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6"/>
    <p:sldMasterId id="2147483729" r:id="rId7"/>
    <p:sldMasterId id="2147483730" r:id="rId8"/>
    <p:sldMasterId id="2147483731" r:id="rId9"/>
    <p:sldMasterId id="214748373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Lst>
  <p:sldSz cy="5143500" cx="9144000"/>
  <p:notesSz cx="6858000" cy="9144000"/>
  <p:embeddedFontLst>
    <p:embeddedFont>
      <p:font typeface="Roboto"/>
      <p:regular r:id="rId102"/>
      <p:bold r:id="rId103"/>
      <p:italic r:id="rId104"/>
      <p:boldItalic r:id="rId105"/>
    </p:embeddedFont>
    <p:embeddedFont>
      <p:font typeface="Montserrat"/>
      <p:regular r:id="rId106"/>
      <p:bold r:id="rId107"/>
      <p:italic r:id="rId108"/>
      <p:boldItalic r:id="rId109"/>
    </p:embeddedFont>
    <p:embeddedFont>
      <p:font typeface="Inter"/>
      <p:regular r:id="rId110"/>
      <p:bold r:id="rId111"/>
    </p:embeddedFont>
    <p:embeddedFont>
      <p:font typeface="Montserrat ExtraBold"/>
      <p:bold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uan José Hierro"/>
  <p:cmAuthor clrIdx="1" id="1" initials="" lastIdx="1" name="Gerard van der Hoev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F461E1-5FE9-4FD5-9C1B-72F384E3F798}">
  <a:tblStyle styleId="{F8F461E1-5FE9-4FD5-9C1B-72F384E3F7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Montserrat-bold.fntdata"/><Relationship Id="rId106" Type="http://schemas.openxmlformats.org/officeDocument/2006/relationships/font" Target="fonts/Montserrat-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Montserrat-boldItalic.fntdata"/><Relationship Id="rId108" Type="http://schemas.openxmlformats.org/officeDocument/2006/relationships/font" Target="fonts/Montserrat-italic.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5.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5" Type="http://schemas.openxmlformats.org/officeDocument/2006/relationships/slide" Target="slides/slide4.xml"/><Relationship Id="rId110" Type="http://schemas.openxmlformats.org/officeDocument/2006/relationships/font" Target="fonts/Inter-regular.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113" Type="http://schemas.openxmlformats.org/officeDocument/2006/relationships/font" Target="fonts/MontserratExtraBold-boldItalic.fntdata"/><Relationship Id="rId112" Type="http://schemas.openxmlformats.org/officeDocument/2006/relationships/font" Target="fonts/MontserratExtraBold-bold.fntdata"/><Relationship Id="rId111" Type="http://schemas.openxmlformats.org/officeDocument/2006/relationships/font" Target="fonts/Inter-bold.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25T22:46:18.244">
    <p:pos x="226" y="170"/>
    <p:text>Contents of this slide can be summarized in a terse sentence that is added on slide 27, hence can be dropped.</p:text>
  </p:cm>
  <p:cm authorId="1" idx="1" dt="2021-04-25T22:46:18.244">
    <p:pos x="226" y="170"/>
    <p:text>i'll make the point in the voice over, and get back to it later on in the deck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about:blank" TargetMode="External"/><Relationship Id="rId3" Type="http://schemas.openxmlformats.org/officeDocument/2006/relationships/hyperlink" Target="about:blank"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c994bdbeb_0_385: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215900" lvl="0" marL="431800" rtl="0" algn="l">
              <a:spcBef>
                <a:spcPts val="500"/>
              </a:spcBef>
              <a:spcAft>
                <a:spcPts val="0"/>
              </a:spcAft>
              <a:buClr>
                <a:srgbClr val="1DE9B6"/>
              </a:buClr>
              <a:buSzPts val="1900"/>
              <a:buFont typeface="Arial"/>
              <a:buNone/>
            </a:pPr>
            <a:r>
              <a:t/>
            </a:r>
            <a:endParaRPr sz="1700"/>
          </a:p>
          <a:p>
            <a:pPr indent="0" lvl="0" marL="0" rtl="0" algn="just">
              <a:spcBef>
                <a:spcPts val="600"/>
              </a:spcBef>
              <a:spcAft>
                <a:spcPts val="600"/>
              </a:spcAft>
              <a:buNone/>
            </a:pPr>
            <a:r>
              <a:t/>
            </a:r>
            <a:endParaRPr sz="1000"/>
          </a:p>
        </p:txBody>
      </p:sp>
      <p:sp>
        <p:nvSpPr>
          <p:cNvPr id="620" name="Google Shape;620;gcc994bdbeb_0_385: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c994bdbeb_0_403: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640" name="Google Shape;640;gcc994bdbeb_0_403: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c994bdbeb_0_435: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304800" lvl="0" marL="431800" rtl="0" algn="l">
              <a:lnSpc>
                <a:spcPct val="142850"/>
              </a:lnSpc>
              <a:spcBef>
                <a:spcPts val="0"/>
              </a:spcBef>
              <a:spcAft>
                <a:spcPts val="0"/>
              </a:spcAft>
              <a:buClr>
                <a:srgbClr val="262F3D"/>
              </a:buClr>
              <a:buSzPts val="1400"/>
              <a:buChar char="-"/>
            </a:pPr>
            <a:r>
              <a:t/>
            </a:r>
            <a:endParaRPr/>
          </a:p>
        </p:txBody>
      </p:sp>
      <p:sp>
        <p:nvSpPr>
          <p:cNvPr id="673" name="Google Shape;673;gcc994bdbeb_0_435:notes"/>
          <p:cNvSpPr/>
          <p:nvPr>
            <p:ph idx="2" type="sldImg"/>
          </p:nvPr>
        </p:nvSpPr>
        <p:spPr>
          <a:xfrm>
            <a:off x="131986" y="685057"/>
            <a:ext cx="65940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48c62cef3_0_4643: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d48c62cef3_0_4643:notes"/>
          <p:cNvSpPr/>
          <p:nvPr>
            <p:ph idx="2" type="sldImg"/>
          </p:nvPr>
        </p:nvSpPr>
        <p:spPr>
          <a:xfrm>
            <a:off x="131986" y="685057"/>
            <a:ext cx="65940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c994bdbeb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c994bdbeb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c994bdbe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c994bdbe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02a41c2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d02a41c2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a3d588746_0_167: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742" name="Google Shape;742;g7a3d588746_0_167: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c994bdbe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c994bdbe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the icons of the standards used in each block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02a41c2d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02a41c2d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46592579d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46592579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4376319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d4376319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7a3d588746_0_543: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816" name="Google Shape;816;g7a3d588746_0_543: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7a3d588746_0_1287: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910" name="Google Shape;910;g7a3d588746_0_1287: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d48c62cef3_0_3926: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6" name="Google Shape;956;gd48c62cef3_0_3926: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0"/>
              </a:spcBef>
              <a:spcAft>
                <a:spcPts val="0"/>
              </a:spcAft>
              <a:buSzPts val="1400"/>
              <a:buNone/>
            </a:pPr>
            <a:r>
              <a:t/>
            </a:r>
            <a:endParaRPr/>
          </a:p>
        </p:txBody>
      </p:sp>
      <p:sp>
        <p:nvSpPr>
          <p:cNvPr id="957" name="Google Shape;957;gd48c62cef3_0_3926: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d48c62cef3_0_4584: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966" name="Google Shape;966;gd48c62cef3_0_4584: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48c62cef3_0_4124: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026" name="Google Shape;1026;gd48c62cef3_0_4124: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d48c62cef3_0_4148: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051" name="Google Shape;1051;gd48c62cef3_0_4148: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d48c62cef3_0_3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d48c62cef3_0_3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d48c62cef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d48c62cef3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7a3d588746_0_633: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127" name="Google Shape;1127;g7a3d588746_0_633: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46592579d_1_182:notes"/>
          <p:cNvSpPr txBox="1"/>
          <p:nvPr>
            <p:ph idx="1" type="body"/>
          </p:nvPr>
        </p:nvSpPr>
        <p:spPr>
          <a:xfrm>
            <a:off x="913991" y="4344363"/>
            <a:ext cx="5030100" cy="4114500"/>
          </a:xfrm>
          <a:prstGeom prst="rect">
            <a:avLst/>
          </a:prstGeom>
        </p:spPr>
        <p:txBody>
          <a:bodyPr anchorCtr="0" anchor="t" bIns="91425" lIns="91425" spcFirstLastPara="1" rIns="91425" wrap="square" tIns="91425">
            <a:noAutofit/>
          </a:bodyPr>
          <a:lstStyle/>
          <a:p>
            <a:pPr indent="0" lvl="0" marL="0" rtl="0" algn="l">
              <a:lnSpc>
                <a:spcPct val="142850"/>
              </a:lnSpc>
              <a:spcBef>
                <a:spcPts val="0"/>
              </a:spcBef>
              <a:spcAft>
                <a:spcPts val="700"/>
              </a:spcAft>
              <a:buNone/>
            </a:pPr>
            <a:r>
              <a:t/>
            </a:r>
            <a:endParaRPr>
              <a:solidFill>
                <a:srgbClr val="262F3D"/>
              </a:solidFill>
            </a:endParaRPr>
          </a:p>
        </p:txBody>
      </p:sp>
      <p:sp>
        <p:nvSpPr>
          <p:cNvPr id="558" name="Google Shape;558;gd46592579d_1_182:notes"/>
          <p:cNvSpPr/>
          <p:nvPr>
            <p:ph idx="2" type="sldImg"/>
          </p:nvPr>
        </p:nvSpPr>
        <p:spPr>
          <a:xfrm>
            <a:off x="131986" y="685057"/>
            <a:ext cx="6594000" cy="34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7a3d588746_0_1997: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177" name="Google Shape;1177;g7a3d588746_0_1997: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7a3d588746_0_2010: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191" name="Google Shape;1191;g7a3d588746_0_2010: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d43763194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d43763194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d070661b6e_0_96: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8" name="Google Shape;1268;gd070661b6e_0_96: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rPr lang="en"/>
              <a:t>Note from JJ: i4Trust DIH Working Group = DIHs que se han registrado interesados en formar parte de la Comunidad i4Trust y que: a) recibirán training durante Abril-Mayo, b) actuarán como embajadores de i4Trust promocionando la Open Call, c) se ofrecerán a SMEs interesadas en aplicar a la Open Call para darles el oportuno training/coaching (eventualmente convertirse en partners de los correspondientes consorcios)</a:t>
            </a:r>
            <a:endParaRPr/>
          </a:p>
        </p:txBody>
      </p:sp>
      <p:sp>
        <p:nvSpPr>
          <p:cNvPr id="1269" name="Google Shape;1269;gd070661b6e_0_96: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cd789ce6a4_0_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283" name="Google Shape;1283;gcd789ce6a4_0_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cd789ce6a4_0_39: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16" name="Google Shape;1316;gcd789ce6a4_0_39: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317" name="Google Shape;1317;gcd789ce6a4_0_39: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SzPts val="1300"/>
              <a:buNone/>
            </a:pPr>
            <a:fld id="{00000000-1234-1234-1234-123412341234}" type="slidenum">
              <a:rPr lang="en" sz="1300"/>
              <a:t>‹#›</a:t>
            </a:fld>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cd789ce6a4_0_56: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just">
              <a:lnSpc>
                <a:spcPct val="115000"/>
              </a:lnSpc>
              <a:spcBef>
                <a:spcPts val="0"/>
              </a:spcBef>
              <a:spcAft>
                <a:spcPts val="0"/>
              </a:spcAft>
              <a:buClr>
                <a:schemeClr val="dk1"/>
              </a:buClr>
              <a:buSzPts val="1000"/>
              <a:buFont typeface="Arial"/>
              <a:buNone/>
            </a:pPr>
            <a:r>
              <a:t/>
            </a:r>
            <a:endParaRPr/>
          </a:p>
        </p:txBody>
      </p:sp>
      <p:sp>
        <p:nvSpPr>
          <p:cNvPr id="1326" name="Google Shape;1326;gcd789ce6a4_0_56: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cd789ce6a4_0_63: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15000"/>
              </a:lnSpc>
              <a:spcBef>
                <a:spcPts val="0"/>
              </a:spcBef>
              <a:spcAft>
                <a:spcPts val="0"/>
              </a:spcAft>
              <a:buClr>
                <a:schemeClr val="dk1"/>
              </a:buClr>
              <a:buSzPts val="1000"/>
              <a:buFont typeface="Arial"/>
              <a:buNone/>
            </a:pPr>
            <a:r>
              <a:rPr lang="en" sz="700"/>
              <a:t> added-value proposition &amp; welcome pack</a:t>
            </a:r>
            <a:endParaRPr sz="700"/>
          </a:p>
          <a:p>
            <a:pPr indent="0" lvl="0" marL="0" rtl="0" algn="just">
              <a:lnSpc>
                <a:spcPct val="115000"/>
              </a:lnSpc>
              <a:spcBef>
                <a:spcPts val="0"/>
              </a:spcBef>
              <a:spcAft>
                <a:spcPts val="0"/>
              </a:spcAft>
              <a:buSzPts val="1300"/>
              <a:buNone/>
            </a:pPr>
            <a:r>
              <a:t/>
            </a:r>
            <a:endParaRPr sz="1100">
              <a:solidFill>
                <a:srgbClr val="000000"/>
              </a:solidFill>
            </a:endParaRPr>
          </a:p>
        </p:txBody>
      </p:sp>
      <p:sp>
        <p:nvSpPr>
          <p:cNvPr id="1335" name="Google Shape;1335;gcd789ce6a4_0_63: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cd789ce6a4_0_72: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15000"/>
              </a:lnSpc>
              <a:spcBef>
                <a:spcPts val="0"/>
              </a:spcBef>
              <a:spcAft>
                <a:spcPts val="0"/>
              </a:spcAft>
              <a:buClr>
                <a:schemeClr val="dk1"/>
              </a:buClr>
              <a:buSzPts val="1000"/>
              <a:buFont typeface="Arial"/>
              <a:buNone/>
            </a:pPr>
            <a:r>
              <a:t/>
            </a:r>
            <a:endParaRPr sz="700"/>
          </a:p>
          <a:p>
            <a:pPr indent="0" lvl="0" marL="0" rtl="0" algn="just">
              <a:lnSpc>
                <a:spcPct val="115000"/>
              </a:lnSpc>
              <a:spcBef>
                <a:spcPts val="0"/>
              </a:spcBef>
              <a:spcAft>
                <a:spcPts val="0"/>
              </a:spcAft>
              <a:buSzPts val="1300"/>
              <a:buNone/>
            </a:pPr>
            <a:r>
              <a:t/>
            </a:r>
            <a:endParaRPr sz="1600">
              <a:solidFill>
                <a:srgbClr val="000000"/>
              </a:solidFill>
            </a:endParaRPr>
          </a:p>
          <a:p>
            <a:pPr indent="0" lvl="0" marL="0" rtl="0" algn="just">
              <a:lnSpc>
                <a:spcPct val="115000"/>
              </a:lnSpc>
              <a:spcBef>
                <a:spcPts val="0"/>
              </a:spcBef>
              <a:spcAft>
                <a:spcPts val="0"/>
              </a:spcAft>
              <a:buSzPts val="1300"/>
              <a:buNone/>
            </a:pPr>
            <a:r>
              <a:t/>
            </a:r>
            <a:endParaRPr sz="1600">
              <a:solidFill>
                <a:srgbClr val="000000"/>
              </a:solidFill>
            </a:endParaRPr>
          </a:p>
        </p:txBody>
      </p:sp>
      <p:sp>
        <p:nvSpPr>
          <p:cNvPr id="1346" name="Google Shape;1346;gcd789ce6a4_0_72: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cd789ce6a4_0_80: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15000"/>
              </a:lnSpc>
              <a:spcBef>
                <a:spcPts val="0"/>
              </a:spcBef>
              <a:spcAft>
                <a:spcPts val="0"/>
              </a:spcAft>
              <a:buClr>
                <a:schemeClr val="dk1"/>
              </a:buClr>
              <a:buSzPts val="1000"/>
              <a:buFont typeface="Arial"/>
              <a:buNone/>
            </a:pPr>
            <a:r>
              <a:t/>
            </a:r>
            <a:endParaRPr sz="800"/>
          </a:p>
          <a:p>
            <a:pPr indent="0" lvl="0" marL="0" rtl="0" algn="l">
              <a:lnSpc>
                <a:spcPct val="142850"/>
              </a:lnSpc>
              <a:spcBef>
                <a:spcPts val="0"/>
              </a:spcBef>
              <a:spcAft>
                <a:spcPts val="700"/>
              </a:spcAft>
              <a:buSzPts val="1300"/>
              <a:buNone/>
            </a:pPr>
            <a:r>
              <a:rPr lang="en" sz="1400">
                <a:solidFill>
                  <a:srgbClr val="262F3D"/>
                </a:solidFill>
                <a:highlight>
                  <a:srgbClr val="FFFFFF"/>
                </a:highlight>
              </a:rPr>
              <a:t>Identity and Access Management</a:t>
            </a:r>
            <a:endParaRPr sz="1400">
              <a:solidFill>
                <a:srgbClr val="262F3D"/>
              </a:solidFill>
              <a:highlight>
                <a:srgbClr val="FFFFFF"/>
              </a:highlight>
            </a:endParaRPr>
          </a:p>
        </p:txBody>
      </p:sp>
      <p:sp>
        <p:nvSpPr>
          <p:cNvPr id="1356" name="Google Shape;1356;gcd789ce6a4_0_80: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46592579d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46592579d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cd789ce6a4_0_96: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4" name="Google Shape;1374;gcd789ce6a4_0_96: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375" name="Google Shape;1375;gcd789ce6a4_0_96: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cd789ce6a4_0_105: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500"/>
              </a:spcBef>
              <a:spcAft>
                <a:spcPts val="0"/>
              </a:spcAft>
              <a:buSzPts val="1300"/>
              <a:buNone/>
            </a:pPr>
            <a:r>
              <a:t/>
            </a:r>
            <a:endParaRPr sz="100"/>
          </a:p>
        </p:txBody>
      </p:sp>
      <p:sp>
        <p:nvSpPr>
          <p:cNvPr id="1384" name="Google Shape;1384;gcd789ce6a4_0_105: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cd789ce6a4_0_114: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500"/>
              </a:spcBef>
              <a:spcAft>
                <a:spcPts val="0"/>
              </a:spcAft>
              <a:buSzPts val="1300"/>
              <a:buNone/>
            </a:pPr>
            <a:r>
              <a:t/>
            </a:r>
            <a:endParaRPr sz="100"/>
          </a:p>
        </p:txBody>
      </p:sp>
      <p:sp>
        <p:nvSpPr>
          <p:cNvPr id="1394" name="Google Shape;1394;gcd789ce6a4_0_114: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cd789ce6a4_0_122: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3" name="Google Shape;1403;gcd789ce6a4_0_122: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rPr b="0" i="0" lang="en" sz="900" u="none" cap="none" strike="noStrike">
                <a:solidFill>
                  <a:schemeClr val="dk1"/>
                </a:solidFill>
                <a:latin typeface="Arial"/>
                <a:ea typeface="Arial"/>
                <a:cs typeface="Arial"/>
                <a:sym typeface="Arial"/>
              </a:rPr>
              <a:t>An SME will be considered as such if it complies with the </a:t>
            </a:r>
            <a:r>
              <a:rPr b="0" i="0" lang="en" sz="900" u="sng" cap="none" strike="noStrike">
                <a:solidFill>
                  <a:srgbClr val="0563C1"/>
                </a:solidFill>
                <a:latin typeface="Arial"/>
                <a:ea typeface="Arial"/>
                <a:cs typeface="Arial"/>
                <a:sym typeface="Arial"/>
                <a:hlinkClick r:id="rId2">
                  <a:extLst>
                    <a:ext uri="{A12FA001-AC4F-418D-AE19-62706E023703}">
                      <ahyp:hlinkClr val="tx"/>
                    </a:ext>
                  </a:extLst>
                </a:hlinkClick>
              </a:rPr>
              <a:t>Commission Recommendation 2003/361/EC</a:t>
            </a:r>
            <a:r>
              <a:rPr b="0" i="0" lang="en" sz="800" u="sng" cap="none" strike="noStrike">
                <a:solidFill>
                  <a:srgbClr val="0563C1"/>
                </a:solidFill>
                <a:latin typeface="Arial"/>
                <a:ea typeface="Arial"/>
                <a:cs typeface="Arial"/>
                <a:sym typeface="Arial"/>
                <a:hlinkClick r:id="rId3">
                  <a:extLst>
                    <a:ext uri="{A12FA001-AC4F-418D-AE19-62706E023703}">
                      <ahyp:hlinkClr val="tx"/>
                    </a:ext>
                  </a:extLst>
                </a:hlinkClick>
              </a:rPr>
              <a:t>.</a:t>
            </a:r>
            <a:r>
              <a:rPr b="0" i="0" lang="en" sz="800" u="none" cap="none" strike="noStrike">
                <a:solidFill>
                  <a:schemeClr val="dk1"/>
                </a:solidFill>
                <a:latin typeface="Arial"/>
                <a:ea typeface="Arial"/>
                <a:cs typeface="Arial"/>
                <a:sym typeface="Arial"/>
              </a:rPr>
              <a:t> </a:t>
            </a:r>
            <a:endParaRPr/>
          </a:p>
        </p:txBody>
      </p:sp>
      <p:sp>
        <p:nvSpPr>
          <p:cNvPr id="1404" name="Google Shape;1404;gcd789ce6a4_0_122: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cd789ce6a4_0_139: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2" name="Google Shape;1412;gcd789ce6a4_0_139: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413" name="Google Shape;1413;gcd789ce6a4_0_139: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cd789ce6a4_0_146: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420" name="Google Shape;1420;gcd789ce6a4_0_146: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d43763194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d4376319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d437631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d437631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d43763194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d43763194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d48c62cef3_0_3320: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473" name="Google Shape;1473;gd48c62cef3_0_3320: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46592579d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46592579d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7a3d588746_0_2174: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523" name="Google Shape;1523;g7a3d588746_0_2174: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d43763194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d43763194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d48c62cef3_0_403: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1" name="Google Shape;1581;gd48c62cef3_0_403: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0"/>
              </a:spcBef>
              <a:spcAft>
                <a:spcPts val="0"/>
              </a:spcAft>
              <a:buSzPts val="1400"/>
              <a:buNone/>
            </a:pPr>
            <a:r>
              <a:t/>
            </a:r>
            <a:endParaRPr/>
          </a:p>
        </p:txBody>
      </p:sp>
      <p:sp>
        <p:nvSpPr>
          <p:cNvPr id="1582" name="Google Shape;1582;gd48c62cef3_0_403: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d48c62cef3_0_412: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591" name="Google Shape;1591;gd48c62cef3_0_412: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d48c62cef3_0_454: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634" name="Google Shape;1634;gd48c62cef3_0_454: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d48c62cef3_0_496: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677" name="Google Shape;1677;gd48c62cef3_0_496: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d48c62cef3_0_53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719" name="Google Shape;1719;gd48c62cef3_0_53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d48c62cef3_0_579: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762" name="Google Shape;1762;gd48c62cef3_0_579: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d48c62cef3_0_938: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802" name="Google Shape;1802;gd48c62cef3_0_938: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d48c62cef3_0_618: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9" name="Google Shape;1829;gd48c62cef3_0_618: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0"/>
              </a:spcBef>
              <a:spcAft>
                <a:spcPts val="0"/>
              </a:spcAft>
              <a:buSzPts val="1300"/>
              <a:buNone/>
            </a:pPr>
            <a:r>
              <a:t/>
            </a:r>
            <a:endParaRPr/>
          </a:p>
        </p:txBody>
      </p:sp>
      <p:sp>
        <p:nvSpPr>
          <p:cNvPr id="1830" name="Google Shape;1830;gd48c62cef3_0_618: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SzPts val="1300"/>
              <a:buNone/>
            </a:pPr>
            <a:fld id="{00000000-1234-1234-1234-123412341234}" type="slidenum">
              <a:rPr lang="en" sz="1300"/>
              <a:t>‹#›</a:t>
            </a:fld>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46592579d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46592579d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d48c62cef3_0_635:notes"/>
          <p:cNvSpPr txBox="1"/>
          <p:nvPr>
            <p:ph idx="1" type="body"/>
          </p:nvPr>
        </p:nvSpPr>
        <p:spPr>
          <a:xfrm>
            <a:off x="730304" y="4537352"/>
            <a:ext cx="5842200" cy="42984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847" name="Google Shape;1847;gd48c62cef3_0_635:notes"/>
          <p:cNvSpPr/>
          <p:nvPr>
            <p:ph idx="2" type="sldImg"/>
          </p:nvPr>
        </p:nvSpPr>
        <p:spPr>
          <a:xfrm>
            <a:off x="210540" y="726188"/>
            <a:ext cx="6881700" cy="358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d48c62cef3_0_646:notes"/>
          <p:cNvSpPr txBox="1"/>
          <p:nvPr>
            <p:ph idx="1" type="body"/>
          </p:nvPr>
        </p:nvSpPr>
        <p:spPr>
          <a:xfrm>
            <a:off x="730304" y="4537352"/>
            <a:ext cx="5842200" cy="42984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859" name="Google Shape;1859;gd48c62cef3_0_646:notes"/>
          <p:cNvSpPr/>
          <p:nvPr>
            <p:ph idx="2" type="sldImg"/>
          </p:nvPr>
        </p:nvSpPr>
        <p:spPr>
          <a:xfrm>
            <a:off x="210540" y="726188"/>
            <a:ext cx="6881700" cy="358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d48c62cef3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d48c62cef3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d48c62cef3_0_3210: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934" name="Google Shape;1934;gd48c62cef3_0_3210: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d48c62cef3_19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gd48c62cef3_19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d48c62cef3_19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d48c62cef3_19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d48c62cef3_19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gd48c62cef3_19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d48c62cef3_19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gd48c62cef3_19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d48c62cef3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d48c62cef3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d48c62cef3_0_3218: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043" name="Google Shape;2043;gd48c62cef3_0_3218: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c994bdbe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cc994bdbe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d48c62cef3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gd48c62cef3_2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d48c62cef3_2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d48c62cef3_2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d48c62cef3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d48c62cef3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d48c62cef3_0_2772: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095" name="Google Shape;2095;gd48c62cef3_0_2772: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d48c62cef3_0_2782: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106" name="Google Shape;2106;gd48c62cef3_0_2782: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d48c62cef3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d48c62cef3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d48c62cef3_0_3540: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123" name="Google Shape;2123;gd48c62cef3_0_3540: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d48c62cef3_0_3583: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2168" name="Google Shape;2168;gd48c62cef3_0_3583:notes"/>
          <p:cNvSpPr/>
          <p:nvPr>
            <p:ph idx="2" type="sldImg"/>
          </p:nvPr>
        </p:nvSpPr>
        <p:spPr>
          <a:xfrm>
            <a:off x="136966" y="766763"/>
            <a:ext cx="68253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d48c62cef3_0_359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183" name="Google Shape;2183;gd48c62cef3_0_359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d43763194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d43763194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4376319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d4376319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cc994bdbe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cc994bdbe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these roles are mentioned separately, it does not restrict an organization from playing multiple roles.</a:t>
            </a:r>
            <a:endParaRPr/>
          </a:p>
          <a:p>
            <a:pPr indent="0" lvl="0" marL="0" rtl="0" algn="l">
              <a:spcBef>
                <a:spcPts val="0"/>
              </a:spcBef>
              <a:spcAft>
                <a:spcPts val="0"/>
              </a:spcAft>
              <a:buNone/>
            </a:pPr>
            <a:r>
              <a:rPr b="1" lang="en"/>
              <a:t>Trust Provider:</a:t>
            </a:r>
            <a:r>
              <a:rPr lang="en"/>
              <a:t> Every data space needs a trust provider who acts as register of participants of the data space and keeps their status up to date. In a large data space there can be more than one trust provider. In i4Trust this role will be fulfilled by iSHARE satellite.</a:t>
            </a:r>
            <a:endParaRPr/>
          </a:p>
          <a:p>
            <a:pPr indent="0" lvl="0" marL="0" rtl="0" algn="l">
              <a:spcBef>
                <a:spcPts val="0"/>
              </a:spcBef>
              <a:spcAft>
                <a:spcPts val="0"/>
              </a:spcAft>
              <a:buNone/>
            </a:pPr>
            <a:r>
              <a:rPr b="1" lang="en"/>
              <a:t>Data sharing roles:</a:t>
            </a:r>
            <a:endParaRPr b="1"/>
          </a:p>
          <a:p>
            <a:pPr indent="0" lvl="0" marL="0" rtl="0" algn="l">
              <a:spcBef>
                <a:spcPts val="0"/>
              </a:spcBef>
              <a:spcAft>
                <a:spcPts val="0"/>
              </a:spcAft>
              <a:buNone/>
            </a:pPr>
            <a:r>
              <a:rPr b="1" lang="en"/>
              <a:t>Data Consumer</a:t>
            </a:r>
            <a:r>
              <a:rPr lang="en"/>
              <a:t>: A party or person who consumes data provided by the data provider. The data consumer has to agree to use the data as defined by the data license under which it received the authorization to access that data.</a:t>
            </a:r>
            <a:endParaRPr/>
          </a:p>
          <a:p>
            <a:pPr indent="0" lvl="0" marL="0" rtl="0" algn="l">
              <a:spcBef>
                <a:spcPts val="0"/>
              </a:spcBef>
              <a:spcAft>
                <a:spcPts val="0"/>
              </a:spcAft>
              <a:buNone/>
            </a:pPr>
            <a:r>
              <a:rPr b="1" lang="en"/>
              <a:t>Data Provider</a:t>
            </a:r>
            <a:r>
              <a:rPr lang="en"/>
              <a:t>: A organization that hosts service to provide data on behalf of data owners. Data provider has responsibility to verify who the data consumers are and provide only data that they are authorized to have access to.</a:t>
            </a:r>
            <a:endParaRPr/>
          </a:p>
          <a:p>
            <a:pPr indent="0" lvl="0" marL="0" rtl="0" algn="l">
              <a:spcBef>
                <a:spcPts val="0"/>
              </a:spcBef>
              <a:spcAft>
                <a:spcPts val="0"/>
              </a:spcAft>
              <a:buNone/>
            </a:pPr>
            <a:r>
              <a:rPr b="1" lang="en"/>
              <a:t>Data Owner</a:t>
            </a:r>
            <a:r>
              <a:rPr lang="en"/>
              <a:t>: A party or person who owns the data in the context of the process at a given time. Do note that data owner does not have necessarily have to be data creator.</a:t>
            </a:r>
            <a:endParaRPr/>
          </a:p>
          <a:p>
            <a:pPr indent="0" lvl="0" marL="0" rtl="0" algn="l">
              <a:spcBef>
                <a:spcPts val="0"/>
              </a:spcBef>
              <a:spcAft>
                <a:spcPts val="0"/>
              </a:spcAft>
              <a:buNone/>
            </a:pPr>
            <a:r>
              <a:rPr b="1" lang="en"/>
              <a:t>Service Provider roles:</a:t>
            </a:r>
            <a:endParaRPr b="1"/>
          </a:p>
          <a:p>
            <a:pPr indent="0" lvl="0" marL="0" rtl="0" algn="l">
              <a:spcBef>
                <a:spcPts val="0"/>
              </a:spcBef>
              <a:spcAft>
                <a:spcPts val="0"/>
              </a:spcAft>
              <a:buNone/>
            </a:pPr>
            <a:r>
              <a:rPr b="1" lang="en"/>
              <a:t>Identity Provider:</a:t>
            </a:r>
            <a:r>
              <a:rPr lang="en"/>
              <a:t> A service provider that provides authentic human identities of data consumers or data providers so that either of them can be sure that they are dealing with the right party. Identity provider also provides the level of assurance of the identity.</a:t>
            </a:r>
            <a:endParaRPr/>
          </a:p>
          <a:p>
            <a:pPr indent="0" lvl="0" marL="0" rtl="0" algn="l">
              <a:spcBef>
                <a:spcPts val="0"/>
              </a:spcBef>
              <a:spcAft>
                <a:spcPts val="0"/>
              </a:spcAft>
              <a:buNone/>
            </a:pPr>
            <a:r>
              <a:rPr b="1" lang="en"/>
              <a:t>Authorisations Provider</a:t>
            </a:r>
            <a:r>
              <a:rPr lang="en"/>
              <a:t>: A service provider that provides services to data owners to register authorisations to data consumers/data providers. Alternatively, a data owner could chose to play the role themself as long as they host the authorisation provider APIs</a:t>
            </a:r>
            <a:endParaRPr/>
          </a:p>
          <a:p>
            <a:pPr indent="0" lvl="0" marL="0" rtl="0" algn="l">
              <a:spcBef>
                <a:spcPts val="0"/>
              </a:spcBef>
              <a:spcAft>
                <a:spcPts val="0"/>
              </a:spcAft>
              <a:buNone/>
            </a:pPr>
            <a:r>
              <a:rPr b="1" lang="en"/>
              <a:t>Marketplace:</a:t>
            </a:r>
            <a:r>
              <a:rPr lang="en"/>
              <a:t> A service provider which allows data owner to publish data available for data consumers to be purchased or publish services data consumers can purchase. Marketplace enables discovery of data for data consumers.</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d470ac8049_0_1:notes"/>
          <p:cNvSpPr/>
          <p:nvPr>
            <p:ph idx="2" type="sldImg"/>
          </p:nvPr>
        </p:nvSpPr>
        <p:spPr>
          <a:xfrm>
            <a:off x="135377" y="686475"/>
            <a:ext cx="6587100" cy="3428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49" name="Google Shape;2249;gd470ac8049_0_1:notes"/>
          <p:cNvSpPr txBox="1"/>
          <p:nvPr>
            <p:ph idx="1" type="body"/>
          </p:nvPr>
        </p:nvSpPr>
        <p:spPr>
          <a:xfrm>
            <a:off x="685800" y="4343400"/>
            <a:ext cx="5486400" cy="41148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rPr lang="en"/>
              <a:t>As you can see from picture that for each role iSHARE enables those roles to interact with each other using the trust framework and FIWARE provides the technology and solution to effectively share data in a data space in i4Trust.</a:t>
            </a:r>
            <a:endParaRPr/>
          </a:p>
          <a:p>
            <a:pPr indent="0" lvl="0" marL="0" rtl="0" algn="l">
              <a:lnSpc>
                <a:spcPct val="100000"/>
              </a:lnSpc>
              <a:spcBef>
                <a:spcPts val="300"/>
              </a:spcBef>
              <a:spcAft>
                <a:spcPts val="0"/>
              </a:spcAft>
              <a:buSzPts val="1300"/>
              <a:buNone/>
            </a:pPr>
            <a:r>
              <a:t/>
            </a:r>
            <a:endParaRPr/>
          </a:p>
          <a:p>
            <a:pPr indent="-158750" lvl="0" marL="165100" rtl="0" algn="l">
              <a:lnSpc>
                <a:spcPct val="100000"/>
              </a:lnSpc>
              <a:spcBef>
                <a:spcPts val="300"/>
              </a:spcBef>
              <a:spcAft>
                <a:spcPts val="0"/>
              </a:spcAft>
              <a:buSzPts val="1300"/>
              <a:buFont typeface="Arial"/>
              <a:buChar char="•"/>
            </a:pPr>
            <a:r>
              <a:rPr lang="en"/>
              <a:t>The trust provider role is as role defined by iSHARE satellite which acts as participant register</a:t>
            </a:r>
            <a:endParaRPr/>
          </a:p>
          <a:p>
            <a:pPr indent="-158750" lvl="0" marL="165100" rtl="0" algn="l">
              <a:lnSpc>
                <a:spcPct val="100000"/>
              </a:lnSpc>
              <a:spcBef>
                <a:spcPts val="300"/>
              </a:spcBef>
              <a:spcAft>
                <a:spcPts val="0"/>
              </a:spcAft>
              <a:buSzPts val="1300"/>
              <a:buFont typeface="Arial"/>
              <a:buChar char="•"/>
            </a:pPr>
            <a:r>
              <a:rPr lang="en"/>
              <a:t>The data consumer is the organization or person consuming service/data via a service provided by data provider while identifying itself using standards defined in iSHARE which allows them to connect to any data provider who is also iSHARE enabled.</a:t>
            </a:r>
            <a:endParaRPr/>
          </a:p>
          <a:p>
            <a:pPr indent="-158750" lvl="0" marL="165100" rtl="0" algn="l">
              <a:lnSpc>
                <a:spcPct val="100000"/>
              </a:lnSpc>
              <a:spcBef>
                <a:spcPts val="300"/>
              </a:spcBef>
              <a:spcAft>
                <a:spcPts val="0"/>
              </a:spcAft>
              <a:buSzPts val="1300"/>
              <a:buFont typeface="Arial"/>
              <a:buChar char="•"/>
            </a:pPr>
            <a:r>
              <a:rPr lang="en"/>
              <a:t>The data provider can provide data to data consumer as authorized by data owner and FIWARE context broker technology provides intelligence and context information needed to make data meaningful. </a:t>
            </a:r>
            <a:endParaRPr/>
          </a:p>
          <a:p>
            <a:pPr indent="-158750" lvl="0" marL="165100" rtl="0" algn="l">
              <a:lnSpc>
                <a:spcPct val="100000"/>
              </a:lnSpc>
              <a:spcBef>
                <a:spcPts val="300"/>
              </a:spcBef>
              <a:spcAft>
                <a:spcPts val="0"/>
              </a:spcAft>
              <a:buSzPts val="1300"/>
              <a:buFont typeface="Arial"/>
              <a:buChar char="•"/>
            </a:pPr>
            <a:r>
              <a:rPr lang="en"/>
              <a:t>The data owner can register authorizations over its data and specify the conditions under which data is shared which data consumer must abide by. When shared using the iSHARE trust framework the data consumer is legally obliged to use data in accordance with the conditions specified.</a:t>
            </a:r>
            <a:endParaRPr/>
          </a:p>
          <a:p>
            <a:pPr indent="-158750" lvl="0" marL="165100" rtl="0" algn="l">
              <a:lnSpc>
                <a:spcPct val="100000"/>
              </a:lnSpc>
              <a:spcBef>
                <a:spcPts val="300"/>
              </a:spcBef>
              <a:spcAft>
                <a:spcPts val="0"/>
              </a:spcAft>
              <a:buSzPts val="1300"/>
              <a:buFont typeface="Arial"/>
              <a:buChar char="•"/>
            </a:pPr>
            <a:r>
              <a:rPr lang="en"/>
              <a:t>The Marketplace provided by FIWARE technology allows data providers and data owners to list data and/or services to offer which data consumers can buy/subscribe to. On the other hand data consumers can find offerings of relevant data from multiple data providers/owners. Besides, marketplace can act as clearing house and broker when required between the parties exchanging data so that data sharing transactions can be logged at 3</a:t>
            </a:r>
            <a:r>
              <a:rPr baseline="30000" lang="en"/>
              <a:t>rd</a:t>
            </a:r>
            <a:r>
              <a:rPr lang="en"/>
              <a:t> party for auditing and billing purposes.</a:t>
            </a:r>
            <a:endParaRPr/>
          </a:p>
          <a:p>
            <a:pPr indent="-158750" lvl="0" marL="165100" rtl="0" algn="l">
              <a:lnSpc>
                <a:spcPct val="100000"/>
              </a:lnSpc>
              <a:spcBef>
                <a:spcPts val="300"/>
              </a:spcBef>
              <a:spcAft>
                <a:spcPts val="0"/>
              </a:spcAft>
              <a:buSzPts val="1300"/>
              <a:buFont typeface="Arial"/>
              <a:buChar char="•"/>
            </a:pPr>
            <a:r>
              <a:rPr lang="en"/>
              <a:t>The identity provider role deals with the human identities with varying level of assurances as defined in eIDAS framework to support various use cases. Depending on the criticality of the data, appropriate level of assurance for identity can be provisioned.</a:t>
            </a:r>
            <a:endParaRPr/>
          </a:p>
          <a:p>
            <a:pPr indent="-158750" lvl="0" marL="165100" rtl="0" algn="l">
              <a:lnSpc>
                <a:spcPct val="100000"/>
              </a:lnSpc>
              <a:spcBef>
                <a:spcPts val="300"/>
              </a:spcBef>
              <a:spcAft>
                <a:spcPts val="0"/>
              </a:spcAft>
              <a:buSzPts val="1300"/>
              <a:buFont typeface="Arial"/>
              <a:buChar char="•"/>
            </a:pPr>
            <a:r>
              <a:rPr lang="en"/>
              <a:t>The authorizations provider is a role which can be played by any organization as defined in iSHARE. The role only defines the interface for asking about authorizations and how the response should look like. The authorizations can be determined by using a policy database and/or transactional data from backend systems and/or existing authorizations from LDAP/AD or a combination thereof. Keyrock powered by FIWARE will provide a policy database to define policies for authorizations which can be combined with other sources to determine authorization during runtime. </a:t>
            </a:r>
            <a:endParaRPr/>
          </a:p>
          <a:p>
            <a:pPr indent="0" lvl="0" marL="0" rtl="0" algn="l">
              <a:lnSpc>
                <a:spcPct val="100000"/>
              </a:lnSpc>
              <a:spcBef>
                <a:spcPts val="300"/>
              </a:spcBef>
              <a:spcAft>
                <a:spcPts val="0"/>
              </a:spcAft>
              <a:buSzPts val="13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d470ac8049_0_143: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01" name="Google Shape;2301;gd470ac8049_0_143: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02" name="Google Shape;2302;gd470ac8049_0_143: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d470ac8049_0_155: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4" name="Google Shape;2314;gd470ac8049_0_155: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15" name="Google Shape;2315;gd470ac8049_0_155: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d470ac8049_0_17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37" name="Google Shape;2337;gd470ac8049_0_17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38" name="Google Shape;2338;gd470ac8049_0_177: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d470ac8049_0_18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48" name="Google Shape;2348;gd470ac8049_0_18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49" name="Google Shape;2349;gd470ac8049_0_187: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d470ac8049_0_19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59" name="Google Shape;2359;gd470ac8049_0_19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60" name="Google Shape;2360;gd470ac8049_0_197: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d470ac8049_0_207: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70" name="Google Shape;2370;gd470ac8049_0_207: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371" name="Google Shape;2371;gd470ac8049_0_207: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d48c62cef3_0_2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d48c62cef3_0_2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d48c62cef3_0_2991: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4" name="Google Shape;2414;gd48c62cef3_0_2991: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2415" name="Google Shape;2415;gd48c62cef3_0_2991:notes"/>
          <p:cNvSpPr txBox="1"/>
          <p:nvPr>
            <p:ph idx="12" type="sldNum"/>
          </p:nvPr>
        </p:nvSpPr>
        <p:spPr>
          <a:xfrm>
            <a:off x="3887529" y="8687308"/>
            <a:ext cx="2970600" cy="456600"/>
          </a:xfrm>
          <a:prstGeom prst="rect">
            <a:avLst/>
          </a:prstGeom>
          <a:noFill/>
          <a:ln>
            <a:noFill/>
          </a:ln>
        </p:spPr>
        <p:txBody>
          <a:bodyPr anchorCtr="0" anchor="b" bIns="45100" lIns="90200" spcFirstLastPara="1" rIns="90200" wrap="square" tIns="4510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sz="1300"/>
              <a:t>‹#›</a:t>
            </a:fld>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c994bdbeb_0_379:notes"/>
          <p:cNvSpPr txBox="1"/>
          <p:nvPr>
            <p:ph idx="1" type="body"/>
          </p:nvPr>
        </p:nvSpPr>
        <p:spPr>
          <a:xfrm>
            <a:off x="913991" y="4344363"/>
            <a:ext cx="5030100" cy="4114500"/>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rPr lang="en"/>
              <a:t>Explain the vision, mission and values of i4trust project.</a:t>
            </a:r>
            <a:endParaRPr/>
          </a:p>
          <a:p>
            <a:pPr indent="0" lvl="0" marL="0" rtl="0" algn="l">
              <a:lnSpc>
                <a:spcPct val="100000"/>
              </a:lnSpc>
              <a:spcBef>
                <a:spcPts val="300"/>
              </a:spcBef>
              <a:spcAft>
                <a:spcPts val="0"/>
              </a:spcAft>
              <a:buSzPts val="1300"/>
              <a:buNone/>
            </a:pPr>
            <a:r>
              <a:rPr lang="en"/>
              <a:t>Vision: Our Vision is to develop a sustainable ecosystem and vibrant community of Data Spaces for effective and trusted data sharing.</a:t>
            </a:r>
            <a:endParaRPr/>
          </a:p>
          <a:p>
            <a:pPr indent="0" lvl="0" marL="0" rtl="0" algn="l">
              <a:lnSpc>
                <a:spcPct val="100000"/>
              </a:lnSpc>
              <a:spcBef>
                <a:spcPts val="300"/>
              </a:spcBef>
              <a:spcAft>
                <a:spcPts val="0"/>
              </a:spcAft>
              <a:buSzPts val="1300"/>
              <a:buNone/>
            </a:pPr>
            <a:r>
              <a:rPr lang="en"/>
              <a:t>Mission: Our mission is to boost the development of innovative data driven services across the value chains and we would achieve this by providing tools, mentorship and structure for creating data sovereign data spaces.</a:t>
            </a:r>
            <a:endParaRPr/>
          </a:p>
          <a:p>
            <a:pPr indent="0" lvl="0" marL="0" rtl="0" algn="l">
              <a:lnSpc>
                <a:spcPct val="100000"/>
              </a:lnSpc>
              <a:spcBef>
                <a:spcPts val="300"/>
              </a:spcBef>
              <a:spcAft>
                <a:spcPts val="0"/>
              </a:spcAft>
              <a:buSzPts val="1300"/>
              <a:buNone/>
            </a:pPr>
            <a:r>
              <a:rPr lang="en"/>
              <a:t>Oppennes</a:t>
            </a:r>
            <a:endParaRPr/>
          </a:p>
          <a:p>
            <a:pPr indent="0" lvl="0" marL="0" rtl="0" algn="l">
              <a:lnSpc>
                <a:spcPct val="100000"/>
              </a:lnSpc>
              <a:spcBef>
                <a:spcPts val="300"/>
              </a:spcBef>
              <a:spcAft>
                <a:spcPts val="0"/>
              </a:spcAft>
              <a:buSzPts val="1300"/>
              <a:buNone/>
            </a:pPr>
            <a:r>
              <a:rPr lang="en"/>
              <a:t>Community</a:t>
            </a:r>
            <a:endParaRPr/>
          </a:p>
          <a:p>
            <a:pPr indent="0" lvl="0" marL="0" rtl="0" algn="l">
              <a:lnSpc>
                <a:spcPct val="100000"/>
              </a:lnSpc>
              <a:spcBef>
                <a:spcPts val="300"/>
              </a:spcBef>
              <a:spcAft>
                <a:spcPts val="0"/>
              </a:spcAft>
              <a:buSzPts val="1300"/>
              <a:buNone/>
            </a:pPr>
            <a:r>
              <a:rPr lang="en"/>
              <a:t>Meritocracy</a:t>
            </a:r>
            <a:endParaRPr/>
          </a:p>
          <a:p>
            <a:pPr indent="0" lvl="0" marL="0" rtl="0" algn="l">
              <a:lnSpc>
                <a:spcPct val="100000"/>
              </a:lnSpc>
              <a:spcBef>
                <a:spcPts val="300"/>
              </a:spcBef>
              <a:spcAft>
                <a:spcPts val="0"/>
              </a:spcAft>
              <a:buSzPts val="1300"/>
              <a:buNone/>
            </a:pPr>
            <a:r>
              <a:t/>
            </a:r>
            <a:endParaRPr/>
          </a:p>
          <a:p>
            <a:pPr indent="0" lvl="0" marL="0" rtl="0" algn="l">
              <a:lnSpc>
                <a:spcPct val="100000"/>
              </a:lnSpc>
              <a:spcBef>
                <a:spcPts val="300"/>
              </a:spcBef>
              <a:spcAft>
                <a:spcPts val="0"/>
              </a:spcAft>
              <a:buSzPts val="1300"/>
              <a:buNone/>
            </a:pPr>
            <a:r>
              <a:t/>
            </a:r>
            <a:endParaRPr/>
          </a:p>
          <a:p>
            <a:pPr indent="0" lvl="0" marL="0" rtl="0" algn="l">
              <a:lnSpc>
                <a:spcPct val="100000"/>
              </a:lnSpc>
              <a:spcBef>
                <a:spcPts val="300"/>
              </a:spcBef>
              <a:spcAft>
                <a:spcPts val="0"/>
              </a:spcAft>
              <a:buSzPts val="1300"/>
              <a:buNone/>
            </a:pPr>
            <a:r>
              <a:t/>
            </a:r>
            <a:endParaRPr/>
          </a:p>
        </p:txBody>
      </p:sp>
      <p:sp>
        <p:nvSpPr>
          <p:cNvPr id="608" name="Google Shape;608;gcc994bdbeb_0_379:notes"/>
          <p:cNvSpPr/>
          <p:nvPr>
            <p:ph idx="2" type="sldImg"/>
          </p:nvPr>
        </p:nvSpPr>
        <p:spPr>
          <a:xfrm>
            <a:off x="132310" y="685057"/>
            <a:ext cx="6593400" cy="343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cc994bdbeb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cc994bdbeb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hyperlink" Target="https://ec.europa.eu/programmes/horizon2020/en" TargetMode="External"/><Relationship Id="rId5"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hyperlink" Target="https://ec.europa.eu/programmes/horizon2020/en"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23.jpg"/><Relationship Id="rId5" Type="http://schemas.openxmlformats.org/officeDocument/2006/relationships/image" Target="../media/image29.jpg"/><Relationship Id="rId6" Type="http://schemas.openxmlformats.org/officeDocument/2006/relationships/image" Target="../media/image2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jpg"/><Relationship Id="rId5" Type="http://schemas.openxmlformats.org/officeDocument/2006/relationships/image" Target="../media/image12.jpg"/><Relationship Id="rId6"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0.png"/><Relationship Id="rId4"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hyperlink" Target="https://ec.europa.eu/programmes/horizon2020/en" TargetMode="External"/><Relationship Id="rId5"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hyperlink" Target="https://ec.europa.eu/programmes/horizon2020/en"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7.png"/><Relationship Id="rId4" Type="http://schemas.openxmlformats.org/officeDocument/2006/relationships/image" Target="../media/image3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jpg"/><Relationship Id="rId3" Type="http://schemas.openxmlformats.org/officeDocument/2006/relationships/image" Target="../media/image4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4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5.pn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5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4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1.png"/><Relationship Id="rId4" Type="http://schemas.openxmlformats.org/officeDocument/2006/relationships/image" Target="../media/image5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1.png"/><Relationship Id="rId4" Type="http://schemas.openxmlformats.org/officeDocument/2006/relationships/image" Target="../media/image5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1.png"/><Relationship Id="rId4" Type="http://schemas.openxmlformats.org/officeDocument/2006/relationships/image" Target="../media/image5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55.png"/><Relationship Id="rId4" Type="http://schemas.openxmlformats.org/officeDocument/2006/relationships/hyperlink" Target="https://ec.europa.eu/programmes/horizon2020/en" TargetMode="External"/><Relationship Id="rId5" Type="http://schemas.openxmlformats.org/officeDocument/2006/relationships/image" Target="../media/image6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5.png"/><Relationship Id="rId4" Type="http://schemas.openxmlformats.org/officeDocument/2006/relationships/image" Target="../media/image55.png"/><Relationship Id="rId5" Type="http://schemas.openxmlformats.org/officeDocument/2006/relationships/hyperlink" Target="https://ec.europa.eu/programmes/horizon2020/en"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5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5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6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hyperlink" Target="https://ec.europa.eu/programmes/horizon2020/en" TargetMode="External"/><Relationship Id="rId5" Type="http://schemas.openxmlformats.org/officeDocument/2006/relationships/image" Target="../media/image5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70.jpg"/><Relationship Id="rId5" Type="http://schemas.openxmlformats.org/officeDocument/2006/relationships/image" Target="../media/image66.jpg"/><Relationship Id="rId6" Type="http://schemas.openxmlformats.org/officeDocument/2006/relationships/image" Target="../media/image7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68.png"/><Relationship Id="rId4" Type="http://schemas.openxmlformats.org/officeDocument/2006/relationships/image" Target="../media/image6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68.png"/><Relationship Id="rId4" Type="http://schemas.openxmlformats.org/officeDocument/2006/relationships/image" Target="../media/image6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68.png"/><Relationship Id="rId4" Type="http://schemas.openxmlformats.org/officeDocument/2006/relationships/image" Target="../media/image6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5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6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5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hyperlink" Target="https://ec.europa.eu/programmes/horizon2020/en"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8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8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7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80.png"/><Relationship Id="rId4" Type="http://schemas.openxmlformats.org/officeDocument/2006/relationships/hyperlink" Target="https://ec.europa.eu/programmes/horizon2020/en" TargetMode="External"/><Relationship Id="rId5" Type="http://schemas.openxmlformats.org/officeDocument/2006/relationships/image" Target="../media/image7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79.png"/><Relationship Id="rId4" Type="http://schemas.openxmlformats.org/officeDocument/2006/relationships/image" Target="../media/image75.jpg"/><Relationship Id="rId5" Type="http://schemas.openxmlformats.org/officeDocument/2006/relationships/image" Target="../media/image84.jpg"/><Relationship Id="rId6" Type="http://schemas.openxmlformats.org/officeDocument/2006/relationships/image" Target="../media/image83.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7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81.png"/><Relationship Id="rId4"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81.png"/><Relationship Id="rId4" Type="http://schemas.openxmlformats.org/officeDocument/2006/relationships/image" Target="../media/image8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81.png"/><Relationship Id="rId4" Type="http://schemas.openxmlformats.org/officeDocument/2006/relationships/image" Target="../media/image8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 Id="rId3" Type="http://schemas.openxmlformats.org/officeDocument/2006/relationships/image" Target="../media/image78.png"/><Relationship Id="rId4" Type="http://schemas.openxmlformats.org/officeDocument/2006/relationships/image" Target="../media/image8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 Id="rId3" Type="http://schemas.openxmlformats.org/officeDocument/2006/relationships/image" Target="../media/image8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 Id="rId3" Type="http://schemas.openxmlformats.org/officeDocument/2006/relationships/image" Target="../media/image8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hyperlink" Target="https://ec.europa.eu/programmes/horizon2020/en"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7" name="Shape 7"/>
        <p:cNvGrpSpPr/>
        <p:nvPr/>
      </p:nvGrpSpPr>
      <p:grpSpPr>
        <a:xfrm>
          <a:off x="0" y="0"/>
          <a:ext cx="0" cy="0"/>
          <a:chOff x="0" y="0"/>
          <a:chExt cx="0" cy="0"/>
        </a:xfrm>
      </p:grpSpPr>
      <p:sp>
        <p:nvSpPr>
          <p:cNvPr id="8" name="Google Shape;8;p2"/>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9" name="Google Shape;9;p2"/>
          <p:cNvPicPr preferRelativeResize="0"/>
          <p:nvPr/>
        </p:nvPicPr>
        <p:blipFill rotWithShape="1">
          <a:blip r:embed="rId2">
            <a:alphaModFix/>
          </a:blip>
          <a:srcRect b="12358" l="8119" r="8086" t="12328"/>
          <a:stretch/>
        </p:blipFill>
        <p:spPr>
          <a:xfrm>
            <a:off x="359989" y="4499213"/>
            <a:ext cx="1695790" cy="48109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11" name="Google Shape;11;p2"/>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12" name="Google Shape;12;p2"/>
          <p:cNvGrpSpPr/>
          <p:nvPr/>
        </p:nvGrpSpPr>
        <p:grpSpPr>
          <a:xfrm>
            <a:off x="3056310" y="4458476"/>
            <a:ext cx="1477163" cy="475225"/>
            <a:chOff x="14764800" y="8916950"/>
            <a:chExt cx="2954325" cy="950450"/>
          </a:xfrm>
        </p:grpSpPr>
        <p:cxnSp>
          <p:nvCxnSpPr>
            <p:cNvPr id="13" name="Google Shape;13;p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4" name="Google Shape;14;p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5" name="Google Shape;15;p2"/>
            <p:cNvSpPr txBox="1"/>
            <p:nvPr/>
          </p:nvSpPr>
          <p:spPr>
            <a:xfrm>
              <a:off x="14764800" y="89169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16" name="Google Shape;16;p2"/>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17" name="Google Shape;17;p2"/>
          <p:cNvPicPr preferRelativeResize="0"/>
          <p:nvPr/>
        </p:nvPicPr>
        <p:blipFill rotWithShape="1">
          <a:blip r:embed="rId5">
            <a:alphaModFix/>
          </a:blip>
          <a:srcRect b="426" l="0" r="0" t="426"/>
          <a:stretch/>
        </p:blipFill>
        <p:spPr>
          <a:xfrm>
            <a:off x="7820121" y="4644131"/>
            <a:ext cx="962569" cy="226771"/>
          </a:xfrm>
          <a:prstGeom prst="rect">
            <a:avLst/>
          </a:prstGeom>
          <a:noFill/>
          <a:ln>
            <a:noFill/>
          </a:ln>
        </p:spPr>
      </p:pic>
      <p:pic>
        <p:nvPicPr>
          <p:cNvPr id="18" name="Google Shape;18;p2"/>
          <p:cNvPicPr preferRelativeResize="0"/>
          <p:nvPr/>
        </p:nvPicPr>
        <p:blipFill rotWithShape="1">
          <a:blip r:embed="rId6">
            <a:alphaModFix/>
          </a:blip>
          <a:srcRect b="416" l="0" r="0" t="416"/>
          <a:stretch/>
        </p:blipFill>
        <p:spPr>
          <a:xfrm>
            <a:off x="6905999" y="4535025"/>
            <a:ext cx="414158" cy="440043"/>
          </a:xfrm>
          <a:prstGeom prst="rect">
            <a:avLst/>
          </a:prstGeom>
          <a:noFill/>
          <a:ln>
            <a:noFill/>
          </a:ln>
        </p:spPr>
      </p:pic>
      <p:cxnSp>
        <p:nvCxnSpPr>
          <p:cNvPr id="19" name="Google Shape;19;p2"/>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
        <p:nvSpPr>
          <p:cNvPr id="20" name="Google Shape;20;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76" name="Shape 76"/>
        <p:cNvGrpSpPr/>
        <p:nvPr/>
      </p:nvGrpSpPr>
      <p:grpSpPr>
        <a:xfrm>
          <a:off x="0" y="0"/>
          <a:ext cx="0" cy="0"/>
          <a:chOff x="0" y="0"/>
          <a:chExt cx="0" cy="0"/>
        </a:xfrm>
      </p:grpSpPr>
      <p:sp>
        <p:nvSpPr>
          <p:cNvPr id="77" name="Google Shape;77;p1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79" name="Google Shape;79;p1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80" name="Google Shape;80;p1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81" name="Shape 81"/>
        <p:cNvGrpSpPr/>
        <p:nvPr/>
      </p:nvGrpSpPr>
      <p:grpSpPr>
        <a:xfrm>
          <a:off x="0" y="0"/>
          <a:ext cx="0" cy="0"/>
          <a:chOff x="0" y="0"/>
          <a:chExt cx="0" cy="0"/>
        </a:xfrm>
      </p:grpSpPr>
      <p:sp>
        <p:nvSpPr>
          <p:cNvPr id="82" name="Google Shape;82;p1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2"/>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84" name="Google Shape;84;p12"/>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7" name="Google Shape;87;p13"/>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88" name="Google Shape;88;p13"/>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89" name="Shape 89"/>
        <p:cNvGrpSpPr/>
        <p:nvPr/>
      </p:nvGrpSpPr>
      <p:grpSpPr>
        <a:xfrm>
          <a:off x="0" y="0"/>
          <a:ext cx="0" cy="0"/>
          <a:chOff x="0" y="0"/>
          <a:chExt cx="0" cy="0"/>
        </a:xfrm>
      </p:grpSpPr>
      <p:sp>
        <p:nvSpPr>
          <p:cNvPr id="90" name="Google Shape;90;p14"/>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91" name="Google Shape;91;p14"/>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92" name="Google Shape;92;p14"/>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93" name="Google Shape;93;p14">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94" name="Google Shape;94;p14"/>
          <p:cNvPicPr preferRelativeResize="0"/>
          <p:nvPr/>
        </p:nvPicPr>
        <p:blipFill rotWithShape="1">
          <a:blip r:embed="rId5">
            <a:alphaModFix/>
          </a:blip>
          <a:srcRect b="12358" l="8119" r="8086" t="12328"/>
          <a:stretch/>
        </p:blipFill>
        <p:spPr>
          <a:xfrm>
            <a:off x="359989" y="4499213"/>
            <a:ext cx="1695790" cy="481091"/>
          </a:xfrm>
          <a:prstGeom prst="rect">
            <a:avLst/>
          </a:prstGeom>
          <a:noFill/>
          <a:ln>
            <a:noFill/>
          </a:ln>
        </p:spPr>
      </p:pic>
      <p:sp>
        <p:nvSpPr>
          <p:cNvPr id="95" name="Google Shape;9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98" name="Google Shape;98;p15"/>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99" name="Google Shape;99;p15"/>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100" name="Google Shape;100;p15"/>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101" name="Google Shape;101;p15">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3" name="Shape 103"/>
        <p:cNvGrpSpPr/>
        <p:nvPr/>
      </p:nvGrpSpPr>
      <p:grpSpPr>
        <a:xfrm>
          <a:off x="0" y="0"/>
          <a:ext cx="0" cy="0"/>
          <a:chOff x="0" y="0"/>
          <a:chExt cx="0" cy="0"/>
        </a:xfrm>
      </p:grpSpPr>
      <p:sp>
        <p:nvSpPr>
          <p:cNvPr id="104" name="Google Shape;10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05" name="Google Shape;105;p1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107" name="Shape 107"/>
        <p:cNvGrpSpPr/>
        <p:nvPr/>
      </p:nvGrpSpPr>
      <p:grpSpPr>
        <a:xfrm>
          <a:off x="0" y="0"/>
          <a:ext cx="0" cy="0"/>
          <a:chOff x="0" y="0"/>
          <a:chExt cx="0" cy="0"/>
        </a:xfrm>
      </p:grpSpPr>
      <p:sp>
        <p:nvSpPr>
          <p:cNvPr id="108" name="Google Shape;108;p1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09" name="Google Shape;109;p17"/>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10" name="Google Shape;110;p1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11" name="Google Shape;111;p17"/>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12" name="Google Shape;112;p1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13" name="Google Shape;113;p1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14" name="Shape 114"/>
        <p:cNvGrpSpPr/>
        <p:nvPr/>
      </p:nvGrpSpPr>
      <p:grpSpPr>
        <a:xfrm>
          <a:off x="0" y="0"/>
          <a:ext cx="0" cy="0"/>
          <a:chOff x="0" y="0"/>
          <a:chExt cx="0" cy="0"/>
        </a:xfrm>
      </p:grpSpPr>
      <p:sp>
        <p:nvSpPr>
          <p:cNvPr id="115" name="Google Shape;115;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16" name="Google Shape;116;p1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120" name="Shape 120"/>
        <p:cNvGrpSpPr/>
        <p:nvPr/>
      </p:nvGrpSpPr>
      <p:grpSpPr>
        <a:xfrm>
          <a:off x="0" y="0"/>
          <a:ext cx="0" cy="0"/>
          <a:chOff x="0" y="0"/>
          <a:chExt cx="0" cy="0"/>
        </a:xfrm>
      </p:grpSpPr>
      <p:sp>
        <p:nvSpPr>
          <p:cNvPr id="121" name="Google Shape;121;p20"/>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122" name="Google Shape;122;p20"/>
          <p:cNvPicPr preferRelativeResize="0"/>
          <p:nvPr/>
        </p:nvPicPr>
        <p:blipFill rotWithShape="1">
          <a:blip r:embed="rId2">
            <a:alphaModFix/>
          </a:blip>
          <a:srcRect b="12358" l="8119" r="8086" t="12328"/>
          <a:stretch/>
        </p:blipFill>
        <p:spPr>
          <a:xfrm>
            <a:off x="359989" y="4499213"/>
            <a:ext cx="1695790" cy="481091"/>
          </a:xfrm>
          <a:prstGeom prst="rect">
            <a:avLst/>
          </a:prstGeom>
          <a:noFill/>
          <a:ln>
            <a:noFill/>
          </a:ln>
        </p:spPr>
      </p:pic>
      <p:pic>
        <p:nvPicPr>
          <p:cNvPr id="123" name="Google Shape;123;p20"/>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124" name="Google Shape;124;p20"/>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125" name="Google Shape;125;p20"/>
          <p:cNvGrpSpPr/>
          <p:nvPr/>
        </p:nvGrpSpPr>
        <p:grpSpPr>
          <a:xfrm>
            <a:off x="3056310" y="4534676"/>
            <a:ext cx="1477163" cy="441750"/>
            <a:chOff x="14764800" y="9069350"/>
            <a:chExt cx="2954325" cy="883500"/>
          </a:xfrm>
        </p:grpSpPr>
        <p:cxnSp>
          <p:nvCxnSpPr>
            <p:cNvPr id="126" name="Google Shape;126;p20"/>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27" name="Google Shape;127;p20"/>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28" name="Google Shape;128;p20"/>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129" name="Google Shape;129;p20"/>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130" name="Google Shape;130;p20"/>
          <p:cNvPicPr preferRelativeResize="0"/>
          <p:nvPr/>
        </p:nvPicPr>
        <p:blipFill rotWithShape="1">
          <a:blip r:embed="rId5">
            <a:alphaModFix/>
          </a:blip>
          <a:srcRect b="426" l="0" r="0" t="426"/>
          <a:stretch/>
        </p:blipFill>
        <p:spPr>
          <a:xfrm>
            <a:off x="7820121" y="4644131"/>
            <a:ext cx="962569" cy="226771"/>
          </a:xfrm>
          <a:prstGeom prst="rect">
            <a:avLst/>
          </a:prstGeom>
          <a:noFill/>
          <a:ln>
            <a:noFill/>
          </a:ln>
        </p:spPr>
      </p:pic>
      <p:pic>
        <p:nvPicPr>
          <p:cNvPr id="131" name="Google Shape;131;p20"/>
          <p:cNvPicPr preferRelativeResize="0"/>
          <p:nvPr/>
        </p:nvPicPr>
        <p:blipFill rotWithShape="1">
          <a:blip r:embed="rId6">
            <a:alphaModFix/>
          </a:blip>
          <a:srcRect b="416" l="0" r="0" t="416"/>
          <a:stretch/>
        </p:blipFill>
        <p:spPr>
          <a:xfrm>
            <a:off x="6905999" y="4535025"/>
            <a:ext cx="414158" cy="440043"/>
          </a:xfrm>
          <a:prstGeom prst="rect">
            <a:avLst/>
          </a:prstGeom>
          <a:noFill/>
          <a:ln>
            <a:noFill/>
          </a:ln>
        </p:spPr>
      </p:pic>
      <p:cxnSp>
        <p:nvCxnSpPr>
          <p:cNvPr id="132" name="Google Shape;132;p20"/>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
        <p:nvSpPr>
          <p:cNvPr id="133" name="Google Shape;13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134" name="Shape 134"/>
        <p:cNvGrpSpPr/>
        <p:nvPr/>
      </p:nvGrpSpPr>
      <p:grpSpPr>
        <a:xfrm>
          <a:off x="0" y="0"/>
          <a:ext cx="0" cy="0"/>
          <a:chOff x="0" y="0"/>
          <a:chExt cx="0" cy="0"/>
        </a:xfrm>
      </p:grpSpPr>
      <p:sp>
        <p:nvSpPr>
          <p:cNvPr id="135" name="Google Shape;135;p21"/>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136" name="Google Shape;136;p21"/>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137" name="Google Shape;137;p21"/>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138" name="Google Shape;138;p21"/>
          <p:cNvGrpSpPr/>
          <p:nvPr/>
        </p:nvGrpSpPr>
        <p:grpSpPr>
          <a:xfrm>
            <a:off x="3056310" y="4534676"/>
            <a:ext cx="1477163" cy="441750"/>
            <a:chOff x="14764800" y="9069350"/>
            <a:chExt cx="2954325" cy="883500"/>
          </a:xfrm>
        </p:grpSpPr>
        <p:cxnSp>
          <p:nvCxnSpPr>
            <p:cNvPr id="139" name="Google Shape;139;p21"/>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40" name="Google Shape;140;p21"/>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41" name="Google Shape;141;p21"/>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142" name="Google Shape;142;p21"/>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143" name="Google Shape;143;p21"/>
          <p:cNvPicPr preferRelativeResize="0"/>
          <p:nvPr/>
        </p:nvPicPr>
        <p:blipFill>
          <a:blip r:embed="rId4">
            <a:alphaModFix/>
          </a:blip>
          <a:stretch>
            <a:fillRect/>
          </a:stretch>
        </p:blipFill>
        <p:spPr>
          <a:xfrm>
            <a:off x="5532719" y="4644129"/>
            <a:ext cx="873307" cy="226771"/>
          </a:xfrm>
          <a:prstGeom prst="rect">
            <a:avLst/>
          </a:prstGeom>
          <a:noFill/>
          <a:ln>
            <a:noFill/>
          </a:ln>
        </p:spPr>
      </p:pic>
      <p:pic>
        <p:nvPicPr>
          <p:cNvPr id="144" name="Google Shape;144;p21"/>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145" name="Google Shape;145;p21"/>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146" name="Google Shape;146;p21"/>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
        <p:nvSpPr>
          <p:cNvPr id="147" name="Google Shape;14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23" name="Google Shape;23;p3"/>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24" name="Google Shape;24;p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25" name="Google Shape;25;p3"/>
          <p:cNvGrpSpPr/>
          <p:nvPr/>
        </p:nvGrpSpPr>
        <p:grpSpPr>
          <a:xfrm>
            <a:off x="3056310" y="4534676"/>
            <a:ext cx="1477163" cy="441750"/>
            <a:chOff x="14764800" y="9069350"/>
            <a:chExt cx="2954325" cy="883500"/>
          </a:xfrm>
        </p:grpSpPr>
        <p:cxnSp>
          <p:nvCxnSpPr>
            <p:cNvPr id="26" name="Google Shape;26;p3"/>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7" name="Google Shape;27;p3"/>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8" name="Google Shape;28;p3"/>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29" name="Google Shape;29;p3"/>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30" name="Google Shape;30;p3"/>
          <p:cNvPicPr preferRelativeResize="0"/>
          <p:nvPr/>
        </p:nvPicPr>
        <p:blipFill>
          <a:blip r:embed="rId4">
            <a:alphaModFix/>
          </a:blip>
          <a:stretch>
            <a:fillRect/>
          </a:stretch>
        </p:blipFill>
        <p:spPr>
          <a:xfrm>
            <a:off x="5532719" y="4644129"/>
            <a:ext cx="873307" cy="226771"/>
          </a:xfrm>
          <a:prstGeom prst="rect">
            <a:avLst/>
          </a:prstGeom>
          <a:noFill/>
          <a:ln>
            <a:noFill/>
          </a:ln>
        </p:spPr>
      </p:pic>
      <p:pic>
        <p:nvPicPr>
          <p:cNvPr id="31" name="Google Shape;31;p3"/>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32" name="Google Shape;32;p3"/>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33" name="Google Shape;33;p3"/>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
        <p:nvSpPr>
          <p:cNvPr id="34" name="Google Shape;3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148" name="Shape 148"/>
        <p:cNvGrpSpPr/>
        <p:nvPr/>
      </p:nvGrpSpPr>
      <p:grpSpPr>
        <a:xfrm>
          <a:off x="0" y="0"/>
          <a:ext cx="0" cy="0"/>
          <a:chOff x="0" y="0"/>
          <a:chExt cx="0" cy="0"/>
        </a:xfrm>
      </p:grpSpPr>
      <p:sp>
        <p:nvSpPr>
          <p:cNvPr id="149" name="Google Shape;149;p22"/>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50" name="Google Shape;150;p2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1" name="Google Shape;151;p22"/>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152" name="Google Shape;152;p22"/>
          <p:cNvPicPr preferRelativeResize="0"/>
          <p:nvPr/>
        </p:nvPicPr>
        <p:blipFill rotWithShape="1">
          <a:blip r:embed="rId3">
            <a:alphaModFix/>
          </a:blip>
          <a:srcRect b="12358" l="8119" r="8086" t="12328"/>
          <a:stretch/>
        </p:blipFill>
        <p:spPr>
          <a:xfrm>
            <a:off x="7088182" y="4393031"/>
            <a:ext cx="1695790" cy="4810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153" name="Shape 153"/>
        <p:cNvGrpSpPr/>
        <p:nvPr/>
      </p:nvGrpSpPr>
      <p:grpSpPr>
        <a:xfrm>
          <a:off x="0" y="0"/>
          <a:ext cx="0" cy="0"/>
          <a:chOff x="0" y="0"/>
          <a:chExt cx="0" cy="0"/>
        </a:xfrm>
      </p:grpSpPr>
      <p:sp>
        <p:nvSpPr>
          <p:cNvPr id="154" name="Google Shape;154;p23"/>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55" name="Google Shape;155;p2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6" name="Google Shape;156;p23"/>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157" name="Google Shape;157;p23"/>
          <p:cNvPicPr preferRelativeResize="0"/>
          <p:nvPr/>
        </p:nvPicPr>
        <p:blipFill rotWithShape="1">
          <a:blip r:embed="rId3">
            <a:alphaModFix/>
          </a:blip>
          <a:srcRect b="12356" l="8109" r="8109" t="12341"/>
          <a:stretch/>
        </p:blipFill>
        <p:spPr>
          <a:xfrm>
            <a:off x="7088182" y="4393031"/>
            <a:ext cx="1695790" cy="4810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158" name="Shape 158"/>
        <p:cNvGrpSpPr/>
        <p:nvPr/>
      </p:nvGrpSpPr>
      <p:grpSpPr>
        <a:xfrm>
          <a:off x="0" y="0"/>
          <a:ext cx="0" cy="0"/>
          <a:chOff x="0" y="0"/>
          <a:chExt cx="0" cy="0"/>
        </a:xfrm>
      </p:grpSpPr>
      <p:sp>
        <p:nvSpPr>
          <p:cNvPr id="159" name="Google Shape;159;p24"/>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60" name="Google Shape;160;p2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1" name="Google Shape;161;p24"/>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162" name="Google Shape;162;p24"/>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63" name="Google Shape;163;p2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64" name="Google Shape;164;p24"/>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lt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67" name="Google Shape;167;p25"/>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dk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68" name="Google Shape;168;p2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9" name="Google Shape;169;p25"/>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70" name="Google Shape;170;p25"/>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71" name="Google Shape;171;p25"/>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4" name="Google Shape;174;p26"/>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175" name="Google Shape;175;p2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76" name="Google Shape;176;p2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77" name="Google Shape;177;p2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0" name="Google Shape;180;p27"/>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81" name="Google Shape;181;p2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82" name="Google Shape;182;p2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83" name="Google Shape;183;p2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6" name="Google Shape;186;p28"/>
          <p:cNvPicPr preferRelativeResize="0"/>
          <p:nvPr/>
        </p:nvPicPr>
        <p:blipFill rotWithShape="1">
          <a:blip r:embed="rId2">
            <a:alphaModFix/>
          </a:blip>
          <a:srcRect b="12358" l="8119" r="8086" t="12328"/>
          <a:stretch/>
        </p:blipFill>
        <p:spPr>
          <a:xfrm>
            <a:off x="8063752" y="4769165"/>
            <a:ext cx="899972" cy="254955"/>
          </a:xfrm>
          <a:prstGeom prst="rect">
            <a:avLst/>
          </a:prstGeom>
          <a:noFill/>
          <a:ln>
            <a:noFill/>
          </a:ln>
        </p:spPr>
      </p:pic>
      <p:pic>
        <p:nvPicPr>
          <p:cNvPr id="187" name="Google Shape;187;p2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88" name="Google Shape;188;p2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189" name="Shape 189"/>
        <p:cNvGrpSpPr/>
        <p:nvPr/>
      </p:nvGrpSpPr>
      <p:grpSpPr>
        <a:xfrm>
          <a:off x="0" y="0"/>
          <a:ext cx="0" cy="0"/>
          <a:chOff x="0" y="0"/>
          <a:chExt cx="0" cy="0"/>
        </a:xfrm>
      </p:grpSpPr>
      <p:sp>
        <p:nvSpPr>
          <p:cNvPr id="190" name="Google Shape;190;p2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1" name="Google Shape;191;p29"/>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192" name="Google Shape;192;p2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193" name="Google Shape;193;p2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6" name="Google Shape;196;p30"/>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197" name="Google Shape;197;p30"/>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198" name="Shape 198"/>
        <p:cNvGrpSpPr/>
        <p:nvPr/>
      </p:nvGrpSpPr>
      <p:grpSpPr>
        <a:xfrm>
          <a:off x="0" y="0"/>
          <a:ext cx="0" cy="0"/>
          <a:chOff x="0" y="0"/>
          <a:chExt cx="0" cy="0"/>
        </a:xfrm>
      </p:grpSpPr>
      <p:sp>
        <p:nvSpPr>
          <p:cNvPr id="199" name="Google Shape;199;p3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00" name="Google Shape;200;p31"/>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201" name="Google Shape;201;p31"/>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35" name="Shape 35"/>
        <p:cNvGrpSpPr/>
        <p:nvPr/>
      </p:nvGrpSpPr>
      <p:grpSpPr>
        <a:xfrm>
          <a:off x="0" y="0"/>
          <a:ext cx="0" cy="0"/>
          <a:chOff x="0" y="0"/>
          <a:chExt cx="0" cy="0"/>
        </a:xfrm>
      </p:grpSpPr>
      <p:sp>
        <p:nvSpPr>
          <p:cNvPr id="36" name="Google Shape;36;p4"/>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37" name="Google Shape;37;p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8" name="Google Shape;38;p4"/>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39" name="Google Shape;39;p4"/>
          <p:cNvPicPr preferRelativeResize="0"/>
          <p:nvPr/>
        </p:nvPicPr>
        <p:blipFill rotWithShape="1">
          <a:blip r:embed="rId3">
            <a:alphaModFix/>
          </a:blip>
          <a:srcRect b="12357" l="8119" r="8085" t="12328"/>
          <a:stretch/>
        </p:blipFill>
        <p:spPr>
          <a:xfrm>
            <a:off x="7088182" y="4393031"/>
            <a:ext cx="1695790" cy="4810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202" name="Shape 202"/>
        <p:cNvGrpSpPr/>
        <p:nvPr/>
      </p:nvGrpSpPr>
      <p:grpSpPr>
        <a:xfrm>
          <a:off x="0" y="0"/>
          <a:ext cx="0" cy="0"/>
          <a:chOff x="0" y="0"/>
          <a:chExt cx="0" cy="0"/>
        </a:xfrm>
      </p:grpSpPr>
      <p:sp>
        <p:nvSpPr>
          <p:cNvPr id="203" name="Google Shape;203;p32"/>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204" name="Google Shape;204;p32"/>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205" name="Google Shape;205;p32"/>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206" name="Google Shape;206;p32">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207" name="Google Shape;207;p32"/>
          <p:cNvPicPr preferRelativeResize="0"/>
          <p:nvPr/>
        </p:nvPicPr>
        <p:blipFill rotWithShape="1">
          <a:blip r:embed="rId5">
            <a:alphaModFix/>
          </a:blip>
          <a:srcRect b="12358" l="8119" r="8086" t="12328"/>
          <a:stretch/>
        </p:blipFill>
        <p:spPr>
          <a:xfrm>
            <a:off x="359989" y="4499213"/>
            <a:ext cx="1695790" cy="481091"/>
          </a:xfrm>
          <a:prstGeom prst="rect">
            <a:avLst/>
          </a:prstGeom>
          <a:noFill/>
          <a:ln>
            <a:noFill/>
          </a:ln>
        </p:spPr>
      </p:pic>
      <p:sp>
        <p:nvSpPr>
          <p:cNvPr id="208" name="Google Shape;20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209" name="Shape 209"/>
        <p:cNvGrpSpPr/>
        <p:nvPr/>
      </p:nvGrpSpPr>
      <p:grpSpPr>
        <a:xfrm>
          <a:off x="0" y="0"/>
          <a:ext cx="0" cy="0"/>
          <a:chOff x="0" y="0"/>
          <a:chExt cx="0" cy="0"/>
        </a:xfrm>
      </p:grpSpPr>
      <p:sp>
        <p:nvSpPr>
          <p:cNvPr id="210" name="Google Shape;210;p33"/>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211" name="Google Shape;211;p3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212" name="Google Shape;212;p33"/>
          <p:cNvPicPr preferRelativeResize="0"/>
          <p:nvPr/>
        </p:nvPicPr>
        <p:blipFill rotWithShape="1">
          <a:blip r:embed="rId3">
            <a:alphaModFix/>
          </a:blip>
          <a:srcRect b="12356" l="8109" r="8109" t="12341"/>
          <a:stretch/>
        </p:blipFill>
        <p:spPr>
          <a:xfrm>
            <a:off x="359989" y="4499213"/>
            <a:ext cx="1695790" cy="481091"/>
          </a:xfrm>
          <a:prstGeom prst="rect">
            <a:avLst/>
          </a:prstGeom>
          <a:noFill/>
          <a:ln>
            <a:noFill/>
          </a:ln>
        </p:spPr>
      </p:pic>
      <p:pic>
        <p:nvPicPr>
          <p:cNvPr id="213" name="Google Shape;213;p33"/>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214" name="Google Shape;214;p33">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215" name="Google Shape;21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16" name="Shape 216"/>
        <p:cNvGrpSpPr/>
        <p:nvPr/>
      </p:nvGrpSpPr>
      <p:grpSpPr>
        <a:xfrm>
          <a:off x="0" y="0"/>
          <a:ext cx="0" cy="0"/>
          <a:chOff x="0" y="0"/>
          <a:chExt cx="0" cy="0"/>
        </a:xfrm>
      </p:grpSpPr>
      <p:sp>
        <p:nvSpPr>
          <p:cNvPr id="217" name="Google Shape;217;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18" name="Google Shape;218;p3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 name="Google Shape;219;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22" name="Google Shape;222;p35"/>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223" name="Google Shape;223;p3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4" name="Google Shape;224;p35"/>
          <p:cNvPicPr preferRelativeResize="0"/>
          <p:nvPr/>
        </p:nvPicPr>
        <p:blipFill rotWithShape="1">
          <a:blip r:embed="rId2">
            <a:alphaModFix/>
          </a:blip>
          <a:srcRect b="12356" l="8109" r="8109" t="12341"/>
          <a:stretch/>
        </p:blipFill>
        <p:spPr>
          <a:xfrm>
            <a:off x="8063752" y="4769165"/>
            <a:ext cx="899972" cy="255051"/>
          </a:xfrm>
          <a:prstGeom prst="rect">
            <a:avLst/>
          </a:prstGeom>
          <a:noFill/>
          <a:ln>
            <a:noFill/>
          </a:ln>
        </p:spPr>
      </p:pic>
      <p:pic>
        <p:nvPicPr>
          <p:cNvPr id="225" name="Google Shape;225;p35"/>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1">
  <p:cSld name="3_Text - Black">
    <p:bg>
      <p:bgPr>
        <a:solidFill>
          <a:schemeClr val="dk1"/>
        </a:soli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29" name="Google Shape;229;p3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36"/>
          <p:cNvPicPr preferRelativeResize="0"/>
          <p:nvPr/>
        </p:nvPicPr>
        <p:blipFill rotWithShape="1">
          <a:blip r:embed="rId2">
            <a:alphaModFix/>
          </a:blip>
          <a:srcRect b="12352" l="8120" r="8078" t="12329"/>
          <a:stretch/>
        </p:blipFill>
        <p:spPr>
          <a:xfrm>
            <a:off x="8063752" y="4769165"/>
            <a:ext cx="899972" cy="254956"/>
          </a:xfrm>
          <a:prstGeom prst="rect">
            <a:avLst/>
          </a:prstGeom>
          <a:noFill/>
          <a:ln>
            <a:noFill/>
          </a:ln>
        </p:spPr>
      </p:pic>
      <p:pic>
        <p:nvPicPr>
          <p:cNvPr id="231" name="Google Shape;231;p3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32" name="Google Shape;232;p3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33" name="Google Shape;233;p36"/>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34" name="Shape 234"/>
        <p:cNvGrpSpPr/>
        <p:nvPr/>
      </p:nvGrpSpPr>
      <p:grpSpPr>
        <a:xfrm>
          <a:off x="0" y="0"/>
          <a:ext cx="0" cy="0"/>
          <a:chOff x="0" y="0"/>
          <a:chExt cx="0" cy="0"/>
        </a:xfrm>
      </p:grpSpPr>
      <p:sp>
        <p:nvSpPr>
          <p:cNvPr id="235" name="Google Shape;235;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36" name="Google Shape;236;p3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7" name="Google Shape;237;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240" name="Shape 240"/>
        <p:cNvGrpSpPr/>
        <p:nvPr/>
      </p:nvGrpSpPr>
      <p:grpSpPr>
        <a:xfrm>
          <a:off x="0" y="0"/>
          <a:ext cx="0" cy="0"/>
          <a:chOff x="0" y="0"/>
          <a:chExt cx="0" cy="0"/>
        </a:xfrm>
      </p:grpSpPr>
      <p:sp>
        <p:nvSpPr>
          <p:cNvPr id="241" name="Google Shape;241;p3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42" name="Google Shape;242;p39"/>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243" name="Google Shape;243;p3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4" name="Google Shape;244;p39"/>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245" name="Google Shape;245;p3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46" name="Google Shape;246;p3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4_Blank with Title - White">
    <p:bg>
      <p:bgPr>
        <a:solidFill>
          <a:schemeClr val="lt1"/>
        </a:solidFill>
      </p:bgPr>
    </p:bg>
    <p:spTree>
      <p:nvGrpSpPr>
        <p:cNvPr id="247" name="Shape 247"/>
        <p:cNvGrpSpPr/>
        <p:nvPr/>
      </p:nvGrpSpPr>
      <p:grpSpPr>
        <a:xfrm>
          <a:off x="0" y="0"/>
          <a:ext cx="0" cy="0"/>
          <a:chOff x="0" y="0"/>
          <a:chExt cx="0" cy="0"/>
        </a:xfrm>
      </p:grpSpPr>
      <p:sp>
        <p:nvSpPr>
          <p:cNvPr id="248" name="Google Shape;248;p4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9" name="Google Shape;249;p40"/>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250" name="Google Shape;250;p4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251" name="Google Shape;251;p4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52" name="Google Shape;252;p40"/>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Hoofdstukslide" type="titleOnly">
  <p:cSld name="TITLE_ONLY">
    <p:spTree>
      <p:nvGrpSpPr>
        <p:cNvPr id="253" name="Shape 253"/>
        <p:cNvGrpSpPr/>
        <p:nvPr/>
      </p:nvGrpSpPr>
      <p:grpSpPr>
        <a:xfrm>
          <a:off x="0" y="0"/>
          <a:ext cx="0" cy="0"/>
          <a:chOff x="0" y="0"/>
          <a:chExt cx="0" cy="0"/>
        </a:xfrm>
      </p:grpSpPr>
      <p:pic>
        <p:nvPicPr>
          <p:cNvPr id="254" name="Google Shape;254;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Logo_iSHARE.png" id="255" name="Google Shape;255;p41"/>
          <p:cNvPicPr preferRelativeResize="0"/>
          <p:nvPr/>
        </p:nvPicPr>
        <p:blipFill rotWithShape="1">
          <a:blip r:embed="rId3">
            <a:alphaModFix/>
          </a:blip>
          <a:srcRect b="0" l="0" r="0" t="0"/>
          <a:stretch/>
        </p:blipFill>
        <p:spPr>
          <a:xfrm>
            <a:off x="8366125" y="4329113"/>
            <a:ext cx="523875" cy="568325"/>
          </a:xfrm>
          <a:prstGeom prst="rect">
            <a:avLst/>
          </a:prstGeom>
          <a:noFill/>
          <a:ln>
            <a:noFill/>
          </a:ln>
        </p:spPr>
      </p:pic>
      <p:sp>
        <p:nvSpPr>
          <p:cNvPr id="256" name="Google Shape;256;p41"/>
          <p:cNvSpPr txBox="1"/>
          <p:nvPr>
            <p:ph type="title"/>
          </p:nvPr>
        </p:nvSpPr>
        <p:spPr>
          <a:xfrm>
            <a:off x="2984952" y="824710"/>
            <a:ext cx="3168224" cy="1700514"/>
          </a:xfrm>
          <a:prstGeom prst="rect">
            <a:avLst/>
          </a:prstGeom>
          <a:noFill/>
          <a:ln>
            <a:noFill/>
          </a:ln>
        </p:spPr>
        <p:txBody>
          <a:bodyPr anchorCtr="0" anchor="t" bIns="45700" lIns="91425" spcFirstLastPara="1" rIns="91425" wrap="square" tIns="0">
            <a:normAutofit/>
          </a:bodyPr>
          <a:lstStyle>
            <a:lvl1pPr lvl="0" marR="0" rtl="0" algn="ctr">
              <a:lnSpc>
                <a:spcPct val="107142"/>
              </a:lnSpc>
              <a:spcBef>
                <a:spcPts val="0"/>
              </a:spcBef>
              <a:spcAft>
                <a:spcPts val="0"/>
              </a:spcAft>
              <a:buSzPts val="1400"/>
              <a:buNone/>
              <a:defRPr b="0" i="0" sz="2800" u="none" cap="none" strike="noStrike">
                <a:solidFill>
                  <a:srgbClr val="61365E"/>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7" name="Google Shape;25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61365E"/>
                </a:solidFill>
                <a:latin typeface="Arial"/>
                <a:ea typeface="Arial"/>
                <a:cs typeface="Arial"/>
                <a:sym typeface="Arial"/>
              </a:defRPr>
            </a:lvl1pPr>
            <a:lvl2pPr lvl="1">
              <a:buNone/>
              <a:defRPr>
                <a:solidFill>
                  <a:srgbClr val="61365E"/>
                </a:solidFill>
                <a:latin typeface="Arial"/>
                <a:ea typeface="Arial"/>
                <a:cs typeface="Arial"/>
                <a:sym typeface="Arial"/>
              </a:defRPr>
            </a:lvl2pPr>
            <a:lvl3pPr lvl="2">
              <a:buNone/>
              <a:defRPr>
                <a:solidFill>
                  <a:srgbClr val="61365E"/>
                </a:solidFill>
                <a:latin typeface="Arial"/>
                <a:ea typeface="Arial"/>
                <a:cs typeface="Arial"/>
                <a:sym typeface="Arial"/>
              </a:defRPr>
            </a:lvl3pPr>
            <a:lvl4pPr lvl="3">
              <a:buNone/>
              <a:defRPr>
                <a:solidFill>
                  <a:srgbClr val="61365E"/>
                </a:solidFill>
                <a:latin typeface="Arial"/>
                <a:ea typeface="Arial"/>
                <a:cs typeface="Arial"/>
                <a:sym typeface="Arial"/>
              </a:defRPr>
            </a:lvl4pPr>
            <a:lvl5pPr lvl="4">
              <a:buNone/>
              <a:defRPr>
                <a:solidFill>
                  <a:srgbClr val="61365E"/>
                </a:solidFill>
                <a:latin typeface="Arial"/>
                <a:ea typeface="Arial"/>
                <a:cs typeface="Arial"/>
                <a:sym typeface="Arial"/>
              </a:defRPr>
            </a:lvl5pPr>
            <a:lvl6pPr lvl="5">
              <a:buNone/>
              <a:defRPr>
                <a:solidFill>
                  <a:srgbClr val="61365E"/>
                </a:solidFill>
                <a:latin typeface="Arial"/>
                <a:ea typeface="Arial"/>
                <a:cs typeface="Arial"/>
                <a:sym typeface="Arial"/>
              </a:defRPr>
            </a:lvl6pPr>
            <a:lvl7pPr lvl="6">
              <a:buNone/>
              <a:defRPr>
                <a:solidFill>
                  <a:srgbClr val="61365E"/>
                </a:solidFill>
                <a:latin typeface="Arial"/>
                <a:ea typeface="Arial"/>
                <a:cs typeface="Arial"/>
                <a:sym typeface="Arial"/>
              </a:defRPr>
            </a:lvl7pPr>
            <a:lvl8pPr lvl="7">
              <a:buNone/>
              <a:defRPr>
                <a:solidFill>
                  <a:srgbClr val="61365E"/>
                </a:solidFill>
                <a:latin typeface="Arial"/>
                <a:ea typeface="Arial"/>
                <a:cs typeface="Arial"/>
                <a:sym typeface="Arial"/>
              </a:defRPr>
            </a:lvl8pPr>
            <a:lvl9pPr lvl="8">
              <a:buNone/>
              <a:defRPr>
                <a:solidFill>
                  <a:srgbClr val="6136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1_Front Cover_No EU Logo - Black">
    <p:bg>
      <p:bgPr>
        <a:solidFill>
          <a:schemeClr val="dk1"/>
        </a:solidFill>
      </p:bgPr>
    </p:bg>
    <p:spTree>
      <p:nvGrpSpPr>
        <p:cNvPr id="258" name="Shape 258"/>
        <p:cNvGrpSpPr/>
        <p:nvPr/>
      </p:nvGrpSpPr>
      <p:grpSpPr>
        <a:xfrm>
          <a:off x="0" y="0"/>
          <a:ext cx="0" cy="0"/>
          <a:chOff x="0" y="0"/>
          <a:chExt cx="0" cy="0"/>
        </a:xfrm>
      </p:grpSpPr>
      <p:sp>
        <p:nvSpPr>
          <p:cNvPr id="259" name="Google Shape;259;p42"/>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260" name="Google Shape;260;p42"/>
          <p:cNvPicPr preferRelativeResize="0"/>
          <p:nvPr/>
        </p:nvPicPr>
        <p:blipFill rotWithShape="1">
          <a:blip r:embed="rId2">
            <a:alphaModFix/>
          </a:blip>
          <a:srcRect b="12357" l="8119" r="8085" t="12328"/>
          <a:stretch/>
        </p:blipFill>
        <p:spPr>
          <a:xfrm>
            <a:off x="359989" y="4499213"/>
            <a:ext cx="1695790" cy="481091"/>
          </a:xfrm>
          <a:prstGeom prst="rect">
            <a:avLst/>
          </a:prstGeom>
          <a:noFill/>
          <a:ln>
            <a:noFill/>
          </a:ln>
        </p:spPr>
      </p:pic>
      <p:pic>
        <p:nvPicPr>
          <p:cNvPr id="261" name="Google Shape;261;p42"/>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262" name="Google Shape;262;p42"/>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263" name="Google Shape;263;p42"/>
          <p:cNvGrpSpPr/>
          <p:nvPr/>
        </p:nvGrpSpPr>
        <p:grpSpPr>
          <a:xfrm>
            <a:off x="3056310" y="4458476"/>
            <a:ext cx="1477163" cy="475225"/>
            <a:chOff x="14764800" y="8916950"/>
            <a:chExt cx="2954325" cy="950450"/>
          </a:xfrm>
        </p:grpSpPr>
        <p:cxnSp>
          <p:nvCxnSpPr>
            <p:cNvPr id="264" name="Google Shape;264;p4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65" name="Google Shape;265;p4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66" name="Google Shape;266;p42"/>
            <p:cNvSpPr txBox="1"/>
            <p:nvPr/>
          </p:nvSpPr>
          <p:spPr>
            <a:xfrm>
              <a:off x="14764800" y="89169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267" name="Google Shape;267;p42"/>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268" name="Google Shape;268;p42"/>
          <p:cNvPicPr preferRelativeResize="0"/>
          <p:nvPr/>
        </p:nvPicPr>
        <p:blipFill rotWithShape="1">
          <a:blip r:embed="rId5">
            <a:alphaModFix/>
          </a:blip>
          <a:srcRect b="425" l="0" r="0" t="426"/>
          <a:stretch/>
        </p:blipFill>
        <p:spPr>
          <a:xfrm>
            <a:off x="7820121" y="4644131"/>
            <a:ext cx="962569" cy="226771"/>
          </a:xfrm>
          <a:prstGeom prst="rect">
            <a:avLst/>
          </a:prstGeom>
          <a:noFill/>
          <a:ln>
            <a:noFill/>
          </a:ln>
        </p:spPr>
      </p:pic>
      <p:pic>
        <p:nvPicPr>
          <p:cNvPr id="269" name="Google Shape;269;p42"/>
          <p:cNvPicPr preferRelativeResize="0"/>
          <p:nvPr/>
        </p:nvPicPr>
        <p:blipFill rotWithShape="1">
          <a:blip r:embed="rId6">
            <a:alphaModFix/>
          </a:blip>
          <a:srcRect b="416" l="0" r="0" t="415"/>
          <a:stretch/>
        </p:blipFill>
        <p:spPr>
          <a:xfrm>
            <a:off x="6905999" y="4535025"/>
            <a:ext cx="414158" cy="440043"/>
          </a:xfrm>
          <a:prstGeom prst="rect">
            <a:avLst/>
          </a:prstGeom>
          <a:noFill/>
          <a:ln>
            <a:noFill/>
          </a:ln>
        </p:spPr>
      </p:pic>
      <p:cxnSp>
        <p:nvCxnSpPr>
          <p:cNvPr id="270" name="Google Shape;270;p42"/>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
        <p:nvSpPr>
          <p:cNvPr id="271" name="Google Shape;27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tx1"/>
                </a:solidFill>
                <a:latin typeface="Arial"/>
                <a:ea typeface="Arial"/>
                <a:cs typeface="Arial"/>
                <a:sym typeface="Arial"/>
              </a:defRPr>
            </a:lvl1pPr>
            <a:lvl2pPr lvl="1">
              <a:buNone/>
              <a:defRPr>
                <a:solidFill>
                  <a:schemeClr val="tx1"/>
                </a:solidFill>
                <a:latin typeface="Arial"/>
                <a:ea typeface="Arial"/>
                <a:cs typeface="Arial"/>
                <a:sym typeface="Arial"/>
              </a:defRPr>
            </a:lvl2pPr>
            <a:lvl3pPr lvl="2">
              <a:buNone/>
              <a:defRPr>
                <a:solidFill>
                  <a:schemeClr val="tx1"/>
                </a:solidFill>
                <a:latin typeface="Arial"/>
                <a:ea typeface="Arial"/>
                <a:cs typeface="Arial"/>
                <a:sym typeface="Arial"/>
              </a:defRPr>
            </a:lvl3pPr>
            <a:lvl4pPr lvl="3">
              <a:buNone/>
              <a:defRPr>
                <a:solidFill>
                  <a:schemeClr val="tx1"/>
                </a:solidFill>
                <a:latin typeface="Arial"/>
                <a:ea typeface="Arial"/>
                <a:cs typeface="Arial"/>
                <a:sym typeface="Arial"/>
              </a:defRPr>
            </a:lvl4pPr>
            <a:lvl5pPr lvl="4">
              <a:buNone/>
              <a:defRPr>
                <a:solidFill>
                  <a:schemeClr val="tx1"/>
                </a:solidFill>
                <a:latin typeface="Arial"/>
                <a:ea typeface="Arial"/>
                <a:cs typeface="Arial"/>
                <a:sym typeface="Arial"/>
              </a:defRPr>
            </a:lvl5pPr>
            <a:lvl6pPr lvl="5">
              <a:buNone/>
              <a:defRPr>
                <a:solidFill>
                  <a:schemeClr val="tx1"/>
                </a:solidFill>
                <a:latin typeface="Arial"/>
                <a:ea typeface="Arial"/>
                <a:cs typeface="Arial"/>
                <a:sym typeface="Arial"/>
              </a:defRPr>
            </a:lvl6pPr>
            <a:lvl7pPr lvl="6">
              <a:buNone/>
              <a:defRPr>
                <a:solidFill>
                  <a:schemeClr val="tx1"/>
                </a:solidFill>
                <a:latin typeface="Arial"/>
                <a:ea typeface="Arial"/>
                <a:cs typeface="Arial"/>
                <a:sym typeface="Arial"/>
              </a:defRPr>
            </a:lvl7pPr>
            <a:lvl8pPr lvl="7">
              <a:buNone/>
              <a:defRPr>
                <a:solidFill>
                  <a:schemeClr val="tx1"/>
                </a:solidFill>
                <a:latin typeface="Arial"/>
                <a:ea typeface="Arial"/>
                <a:cs typeface="Arial"/>
                <a:sym typeface="Arial"/>
              </a:defRPr>
            </a:lvl8pPr>
            <a:lvl9pPr lvl="8">
              <a:buNone/>
              <a:defRPr>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40" name="Shape 40"/>
        <p:cNvGrpSpPr/>
        <p:nvPr/>
      </p:nvGrpSpPr>
      <p:grpSpPr>
        <a:xfrm>
          <a:off x="0" y="0"/>
          <a:ext cx="0" cy="0"/>
          <a:chOff x="0" y="0"/>
          <a:chExt cx="0" cy="0"/>
        </a:xfrm>
      </p:grpSpPr>
      <p:sp>
        <p:nvSpPr>
          <p:cNvPr id="41" name="Google Shape;41;p5"/>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42" name="Google Shape;42;p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 name="Google Shape;43;p5"/>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44" name="Google Shape;44;p5"/>
          <p:cNvPicPr preferRelativeResize="0"/>
          <p:nvPr/>
        </p:nvPicPr>
        <p:blipFill rotWithShape="1">
          <a:blip r:embed="rId3">
            <a:alphaModFix/>
          </a:blip>
          <a:srcRect b="12356" l="8109" r="8108" t="12341"/>
          <a:stretch/>
        </p:blipFill>
        <p:spPr>
          <a:xfrm>
            <a:off x="7088182" y="4393031"/>
            <a:ext cx="1695790" cy="48109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274" name="Google Shape;274;p43"/>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275" name="Google Shape;275;p4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276" name="Google Shape;276;p43"/>
          <p:cNvGrpSpPr/>
          <p:nvPr/>
        </p:nvGrpSpPr>
        <p:grpSpPr>
          <a:xfrm>
            <a:off x="3056310" y="4534676"/>
            <a:ext cx="1477163" cy="441750"/>
            <a:chOff x="14764800" y="9069350"/>
            <a:chExt cx="2954325" cy="883500"/>
          </a:xfrm>
        </p:grpSpPr>
        <p:cxnSp>
          <p:nvCxnSpPr>
            <p:cNvPr id="277" name="Google Shape;277;p43"/>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78" name="Google Shape;278;p43"/>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79" name="Google Shape;279;p43"/>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280" name="Google Shape;280;p43"/>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281" name="Google Shape;281;p43"/>
          <p:cNvPicPr preferRelativeResize="0"/>
          <p:nvPr/>
        </p:nvPicPr>
        <p:blipFill rotWithShape="1">
          <a:blip r:embed="rId4">
            <a:alphaModFix/>
          </a:blip>
          <a:srcRect b="0" l="0" r="0" t="0"/>
          <a:stretch/>
        </p:blipFill>
        <p:spPr>
          <a:xfrm>
            <a:off x="5532719" y="4644129"/>
            <a:ext cx="873307" cy="226771"/>
          </a:xfrm>
          <a:prstGeom prst="rect">
            <a:avLst/>
          </a:prstGeom>
          <a:noFill/>
          <a:ln>
            <a:noFill/>
          </a:ln>
        </p:spPr>
      </p:pic>
      <p:pic>
        <p:nvPicPr>
          <p:cNvPr id="282" name="Google Shape;282;p43"/>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283" name="Google Shape;283;p43"/>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284" name="Google Shape;284;p43"/>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
        <p:nvSpPr>
          <p:cNvPr id="285" name="Google Shape;28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tx1"/>
                </a:solidFill>
                <a:latin typeface="Arial"/>
                <a:ea typeface="Arial"/>
                <a:cs typeface="Arial"/>
                <a:sym typeface="Arial"/>
              </a:defRPr>
            </a:lvl1pPr>
            <a:lvl2pPr lvl="1">
              <a:buNone/>
              <a:defRPr>
                <a:solidFill>
                  <a:schemeClr val="tx1"/>
                </a:solidFill>
                <a:latin typeface="Arial"/>
                <a:ea typeface="Arial"/>
                <a:cs typeface="Arial"/>
                <a:sym typeface="Arial"/>
              </a:defRPr>
            </a:lvl2pPr>
            <a:lvl3pPr lvl="2">
              <a:buNone/>
              <a:defRPr>
                <a:solidFill>
                  <a:schemeClr val="tx1"/>
                </a:solidFill>
                <a:latin typeface="Arial"/>
                <a:ea typeface="Arial"/>
                <a:cs typeface="Arial"/>
                <a:sym typeface="Arial"/>
              </a:defRPr>
            </a:lvl3pPr>
            <a:lvl4pPr lvl="3">
              <a:buNone/>
              <a:defRPr>
                <a:solidFill>
                  <a:schemeClr val="tx1"/>
                </a:solidFill>
                <a:latin typeface="Arial"/>
                <a:ea typeface="Arial"/>
                <a:cs typeface="Arial"/>
                <a:sym typeface="Arial"/>
              </a:defRPr>
            </a:lvl4pPr>
            <a:lvl5pPr lvl="4">
              <a:buNone/>
              <a:defRPr>
                <a:solidFill>
                  <a:schemeClr val="tx1"/>
                </a:solidFill>
                <a:latin typeface="Arial"/>
                <a:ea typeface="Arial"/>
                <a:cs typeface="Arial"/>
                <a:sym typeface="Arial"/>
              </a:defRPr>
            </a:lvl5pPr>
            <a:lvl6pPr lvl="5">
              <a:buNone/>
              <a:defRPr>
                <a:solidFill>
                  <a:schemeClr val="tx1"/>
                </a:solidFill>
                <a:latin typeface="Arial"/>
                <a:ea typeface="Arial"/>
                <a:cs typeface="Arial"/>
                <a:sym typeface="Arial"/>
              </a:defRPr>
            </a:lvl6pPr>
            <a:lvl7pPr lvl="6">
              <a:buNone/>
              <a:defRPr>
                <a:solidFill>
                  <a:schemeClr val="tx1"/>
                </a:solidFill>
                <a:latin typeface="Arial"/>
                <a:ea typeface="Arial"/>
                <a:cs typeface="Arial"/>
                <a:sym typeface="Arial"/>
              </a:defRPr>
            </a:lvl7pPr>
            <a:lvl8pPr lvl="7">
              <a:buNone/>
              <a:defRPr>
                <a:solidFill>
                  <a:schemeClr val="tx1"/>
                </a:solidFill>
                <a:latin typeface="Arial"/>
                <a:ea typeface="Arial"/>
                <a:cs typeface="Arial"/>
                <a:sym typeface="Arial"/>
              </a:defRPr>
            </a:lvl8pPr>
            <a:lvl9pPr lvl="8">
              <a:buNone/>
              <a:defRPr>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286" name="Shape 286"/>
        <p:cNvGrpSpPr/>
        <p:nvPr/>
      </p:nvGrpSpPr>
      <p:grpSpPr>
        <a:xfrm>
          <a:off x="0" y="0"/>
          <a:ext cx="0" cy="0"/>
          <a:chOff x="0" y="0"/>
          <a:chExt cx="0" cy="0"/>
        </a:xfrm>
      </p:grpSpPr>
      <p:sp>
        <p:nvSpPr>
          <p:cNvPr id="287" name="Google Shape;287;p44"/>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288" name="Google Shape;288;p4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9" name="Google Shape;289;p44"/>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290" name="Google Shape;290;p44"/>
          <p:cNvPicPr preferRelativeResize="0"/>
          <p:nvPr/>
        </p:nvPicPr>
        <p:blipFill rotWithShape="1">
          <a:blip r:embed="rId3">
            <a:alphaModFix/>
          </a:blip>
          <a:srcRect b="12356" l="8119" r="8084" t="12328"/>
          <a:stretch/>
        </p:blipFill>
        <p:spPr>
          <a:xfrm>
            <a:off x="7088182" y="4393031"/>
            <a:ext cx="1695790" cy="48109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291" name="Shape 291"/>
        <p:cNvGrpSpPr/>
        <p:nvPr/>
      </p:nvGrpSpPr>
      <p:grpSpPr>
        <a:xfrm>
          <a:off x="0" y="0"/>
          <a:ext cx="0" cy="0"/>
          <a:chOff x="0" y="0"/>
          <a:chExt cx="0" cy="0"/>
        </a:xfrm>
      </p:grpSpPr>
      <p:sp>
        <p:nvSpPr>
          <p:cNvPr id="292" name="Google Shape;292;p45"/>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293" name="Google Shape;293;p4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94" name="Google Shape;294;p45"/>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295" name="Google Shape;295;p45"/>
          <p:cNvPicPr preferRelativeResize="0"/>
          <p:nvPr/>
        </p:nvPicPr>
        <p:blipFill rotWithShape="1">
          <a:blip r:embed="rId3">
            <a:alphaModFix/>
          </a:blip>
          <a:srcRect b="12356" l="8109" r="8108" t="12341"/>
          <a:stretch/>
        </p:blipFill>
        <p:spPr>
          <a:xfrm>
            <a:off x="7088182" y="4393031"/>
            <a:ext cx="1695790" cy="48109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296" name="Shape 296"/>
        <p:cNvGrpSpPr/>
        <p:nvPr/>
      </p:nvGrpSpPr>
      <p:grpSpPr>
        <a:xfrm>
          <a:off x="0" y="0"/>
          <a:ext cx="0" cy="0"/>
          <a:chOff x="0" y="0"/>
          <a:chExt cx="0" cy="0"/>
        </a:xfrm>
      </p:grpSpPr>
      <p:sp>
        <p:nvSpPr>
          <p:cNvPr id="297" name="Google Shape;297;p4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98" name="Google Shape;298;p4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99" name="Google Shape;299;p46"/>
          <p:cNvPicPr preferRelativeResize="0"/>
          <p:nvPr/>
        </p:nvPicPr>
        <p:blipFill rotWithShape="1">
          <a:blip r:embed="rId2">
            <a:alphaModFix/>
          </a:blip>
          <a:srcRect b="12356" l="8119" r="8084" t="12328"/>
          <a:stretch/>
        </p:blipFill>
        <p:spPr>
          <a:xfrm>
            <a:off x="8063752" y="4769165"/>
            <a:ext cx="899972" cy="254955"/>
          </a:xfrm>
          <a:prstGeom prst="rect">
            <a:avLst/>
          </a:prstGeom>
          <a:noFill/>
          <a:ln>
            <a:noFill/>
          </a:ln>
        </p:spPr>
      </p:pic>
      <p:pic>
        <p:nvPicPr>
          <p:cNvPr id="300" name="Google Shape;300;p4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01" name="Google Shape;301;p4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02" name="Google Shape;302;p46"/>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303" name="Shape 303"/>
        <p:cNvGrpSpPr/>
        <p:nvPr/>
      </p:nvGrpSpPr>
      <p:grpSpPr>
        <a:xfrm>
          <a:off x="0" y="0"/>
          <a:ext cx="0" cy="0"/>
          <a:chOff x="0" y="0"/>
          <a:chExt cx="0" cy="0"/>
        </a:xfrm>
      </p:grpSpPr>
      <p:sp>
        <p:nvSpPr>
          <p:cNvPr id="304" name="Google Shape;304;p4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5" name="Google Shape;305;p47"/>
          <p:cNvPicPr preferRelativeResize="0"/>
          <p:nvPr/>
        </p:nvPicPr>
        <p:blipFill rotWithShape="1">
          <a:blip r:embed="rId2">
            <a:alphaModFix/>
          </a:blip>
          <a:srcRect b="12356" l="8119" r="8084" t="12328"/>
          <a:stretch/>
        </p:blipFill>
        <p:spPr>
          <a:xfrm>
            <a:off x="8063752" y="4769165"/>
            <a:ext cx="899972" cy="254955"/>
          </a:xfrm>
          <a:prstGeom prst="rect">
            <a:avLst/>
          </a:prstGeom>
          <a:noFill/>
          <a:ln>
            <a:noFill/>
          </a:ln>
        </p:spPr>
      </p:pic>
      <p:pic>
        <p:nvPicPr>
          <p:cNvPr id="306" name="Google Shape;306;p4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07" name="Google Shape;307;p4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08" name="Google Shape;308;p4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309" name="Shape 309"/>
        <p:cNvGrpSpPr/>
        <p:nvPr/>
      </p:nvGrpSpPr>
      <p:grpSpPr>
        <a:xfrm>
          <a:off x="0" y="0"/>
          <a:ext cx="0" cy="0"/>
          <a:chOff x="0" y="0"/>
          <a:chExt cx="0" cy="0"/>
        </a:xfrm>
      </p:grpSpPr>
      <p:sp>
        <p:nvSpPr>
          <p:cNvPr id="310" name="Google Shape;310;p4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1" name="Google Shape;311;p48"/>
          <p:cNvPicPr preferRelativeResize="0"/>
          <p:nvPr/>
        </p:nvPicPr>
        <p:blipFill rotWithShape="1">
          <a:blip r:embed="rId2">
            <a:alphaModFix/>
          </a:blip>
          <a:srcRect b="12356" l="8119" r="8084" t="12328"/>
          <a:stretch/>
        </p:blipFill>
        <p:spPr>
          <a:xfrm>
            <a:off x="8063752" y="4769165"/>
            <a:ext cx="899972" cy="254955"/>
          </a:xfrm>
          <a:prstGeom prst="rect">
            <a:avLst/>
          </a:prstGeom>
          <a:noFill/>
          <a:ln>
            <a:noFill/>
          </a:ln>
        </p:spPr>
      </p:pic>
      <p:pic>
        <p:nvPicPr>
          <p:cNvPr id="312" name="Google Shape;312;p4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13" name="Google Shape;313;p4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314" name="Shape 314"/>
        <p:cNvGrpSpPr/>
        <p:nvPr/>
      </p:nvGrpSpPr>
      <p:grpSpPr>
        <a:xfrm>
          <a:off x="0" y="0"/>
          <a:ext cx="0" cy="0"/>
          <a:chOff x="0" y="0"/>
          <a:chExt cx="0" cy="0"/>
        </a:xfrm>
      </p:grpSpPr>
      <p:sp>
        <p:nvSpPr>
          <p:cNvPr id="315" name="Google Shape;315;p4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49"/>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317" name="Google Shape;317;p4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18" name="Google Shape;318;p4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319" name="Shape 319"/>
        <p:cNvGrpSpPr/>
        <p:nvPr/>
      </p:nvGrpSpPr>
      <p:grpSpPr>
        <a:xfrm>
          <a:off x="0" y="0"/>
          <a:ext cx="0" cy="0"/>
          <a:chOff x="0" y="0"/>
          <a:chExt cx="0" cy="0"/>
        </a:xfrm>
      </p:grpSpPr>
      <p:sp>
        <p:nvSpPr>
          <p:cNvPr id="320" name="Google Shape;320;p5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1" name="Google Shape;321;p50"/>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322" name="Google Shape;322;p50"/>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323" name="Shape 323"/>
        <p:cNvGrpSpPr/>
        <p:nvPr/>
      </p:nvGrpSpPr>
      <p:grpSpPr>
        <a:xfrm>
          <a:off x="0" y="0"/>
          <a:ext cx="0" cy="0"/>
          <a:chOff x="0" y="0"/>
          <a:chExt cx="0" cy="0"/>
        </a:xfrm>
      </p:grpSpPr>
      <p:sp>
        <p:nvSpPr>
          <p:cNvPr id="324" name="Google Shape;324;p5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5" name="Google Shape;325;p51"/>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326" name="Google Shape;326;p51"/>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7_Back Cover - Black">
    <p:bg>
      <p:bgPr>
        <a:solidFill>
          <a:schemeClr val="dk1"/>
        </a:solidFill>
      </p:bgPr>
    </p:bg>
    <p:spTree>
      <p:nvGrpSpPr>
        <p:cNvPr id="327" name="Shape 327"/>
        <p:cNvGrpSpPr/>
        <p:nvPr/>
      </p:nvGrpSpPr>
      <p:grpSpPr>
        <a:xfrm>
          <a:off x="0" y="0"/>
          <a:ext cx="0" cy="0"/>
          <a:chOff x="0" y="0"/>
          <a:chExt cx="0" cy="0"/>
        </a:xfrm>
      </p:grpSpPr>
      <p:sp>
        <p:nvSpPr>
          <p:cNvPr id="328" name="Google Shape;328;p52"/>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329" name="Google Shape;329;p52"/>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330" name="Google Shape;330;p52"/>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331" name="Google Shape;331;p52">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332" name="Google Shape;332;p52"/>
          <p:cNvPicPr preferRelativeResize="0"/>
          <p:nvPr/>
        </p:nvPicPr>
        <p:blipFill rotWithShape="1">
          <a:blip r:embed="rId5">
            <a:alphaModFix/>
          </a:blip>
          <a:srcRect b="12357" l="8119" r="8085" t="12328"/>
          <a:stretch/>
        </p:blipFill>
        <p:spPr>
          <a:xfrm>
            <a:off x="359989" y="4499213"/>
            <a:ext cx="1695790" cy="481091"/>
          </a:xfrm>
          <a:prstGeom prst="rect">
            <a:avLst/>
          </a:prstGeom>
          <a:noFill/>
          <a:ln>
            <a:noFill/>
          </a:ln>
        </p:spPr>
      </p:pic>
      <p:sp>
        <p:nvSpPr>
          <p:cNvPr id="333" name="Google Shape;33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tx1"/>
                </a:solidFill>
                <a:latin typeface="Arial"/>
                <a:ea typeface="Arial"/>
                <a:cs typeface="Arial"/>
                <a:sym typeface="Arial"/>
              </a:defRPr>
            </a:lvl1pPr>
            <a:lvl2pPr lvl="1">
              <a:buNone/>
              <a:defRPr>
                <a:solidFill>
                  <a:schemeClr val="tx1"/>
                </a:solidFill>
                <a:latin typeface="Arial"/>
                <a:ea typeface="Arial"/>
                <a:cs typeface="Arial"/>
                <a:sym typeface="Arial"/>
              </a:defRPr>
            </a:lvl2pPr>
            <a:lvl3pPr lvl="2">
              <a:buNone/>
              <a:defRPr>
                <a:solidFill>
                  <a:schemeClr val="tx1"/>
                </a:solidFill>
                <a:latin typeface="Arial"/>
                <a:ea typeface="Arial"/>
                <a:cs typeface="Arial"/>
                <a:sym typeface="Arial"/>
              </a:defRPr>
            </a:lvl3pPr>
            <a:lvl4pPr lvl="3">
              <a:buNone/>
              <a:defRPr>
                <a:solidFill>
                  <a:schemeClr val="tx1"/>
                </a:solidFill>
                <a:latin typeface="Arial"/>
                <a:ea typeface="Arial"/>
                <a:cs typeface="Arial"/>
                <a:sym typeface="Arial"/>
              </a:defRPr>
            </a:lvl4pPr>
            <a:lvl5pPr lvl="4">
              <a:buNone/>
              <a:defRPr>
                <a:solidFill>
                  <a:schemeClr val="tx1"/>
                </a:solidFill>
                <a:latin typeface="Arial"/>
                <a:ea typeface="Arial"/>
                <a:cs typeface="Arial"/>
                <a:sym typeface="Arial"/>
              </a:defRPr>
            </a:lvl5pPr>
            <a:lvl6pPr lvl="5">
              <a:buNone/>
              <a:defRPr>
                <a:solidFill>
                  <a:schemeClr val="tx1"/>
                </a:solidFill>
                <a:latin typeface="Arial"/>
                <a:ea typeface="Arial"/>
                <a:cs typeface="Arial"/>
                <a:sym typeface="Arial"/>
              </a:defRPr>
            </a:lvl6pPr>
            <a:lvl7pPr lvl="6">
              <a:buNone/>
              <a:defRPr>
                <a:solidFill>
                  <a:schemeClr val="tx1"/>
                </a:solidFill>
                <a:latin typeface="Arial"/>
                <a:ea typeface="Arial"/>
                <a:cs typeface="Arial"/>
                <a:sym typeface="Arial"/>
              </a:defRPr>
            </a:lvl7pPr>
            <a:lvl8pPr lvl="7">
              <a:buNone/>
              <a:defRPr>
                <a:solidFill>
                  <a:schemeClr val="tx1"/>
                </a:solidFill>
                <a:latin typeface="Arial"/>
                <a:ea typeface="Arial"/>
                <a:cs typeface="Arial"/>
                <a:sym typeface="Arial"/>
              </a:defRPr>
            </a:lvl8pPr>
            <a:lvl9pPr lvl="8">
              <a:buNone/>
              <a:defRPr>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45" name="Shape 45"/>
        <p:cNvGrpSpPr/>
        <p:nvPr/>
      </p:nvGrpSpPr>
      <p:grpSpPr>
        <a:xfrm>
          <a:off x="0" y="0"/>
          <a:ext cx="0" cy="0"/>
          <a:chOff x="0" y="0"/>
          <a:chExt cx="0" cy="0"/>
        </a:xfrm>
      </p:grpSpPr>
      <p:sp>
        <p:nvSpPr>
          <p:cNvPr id="46" name="Google Shape;46;p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7" name="Google Shape;47;p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8" name="Google Shape;48;p6"/>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49" name="Google Shape;49;p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0" name="Google Shape;50;p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51" name="Google Shape;51;p6"/>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lt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334" name="Shape 334"/>
        <p:cNvGrpSpPr/>
        <p:nvPr/>
      </p:nvGrpSpPr>
      <p:grpSpPr>
        <a:xfrm>
          <a:off x="0" y="0"/>
          <a:ext cx="0" cy="0"/>
          <a:chOff x="0" y="0"/>
          <a:chExt cx="0" cy="0"/>
        </a:xfrm>
      </p:grpSpPr>
      <p:sp>
        <p:nvSpPr>
          <p:cNvPr id="335" name="Google Shape;335;p53"/>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336" name="Google Shape;336;p53"/>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337" name="Google Shape;337;p53"/>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338" name="Google Shape;338;p53"/>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339" name="Google Shape;339;p53">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340" name="Google Shape;34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tx1"/>
                </a:solidFill>
                <a:latin typeface="Arial"/>
                <a:ea typeface="Arial"/>
                <a:cs typeface="Arial"/>
                <a:sym typeface="Arial"/>
              </a:defRPr>
            </a:lvl1pPr>
            <a:lvl2pPr lvl="1">
              <a:buNone/>
              <a:defRPr>
                <a:solidFill>
                  <a:schemeClr val="tx1"/>
                </a:solidFill>
                <a:latin typeface="Arial"/>
                <a:ea typeface="Arial"/>
                <a:cs typeface="Arial"/>
                <a:sym typeface="Arial"/>
              </a:defRPr>
            </a:lvl2pPr>
            <a:lvl3pPr lvl="2">
              <a:buNone/>
              <a:defRPr>
                <a:solidFill>
                  <a:schemeClr val="tx1"/>
                </a:solidFill>
                <a:latin typeface="Arial"/>
                <a:ea typeface="Arial"/>
                <a:cs typeface="Arial"/>
                <a:sym typeface="Arial"/>
              </a:defRPr>
            </a:lvl3pPr>
            <a:lvl4pPr lvl="3">
              <a:buNone/>
              <a:defRPr>
                <a:solidFill>
                  <a:schemeClr val="tx1"/>
                </a:solidFill>
                <a:latin typeface="Arial"/>
                <a:ea typeface="Arial"/>
                <a:cs typeface="Arial"/>
                <a:sym typeface="Arial"/>
              </a:defRPr>
            </a:lvl4pPr>
            <a:lvl5pPr lvl="4">
              <a:buNone/>
              <a:defRPr>
                <a:solidFill>
                  <a:schemeClr val="tx1"/>
                </a:solidFill>
                <a:latin typeface="Arial"/>
                <a:ea typeface="Arial"/>
                <a:cs typeface="Arial"/>
                <a:sym typeface="Arial"/>
              </a:defRPr>
            </a:lvl5pPr>
            <a:lvl6pPr lvl="5">
              <a:buNone/>
              <a:defRPr>
                <a:solidFill>
                  <a:schemeClr val="tx1"/>
                </a:solidFill>
                <a:latin typeface="Arial"/>
                <a:ea typeface="Arial"/>
                <a:cs typeface="Arial"/>
                <a:sym typeface="Arial"/>
              </a:defRPr>
            </a:lvl6pPr>
            <a:lvl7pPr lvl="6">
              <a:buNone/>
              <a:defRPr>
                <a:solidFill>
                  <a:schemeClr val="tx1"/>
                </a:solidFill>
                <a:latin typeface="Arial"/>
                <a:ea typeface="Arial"/>
                <a:cs typeface="Arial"/>
                <a:sym typeface="Arial"/>
              </a:defRPr>
            </a:lvl7pPr>
            <a:lvl8pPr lvl="7">
              <a:buNone/>
              <a:defRPr>
                <a:solidFill>
                  <a:schemeClr val="tx1"/>
                </a:solidFill>
                <a:latin typeface="Arial"/>
                <a:ea typeface="Arial"/>
                <a:cs typeface="Arial"/>
                <a:sym typeface="Arial"/>
              </a:defRPr>
            </a:lvl8pPr>
            <a:lvl9pPr lvl="8">
              <a:buNone/>
              <a:defRPr>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41" name="Shape 341"/>
        <p:cNvGrpSpPr/>
        <p:nvPr/>
      </p:nvGrpSpPr>
      <p:grpSpPr>
        <a:xfrm>
          <a:off x="0" y="0"/>
          <a:ext cx="0" cy="0"/>
          <a:chOff x="0" y="0"/>
          <a:chExt cx="0" cy="0"/>
        </a:xfrm>
      </p:grpSpPr>
      <p:sp>
        <p:nvSpPr>
          <p:cNvPr id="342" name="Google Shape;342;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343" name="Google Shape;343;p5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44" name="Google Shape;344;p5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1pPr>
            <a:lvl2pPr indent="0" lvl="1"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2pPr>
            <a:lvl3pPr indent="0" lvl="2"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3pPr>
            <a:lvl4pPr indent="0" lvl="3"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4pPr>
            <a:lvl5pPr indent="0" lvl="4"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5pPr>
            <a:lvl6pPr indent="0" lvl="5"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6pPr>
            <a:lvl7pPr indent="0" lvl="6"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7pPr>
            <a:lvl8pPr indent="0" lvl="7"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8pPr>
            <a:lvl9pPr indent="0" lvl="8" marL="0" marR="0" algn="r">
              <a:spcBef>
                <a:spcPts val="0"/>
              </a:spcBef>
              <a:spcAft>
                <a:spcPts val="0"/>
              </a:spcAft>
              <a:buClr>
                <a:schemeClr val="dk1"/>
              </a:buClr>
              <a:buSzPts val="1300"/>
              <a:buFont typeface="Calibri"/>
              <a:buNone/>
              <a:defRPr sz="13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1">
    <p:bg>
      <p:bgPr>
        <a:solidFill>
          <a:schemeClr val="lt1"/>
        </a:solidFill>
      </p:bgPr>
    </p:bg>
    <p:spTree>
      <p:nvGrpSpPr>
        <p:cNvPr id="345" name="Shape 345"/>
        <p:cNvGrpSpPr/>
        <p:nvPr/>
      </p:nvGrpSpPr>
      <p:grpSpPr>
        <a:xfrm>
          <a:off x="0" y="0"/>
          <a:ext cx="0" cy="0"/>
          <a:chOff x="0" y="0"/>
          <a:chExt cx="0" cy="0"/>
        </a:xfrm>
      </p:grpSpPr>
      <p:sp>
        <p:nvSpPr>
          <p:cNvPr id="346" name="Google Shape;346;p55"/>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47" name="Google Shape;347;p55"/>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348" name="Google Shape;348;p5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49" name="Google Shape;349;p55"/>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350" name="Google Shape;350;p55"/>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51" name="Google Shape;351;p55"/>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354" name="Shape 354"/>
        <p:cNvGrpSpPr/>
        <p:nvPr/>
      </p:nvGrpSpPr>
      <p:grpSpPr>
        <a:xfrm>
          <a:off x="0" y="0"/>
          <a:ext cx="0" cy="0"/>
          <a:chOff x="0" y="0"/>
          <a:chExt cx="0" cy="0"/>
        </a:xfrm>
      </p:grpSpPr>
      <p:sp>
        <p:nvSpPr>
          <p:cNvPr id="355" name="Google Shape;355;p57"/>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356" name="Google Shape;356;p57"/>
          <p:cNvPicPr preferRelativeResize="0"/>
          <p:nvPr/>
        </p:nvPicPr>
        <p:blipFill rotWithShape="1">
          <a:blip r:embed="rId2">
            <a:alphaModFix/>
          </a:blip>
          <a:srcRect b="12356" l="8118" r="8083" t="12328"/>
          <a:stretch/>
        </p:blipFill>
        <p:spPr>
          <a:xfrm>
            <a:off x="359989" y="4499213"/>
            <a:ext cx="1695790" cy="481091"/>
          </a:xfrm>
          <a:prstGeom prst="rect">
            <a:avLst/>
          </a:prstGeom>
          <a:noFill/>
          <a:ln>
            <a:noFill/>
          </a:ln>
        </p:spPr>
      </p:pic>
      <p:pic>
        <p:nvPicPr>
          <p:cNvPr id="357" name="Google Shape;357;p57"/>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358" name="Google Shape;358;p57"/>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359" name="Google Shape;359;p57"/>
          <p:cNvGrpSpPr/>
          <p:nvPr/>
        </p:nvGrpSpPr>
        <p:grpSpPr>
          <a:xfrm>
            <a:off x="3056312" y="4534677"/>
            <a:ext cx="1477163" cy="441750"/>
            <a:chOff x="14764800" y="9069350"/>
            <a:chExt cx="2954325" cy="883500"/>
          </a:xfrm>
        </p:grpSpPr>
        <p:cxnSp>
          <p:nvCxnSpPr>
            <p:cNvPr id="360" name="Google Shape;360;p57"/>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361" name="Google Shape;361;p57"/>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362" name="Google Shape;362;p57"/>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363" name="Google Shape;363;p57"/>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364" name="Google Shape;364;p57"/>
          <p:cNvPicPr preferRelativeResize="0"/>
          <p:nvPr/>
        </p:nvPicPr>
        <p:blipFill rotWithShape="1">
          <a:blip r:embed="rId5">
            <a:alphaModFix/>
          </a:blip>
          <a:srcRect b="425" l="0" r="0" t="426"/>
          <a:stretch/>
        </p:blipFill>
        <p:spPr>
          <a:xfrm>
            <a:off x="7820121" y="4644131"/>
            <a:ext cx="962569" cy="226771"/>
          </a:xfrm>
          <a:prstGeom prst="rect">
            <a:avLst/>
          </a:prstGeom>
          <a:noFill/>
          <a:ln>
            <a:noFill/>
          </a:ln>
        </p:spPr>
      </p:pic>
      <p:pic>
        <p:nvPicPr>
          <p:cNvPr id="365" name="Google Shape;365;p57"/>
          <p:cNvPicPr preferRelativeResize="0"/>
          <p:nvPr/>
        </p:nvPicPr>
        <p:blipFill rotWithShape="1">
          <a:blip r:embed="rId6">
            <a:alphaModFix/>
          </a:blip>
          <a:srcRect b="413" l="0" r="0" t="413"/>
          <a:stretch/>
        </p:blipFill>
        <p:spPr>
          <a:xfrm>
            <a:off x="6905999" y="4535025"/>
            <a:ext cx="414158" cy="440043"/>
          </a:xfrm>
          <a:prstGeom prst="rect">
            <a:avLst/>
          </a:prstGeom>
          <a:noFill/>
          <a:ln>
            <a:noFill/>
          </a:ln>
        </p:spPr>
      </p:pic>
      <p:cxnSp>
        <p:nvCxnSpPr>
          <p:cNvPr id="366" name="Google Shape;366;p57"/>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
        <p:nvSpPr>
          <p:cNvPr id="367" name="Google Shape;367;p5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368" name="Shape 368"/>
        <p:cNvGrpSpPr/>
        <p:nvPr/>
      </p:nvGrpSpPr>
      <p:grpSpPr>
        <a:xfrm>
          <a:off x="0" y="0"/>
          <a:ext cx="0" cy="0"/>
          <a:chOff x="0" y="0"/>
          <a:chExt cx="0" cy="0"/>
        </a:xfrm>
      </p:grpSpPr>
      <p:sp>
        <p:nvSpPr>
          <p:cNvPr id="369" name="Google Shape;369;p5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70" name="Google Shape;370;p58"/>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371" name="Google Shape;371;p5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72" name="Google Shape;372;p5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73" name="Google Shape;373;p58"/>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374" name="Shape 374"/>
        <p:cNvGrpSpPr/>
        <p:nvPr/>
      </p:nvGrpSpPr>
      <p:grpSpPr>
        <a:xfrm>
          <a:off x="0" y="0"/>
          <a:ext cx="0" cy="0"/>
          <a:chOff x="0" y="0"/>
          <a:chExt cx="0" cy="0"/>
        </a:xfrm>
      </p:grpSpPr>
      <p:sp>
        <p:nvSpPr>
          <p:cNvPr id="375" name="Google Shape;375;p59"/>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76" name="Google Shape;376;p59"/>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377" name="Google Shape;377;p5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78" name="Google Shape;378;p59"/>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379" name="Google Shape;379;p5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380" name="Google Shape;380;p5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381" name="Shape 381"/>
        <p:cNvGrpSpPr/>
        <p:nvPr/>
      </p:nvGrpSpPr>
      <p:grpSpPr>
        <a:xfrm>
          <a:off x="0" y="0"/>
          <a:ext cx="0" cy="0"/>
          <a:chOff x="0" y="0"/>
          <a:chExt cx="0" cy="0"/>
        </a:xfrm>
      </p:grpSpPr>
      <p:sp>
        <p:nvSpPr>
          <p:cNvPr id="382" name="Google Shape;382;p60"/>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383" name="Google Shape;383;p6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60"/>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385" name="Google Shape;385;p60"/>
          <p:cNvPicPr preferRelativeResize="0"/>
          <p:nvPr/>
        </p:nvPicPr>
        <p:blipFill rotWithShape="1">
          <a:blip r:embed="rId3">
            <a:alphaModFix/>
          </a:blip>
          <a:srcRect b="12356" l="8109" r="8108" t="12341"/>
          <a:stretch/>
        </p:blipFill>
        <p:spPr>
          <a:xfrm>
            <a:off x="7088182" y="4393031"/>
            <a:ext cx="1695790" cy="48109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386" name="Shape 386"/>
        <p:cNvGrpSpPr/>
        <p:nvPr/>
      </p:nvGrpSpPr>
      <p:grpSpPr>
        <a:xfrm>
          <a:off x="0" y="0"/>
          <a:ext cx="0" cy="0"/>
          <a:chOff x="0" y="0"/>
          <a:chExt cx="0" cy="0"/>
        </a:xfrm>
      </p:grpSpPr>
      <p:sp>
        <p:nvSpPr>
          <p:cNvPr id="387" name="Google Shape;387;p61"/>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388" name="Google Shape;388;p61"/>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389" name="Google Shape;389;p61"/>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390" name="Google Shape;390;p61">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391" name="Google Shape;391;p61"/>
          <p:cNvPicPr preferRelativeResize="0"/>
          <p:nvPr/>
        </p:nvPicPr>
        <p:blipFill rotWithShape="1">
          <a:blip r:embed="rId5">
            <a:alphaModFix/>
          </a:blip>
          <a:srcRect b="12356" l="8118" r="8083" t="12328"/>
          <a:stretch/>
        </p:blipFill>
        <p:spPr>
          <a:xfrm>
            <a:off x="359989" y="4499213"/>
            <a:ext cx="1695790" cy="481091"/>
          </a:xfrm>
          <a:prstGeom prst="rect">
            <a:avLst/>
          </a:prstGeom>
          <a:noFill/>
          <a:ln>
            <a:noFill/>
          </a:ln>
        </p:spPr>
      </p:pic>
      <p:sp>
        <p:nvSpPr>
          <p:cNvPr id="392" name="Google Shape;392;p6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393" name="Shape 393"/>
        <p:cNvGrpSpPr/>
        <p:nvPr/>
      </p:nvGrpSpPr>
      <p:grpSpPr>
        <a:xfrm>
          <a:off x="0" y="0"/>
          <a:ext cx="0" cy="0"/>
          <a:chOff x="0" y="0"/>
          <a:chExt cx="0" cy="0"/>
        </a:xfrm>
      </p:grpSpPr>
      <p:sp>
        <p:nvSpPr>
          <p:cNvPr id="394" name="Google Shape;394;p62"/>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395" name="Google Shape;395;p62"/>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396" name="Google Shape;396;p62"/>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397" name="Google Shape;397;p62"/>
          <p:cNvGrpSpPr/>
          <p:nvPr/>
        </p:nvGrpSpPr>
        <p:grpSpPr>
          <a:xfrm>
            <a:off x="3056312" y="4534677"/>
            <a:ext cx="1477163" cy="441750"/>
            <a:chOff x="14764800" y="9069350"/>
            <a:chExt cx="2954325" cy="883500"/>
          </a:xfrm>
        </p:grpSpPr>
        <p:cxnSp>
          <p:nvCxnSpPr>
            <p:cNvPr id="398" name="Google Shape;398;p6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399" name="Google Shape;399;p6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400" name="Google Shape;400;p62"/>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401" name="Google Shape;401;p62"/>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402" name="Google Shape;402;p62"/>
          <p:cNvPicPr preferRelativeResize="0"/>
          <p:nvPr/>
        </p:nvPicPr>
        <p:blipFill rotWithShape="1">
          <a:blip r:embed="rId4">
            <a:alphaModFix/>
          </a:blip>
          <a:srcRect b="0" l="0" r="0" t="0"/>
          <a:stretch/>
        </p:blipFill>
        <p:spPr>
          <a:xfrm>
            <a:off x="5532719" y="4644129"/>
            <a:ext cx="873307" cy="226771"/>
          </a:xfrm>
          <a:prstGeom prst="rect">
            <a:avLst/>
          </a:prstGeom>
          <a:noFill/>
          <a:ln>
            <a:noFill/>
          </a:ln>
        </p:spPr>
      </p:pic>
      <p:pic>
        <p:nvPicPr>
          <p:cNvPr id="403" name="Google Shape;403;p62"/>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404" name="Google Shape;404;p62"/>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405" name="Google Shape;405;p62"/>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
        <p:nvSpPr>
          <p:cNvPr id="406" name="Google Shape;406;p6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407" name="Shape 407"/>
        <p:cNvGrpSpPr/>
        <p:nvPr/>
      </p:nvGrpSpPr>
      <p:grpSpPr>
        <a:xfrm>
          <a:off x="0" y="0"/>
          <a:ext cx="0" cy="0"/>
          <a:chOff x="0" y="0"/>
          <a:chExt cx="0" cy="0"/>
        </a:xfrm>
      </p:grpSpPr>
      <p:sp>
        <p:nvSpPr>
          <p:cNvPr id="408" name="Google Shape;408;p63"/>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409" name="Google Shape;409;p6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10" name="Google Shape;410;p63"/>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411" name="Google Shape;411;p63"/>
          <p:cNvPicPr preferRelativeResize="0"/>
          <p:nvPr/>
        </p:nvPicPr>
        <p:blipFill rotWithShape="1">
          <a:blip r:embed="rId3">
            <a:alphaModFix/>
          </a:blip>
          <a:srcRect b="12356" l="8118" r="8083" t="12328"/>
          <a:stretch/>
        </p:blipFill>
        <p:spPr>
          <a:xfrm>
            <a:off x="7088182" y="4393031"/>
            <a:ext cx="1695790" cy="4810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52" name="Shape 52"/>
        <p:cNvGrpSpPr/>
        <p:nvPr/>
      </p:nvGrpSpPr>
      <p:grpSpPr>
        <a:xfrm>
          <a:off x="0" y="0"/>
          <a:ext cx="0" cy="0"/>
          <a:chOff x="0" y="0"/>
          <a:chExt cx="0" cy="0"/>
        </a:xfrm>
      </p:grpSpPr>
      <p:sp>
        <p:nvSpPr>
          <p:cNvPr id="53" name="Google Shape;53;p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54" name="Google Shape;54;p7"/>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Char char="■"/>
              <a:defRPr i="0" sz="1500" u="none" cap="none" strike="noStrike">
                <a:solidFill>
                  <a:schemeClr val="dk1"/>
                </a:solidFill>
              </a:defRPr>
            </a:lvl1pPr>
            <a:lvl2pPr indent="-323850" lvl="1" marL="914400" marR="0" rtl="0" algn="l">
              <a:lnSpc>
                <a:spcPct val="100000"/>
              </a:lnSpc>
              <a:spcBef>
                <a:spcPts val="400"/>
              </a:spcBef>
              <a:spcAft>
                <a:spcPts val="0"/>
              </a:spcAft>
              <a:buClr>
                <a:schemeClr val="accent4"/>
              </a:buClr>
              <a:buSzPts val="1500"/>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55" name="Google Shape;55;p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6" name="Google Shape;56;p7"/>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57" name="Google Shape;57;p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8" name="Google Shape;58;p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412" name="Shape 412"/>
        <p:cNvGrpSpPr/>
        <p:nvPr/>
      </p:nvGrpSpPr>
      <p:grpSpPr>
        <a:xfrm>
          <a:off x="0" y="0"/>
          <a:ext cx="0" cy="0"/>
          <a:chOff x="0" y="0"/>
          <a:chExt cx="0" cy="0"/>
        </a:xfrm>
      </p:grpSpPr>
      <p:sp>
        <p:nvSpPr>
          <p:cNvPr id="413" name="Google Shape;413;p64"/>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14" name="Google Shape;414;p6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15" name="Google Shape;415;p64"/>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416" name="Google Shape;416;p64"/>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17" name="Google Shape;417;p6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18" name="Google Shape;418;p64"/>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419" name="Shape 419"/>
        <p:cNvGrpSpPr/>
        <p:nvPr/>
      </p:nvGrpSpPr>
      <p:grpSpPr>
        <a:xfrm>
          <a:off x="0" y="0"/>
          <a:ext cx="0" cy="0"/>
          <a:chOff x="0" y="0"/>
          <a:chExt cx="0" cy="0"/>
        </a:xfrm>
      </p:grpSpPr>
      <p:sp>
        <p:nvSpPr>
          <p:cNvPr id="420" name="Google Shape;420;p6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1" name="Google Shape;421;p65"/>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422" name="Google Shape;422;p65"/>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23" name="Google Shape;423;p65"/>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24" name="Google Shape;424;p65"/>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425" name="Shape 425"/>
        <p:cNvGrpSpPr/>
        <p:nvPr/>
      </p:nvGrpSpPr>
      <p:grpSpPr>
        <a:xfrm>
          <a:off x="0" y="0"/>
          <a:ext cx="0" cy="0"/>
          <a:chOff x="0" y="0"/>
          <a:chExt cx="0" cy="0"/>
        </a:xfrm>
      </p:grpSpPr>
      <p:sp>
        <p:nvSpPr>
          <p:cNvPr id="426" name="Google Shape;426;p6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7" name="Google Shape;427;p66"/>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428" name="Google Shape;428;p66"/>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29" name="Google Shape;429;p6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430" name="Shape 430"/>
        <p:cNvGrpSpPr/>
        <p:nvPr/>
      </p:nvGrpSpPr>
      <p:grpSpPr>
        <a:xfrm>
          <a:off x="0" y="0"/>
          <a:ext cx="0" cy="0"/>
          <a:chOff x="0" y="0"/>
          <a:chExt cx="0" cy="0"/>
        </a:xfrm>
      </p:grpSpPr>
      <p:sp>
        <p:nvSpPr>
          <p:cNvPr id="431" name="Google Shape;431;p6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2" name="Google Shape;432;p67"/>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433" name="Google Shape;433;p67"/>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34" name="Google Shape;434;p6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435" name="Shape 435"/>
        <p:cNvGrpSpPr/>
        <p:nvPr/>
      </p:nvGrpSpPr>
      <p:grpSpPr>
        <a:xfrm>
          <a:off x="0" y="0"/>
          <a:ext cx="0" cy="0"/>
          <a:chOff x="0" y="0"/>
          <a:chExt cx="0" cy="0"/>
        </a:xfrm>
      </p:grpSpPr>
      <p:sp>
        <p:nvSpPr>
          <p:cNvPr id="436" name="Google Shape;436;p6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7" name="Google Shape;437;p68"/>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438" name="Google Shape;438;p68"/>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439" name="Shape 439"/>
        <p:cNvGrpSpPr/>
        <p:nvPr/>
      </p:nvGrpSpPr>
      <p:grpSpPr>
        <a:xfrm>
          <a:off x="0" y="0"/>
          <a:ext cx="0" cy="0"/>
          <a:chOff x="0" y="0"/>
          <a:chExt cx="0" cy="0"/>
        </a:xfrm>
      </p:grpSpPr>
      <p:sp>
        <p:nvSpPr>
          <p:cNvPr id="440" name="Google Shape;440;p6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1" name="Google Shape;441;p69"/>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442" name="Google Shape;442;p69"/>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443" name="Shape 443"/>
        <p:cNvGrpSpPr/>
        <p:nvPr/>
      </p:nvGrpSpPr>
      <p:grpSpPr>
        <a:xfrm>
          <a:off x="0" y="0"/>
          <a:ext cx="0" cy="0"/>
          <a:chOff x="0" y="0"/>
          <a:chExt cx="0" cy="0"/>
        </a:xfrm>
      </p:grpSpPr>
      <p:sp>
        <p:nvSpPr>
          <p:cNvPr id="444" name="Google Shape;444;p70"/>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445" name="Google Shape;445;p70"/>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446" name="Google Shape;446;p70"/>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447" name="Google Shape;447;p70"/>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448" name="Google Shape;448;p70">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449" name="Google Shape;449;p7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452" name="Shape 452"/>
        <p:cNvGrpSpPr/>
        <p:nvPr/>
      </p:nvGrpSpPr>
      <p:grpSpPr>
        <a:xfrm>
          <a:off x="0" y="0"/>
          <a:ext cx="0" cy="0"/>
          <a:chOff x="0" y="0"/>
          <a:chExt cx="0" cy="0"/>
        </a:xfrm>
      </p:grpSpPr>
      <p:sp>
        <p:nvSpPr>
          <p:cNvPr id="453" name="Google Shape;453;p72"/>
          <p:cNvSpPr txBox="1"/>
          <p:nvPr>
            <p:ph type="ctrTitle"/>
          </p:nvPr>
        </p:nvSpPr>
        <p:spPr>
          <a:xfrm>
            <a:off x="359054" y="1242645"/>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454" name="Google Shape;454;p72"/>
          <p:cNvPicPr preferRelativeResize="0"/>
          <p:nvPr/>
        </p:nvPicPr>
        <p:blipFill rotWithShape="1">
          <a:blip r:embed="rId2">
            <a:alphaModFix/>
          </a:blip>
          <a:srcRect b="12356" l="8118" r="8083" t="12328"/>
          <a:stretch/>
        </p:blipFill>
        <p:spPr>
          <a:xfrm>
            <a:off x="359989" y="4499213"/>
            <a:ext cx="1695790" cy="481091"/>
          </a:xfrm>
          <a:prstGeom prst="rect">
            <a:avLst/>
          </a:prstGeom>
          <a:noFill/>
          <a:ln>
            <a:noFill/>
          </a:ln>
        </p:spPr>
      </p:pic>
      <p:pic>
        <p:nvPicPr>
          <p:cNvPr id="455" name="Google Shape;455;p72"/>
          <p:cNvPicPr preferRelativeResize="0"/>
          <p:nvPr/>
        </p:nvPicPr>
        <p:blipFill rotWithShape="1">
          <a:blip r:embed="rId3">
            <a:alphaModFix/>
          </a:blip>
          <a:srcRect b="0" l="0" r="0" t="0"/>
          <a:stretch/>
        </p:blipFill>
        <p:spPr>
          <a:xfrm>
            <a:off x="5003846" y="359937"/>
            <a:ext cx="3778851" cy="3778851"/>
          </a:xfrm>
          <a:prstGeom prst="rect">
            <a:avLst/>
          </a:prstGeom>
          <a:noFill/>
          <a:ln>
            <a:noFill/>
          </a:ln>
        </p:spPr>
      </p:pic>
      <p:cxnSp>
        <p:nvCxnSpPr>
          <p:cNvPr id="456" name="Google Shape;456;p72"/>
          <p:cNvCxnSpPr/>
          <p:nvPr/>
        </p:nvCxnSpPr>
        <p:spPr>
          <a:xfrm>
            <a:off x="2555752" y="4533880"/>
            <a:ext cx="0" cy="447300"/>
          </a:xfrm>
          <a:prstGeom prst="straightConnector1">
            <a:avLst/>
          </a:prstGeom>
          <a:noFill/>
          <a:ln cap="flat" cmpd="sng" w="19050">
            <a:solidFill>
              <a:schemeClr val="lt2"/>
            </a:solidFill>
            <a:prstDash val="solid"/>
            <a:round/>
            <a:headEnd len="sm" w="sm" type="none"/>
            <a:tailEnd len="sm" w="sm" type="none"/>
          </a:ln>
        </p:spPr>
      </p:cxnSp>
      <p:grpSp>
        <p:nvGrpSpPr>
          <p:cNvPr id="457" name="Google Shape;457;p72"/>
          <p:cNvGrpSpPr/>
          <p:nvPr/>
        </p:nvGrpSpPr>
        <p:grpSpPr>
          <a:xfrm>
            <a:off x="3056312" y="4534677"/>
            <a:ext cx="1477163" cy="441750"/>
            <a:chOff x="14764800" y="9069350"/>
            <a:chExt cx="2954325" cy="883500"/>
          </a:xfrm>
        </p:grpSpPr>
        <p:cxnSp>
          <p:nvCxnSpPr>
            <p:cNvPr id="458" name="Google Shape;458;p7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459" name="Google Shape;459;p7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460" name="Google Shape;460;p72"/>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461" name="Google Shape;461;p72"/>
          <p:cNvPicPr preferRelativeResize="0"/>
          <p:nvPr/>
        </p:nvPicPr>
        <p:blipFill rotWithShape="1">
          <a:blip r:embed="rId4">
            <a:alphaModFix/>
          </a:blip>
          <a:srcRect b="758" l="0" r="0" t="748"/>
          <a:stretch/>
        </p:blipFill>
        <p:spPr>
          <a:xfrm>
            <a:off x="5532719" y="4644129"/>
            <a:ext cx="873308" cy="226771"/>
          </a:xfrm>
          <a:prstGeom prst="rect">
            <a:avLst/>
          </a:prstGeom>
          <a:noFill/>
          <a:ln>
            <a:noFill/>
          </a:ln>
        </p:spPr>
      </p:pic>
      <p:pic>
        <p:nvPicPr>
          <p:cNvPr id="462" name="Google Shape;462;p72"/>
          <p:cNvPicPr preferRelativeResize="0"/>
          <p:nvPr/>
        </p:nvPicPr>
        <p:blipFill rotWithShape="1">
          <a:blip r:embed="rId5">
            <a:alphaModFix/>
          </a:blip>
          <a:srcRect b="425" l="0" r="0" t="426"/>
          <a:stretch/>
        </p:blipFill>
        <p:spPr>
          <a:xfrm>
            <a:off x="7820121" y="4644131"/>
            <a:ext cx="962569" cy="226771"/>
          </a:xfrm>
          <a:prstGeom prst="rect">
            <a:avLst/>
          </a:prstGeom>
          <a:noFill/>
          <a:ln>
            <a:noFill/>
          </a:ln>
        </p:spPr>
      </p:pic>
      <p:pic>
        <p:nvPicPr>
          <p:cNvPr id="463" name="Google Shape;463;p72"/>
          <p:cNvPicPr preferRelativeResize="0"/>
          <p:nvPr/>
        </p:nvPicPr>
        <p:blipFill rotWithShape="1">
          <a:blip r:embed="rId6">
            <a:alphaModFix/>
          </a:blip>
          <a:srcRect b="413" l="0" r="0" t="413"/>
          <a:stretch/>
        </p:blipFill>
        <p:spPr>
          <a:xfrm>
            <a:off x="6905999" y="4535025"/>
            <a:ext cx="414158" cy="440043"/>
          </a:xfrm>
          <a:prstGeom prst="rect">
            <a:avLst/>
          </a:prstGeom>
          <a:noFill/>
          <a:ln>
            <a:noFill/>
          </a:ln>
        </p:spPr>
      </p:pic>
      <p:cxnSp>
        <p:nvCxnSpPr>
          <p:cNvPr id="464" name="Google Shape;464;p72"/>
          <p:cNvCxnSpPr/>
          <p:nvPr/>
        </p:nvCxnSpPr>
        <p:spPr>
          <a:xfrm>
            <a:off x="5032745" y="4533880"/>
            <a:ext cx="0" cy="4473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465" name="Shape 465"/>
        <p:cNvGrpSpPr/>
        <p:nvPr/>
      </p:nvGrpSpPr>
      <p:grpSpPr>
        <a:xfrm>
          <a:off x="0" y="0"/>
          <a:ext cx="0" cy="0"/>
          <a:chOff x="0" y="0"/>
          <a:chExt cx="0" cy="0"/>
        </a:xfrm>
      </p:grpSpPr>
      <p:sp>
        <p:nvSpPr>
          <p:cNvPr id="466" name="Google Shape;466;p7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67" name="Google Shape;467;p73"/>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468" name="Google Shape;468;p73"/>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69" name="Google Shape;469;p73"/>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70" name="Google Shape;470;p73"/>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471" name="Shape 471"/>
        <p:cNvGrpSpPr/>
        <p:nvPr/>
      </p:nvGrpSpPr>
      <p:grpSpPr>
        <a:xfrm>
          <a:off x="0" y="0"/>
          <a:ext cx="0" cy="0"/>
          <a:chOff x="0" y="0"/>
          <a:chExt cx="0" cy="0"/>
        </a:xfrm>
      </p:grpSpPr>
      <p:sp>
        <p:nvSpPr>
          <p:cNvPr id="472" name="Google Shape;472;p74"/>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73" name="Google Shape;473;p74"/>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474" name="Google Shape;474;p7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75" name="Google Shape;475;p74"/>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476" name="Google Shape;476;p74"/>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477" name="Google Shape;477;p7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59" name="Shape 59"/>
        <p:cNvGrpSpPr/>
        <p:nvPr/>
      </p:nvGrpSpPr>
      <p:grpSpPr>
        <a:xfrm>
          <a:off x="0" y="0"/>
          <a:ext cx="0" cy="0"/>
          <a:chOff x="0" y="0"/>
          <a:chExt cx="0" cy="0"/>
        </a:xfrm>
      </p:grpSpPr>
      <p:sp>
        <p:nvSpPr>
          <p:cNvPr id="60" name="Google Shape;60;p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1" name="Google Shape;61;p8"/>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62" name="Google Shape;62;p8"/>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63" name="Google Shape;63;p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64" name="Google Shape;64;p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478" name="Shape 478"/>
        <p:cNvGrpSpPr/>
        <p:nvPr/>
      </p:nvGrpSpPr>
      <p:grpSpPr>
        <a:xfrm>
          <a:off x="0" y="0"/>
          <a:ext cx="0" cy="0"/>
          <a:chOff x="0" y="0"/>
          <a:chExt cx="0" cy="0"/>
        </a:xfrm>
      </p:grpSpPr>
      <p:sp>
        <p:nvSpPr>
          <p:cNvPr id="479" name="Google Shape;479;p75"/>
          <p:cNvSpPr txBox="1"/>
          <p:nvPr>
            <p:ph type="ctrTitle"/>
          </p:nvPr>
        </p:nvSpPr>
        <p:spPr>
          <a:xfrm>
            <a:off x="359054" y="2339590"/>
            <a:ext cx="84255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480" name="Google Shape;480;p7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81" name="Google Shape;481;p75"/>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482" name="Google Shape;482;p75"/>
          <p:cNvPicPr preferRelativeResize="0"/>
          <p:nvPr/>
        </p:nvPicPr>
        <p:blipFill rotWithShape="1">
          <a:blip r:embed="rId3">
            <a:alphaModFix/>
          </a:blip>
          <a:srcRect b="12356" l="8109" r="8108" t="12341"/>
          <a:stretch/>
        </p:blipFill>
        <p:spPr>
          <a:xfrm>
            <a:off x="7088182" y="4393031"/>
            <a:ext cx="1695790" cy="48109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483" name="Shape 483"/>
        <p:cNvGrpSpPr/>
        <p:nvPr/>
      </p:nvGrpSpPr>
      <p:grpSpPr>
        <a:xfrm>
          <a:off x="0" y="0"/>
          <a:ext cx="0" cy="0"/>
          <a:chOff x="0" y="0"/>
          <a:chExt cx="0" cy="0"/>
        </a:xfrm>
      </p:grpSpPr>
      <p:sp>
        <p:nvSpPr>
          <p:cNvPr id="484" name="Google Shape;484;p76"/>
          <p:cNvSpPr txBox="1"/>
          <p:nvPr/>
        </p:nvSpPr>
        <p:spPr>
          <a:xfrm>
            <a:off x="359054" y="1370583"/>
            <a:ext cx="26997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485" name="Google Shape;485;p76"/>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486" name="Google Shape;486;p76"/>
          <p:cNvPicPr preferRelativeResize="0"/>
          <p:nvPr/>
        </p:nvPicPr>
        <p:blipFill rotWithShape="1">
          <a:blip r:embed="rId3">
            <a:alphaModFix/>
          </a:blip>
          <a:srcRect b="0" l="0" r="0" t="0"/>
          <a:stretch/>
        </p:blipFill>
        <p:spPr>
          <a:xfrm>
            <a:off x="5003836" y="4667640"/>
            <a:ext cx="321798" cy="215972"/>
          </a:xfrm>
          <a:prstGeom prst="rect">
            <a:avLst/>
          </a:prstGeom>
          <a:noFill/>
          <a:ln>
            <a:noFill/>
          </a:ln>
        </p:spPr>
      </p:pic>
      <p:sp>
        <p:nvSpPr>
          <p:cNvPr id="487" name="Google Shape;487;p76">
            <a:hlinkClick r:id="rId4"/>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488" name="Google Shape;488;p76"/>
          <p:cNvPicPr preferRelativeResize="0"/>
          <p:nvPr/>
        </p:nvPicPr>
        <p:blipFill rotWithShape="1">
          <a:blip r:embed="rId5">
            <a:alphaModFix/>
          </a:blip>
          <a:srcRect b="12356" l="8118" r="8083" t="12328"/>
          <a:stretch/>
        </p:blipFill>
        <p:spPr>
          <a:xfrm>
            <a:off x="359989" y="4499213"/>
            <a:ext cx="1695790" cy="48109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489" name="Shape 489"/>
        <p:cNvGrpSpPr/>
        <p:nvPr/>
      </p:nvGrpSpPr>
      <p:grpSpPr>
        <a:xfrm>
          <a:off x="0" y="0"/>
          <a:ext cx="0" cy="0"/>
          <a:chOff x="0" y="0"/>
          <a:chExt cx="0" cy="0"/>
        </a:xfrm>
      </p:grpSpPr>
      <p:sp>
        <p:nvSpPr>
          <p:cNvPr id="490" name="Google Shape;490;p77"/>
          <p:cNvSpPr txBox="1"/>
          <p:nvPr>
            <p:ph type="ctrTitle"/>
          </p:nvPr>
        </p:nvSpPr>
        <p:spPr>
          <a:xfrm>
            <a:off x="359054" y="1241782"/>
            <a:ext cx="4050000" cy="125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491" name="Google Shape;491;p77"/>
          <p:cNvCxnSpPr/>
          <p:nvPr/>
        </p:nvCxnSpPr>
        <p:spPr>
          <a:xfrm>
            <a:off x="2555752" y="4533880"/>
            <a:ext cx="0" cy="447300"/>
          </a:xfrm>
          <a:prstGeom prst="straightConnector1">
            <a:avLst/>
          </a:prstGeom>
          <a:noFill/>
          <a:ln cap="flat" cmpd="sng" w="19050">
            <a:solidFill>
              <a:srgbClr val="D8D8D8"/>
            </a:solidFill>
            <a:prstDash val="solid"/>
            <a:round/>
            <a:headEnd len="sm" w="sm" type="none"/>
            <a:tailEnd len="sm" w="sm" type="none"/>
          </a:ln>
        </p:spPr>
      </p:cxnSp>
      <p:pic>
        <p:nvPicPr>
          <p:cNvPr id="492" name="Google Shape;492;p77"/>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grpSp>
        <p:nvGrpSpPr>
          <p:cNvPr id="493" name="Google Shape;493;p77"/>
          <p:cNvGrpSpPr/>
          <p:nvPr/>
        </p:nvGrpSpPr>
        <p:grpSpPr>
          <a:xfrm>
            <a:off x="3056312" y="4534677"/>
            <a:ext cx="1477163" cy="441750"/>
            <a:chOff x="14764800" y="9069350"/>
            <a:chExt cx="2954325" cy="883500"/>
          </a:xfrm>
        </p:grpSpPr>
        <p:cxnSp>
          <p:nvCxnSpPr>
            <p:cNvPr id="494" name="Google Shape;494;p77"/>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495" name="Google Shape;495;p77"/>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496" name="Google Shape;496;p77"/>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497" name="Google Shape;497;p77"/>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498" name="Google Shape;498;p77"/>
          <p:cNvPicPr preferRelativeResize="0"/>
          <p:nvPr/>
        </p:nvPicPr>
        <p:blipFill rotWithShape="1">
          <a:blip r:embed="rId4">
            <a:alphaModFix/>
          </a:blip>
          <a:srcRect b="0" l="0" r="0" t="0"/>
          <a:stretch/>
        </p:blipFill>
        <p:spPr>
          <a:xfrm>
            <a:off x="5532719" y="4644129"/>
            <a:ext cx="873307" cy="226771"/>
          </a:xfrm>
          <a:prstGeom prst="rect">
            <a:avLst/>
          </a:prstGeom>
          <a:noFill/>
          <a:ln>
            <a:noFill/>
          </a:ln>
        </p:spPr>
      </p:pic>
      <p:pic>
        <p:nvPicPr>
          <p:cNvPr id="499" name="Google Shape;499;p77"/>
          <p:cNvPicPr preferRelativeResize="0"/>
          <p:nvPr/>
        </p:nvPicPr>
        <p:blipFill rotWithShape="1">
          <a:blip r:embed="rId5">
            <a:alphaModFix/>
          </a:blip>
          <a:srcRect b="0" l="0" r="0" t="0"/>
          <a:stretch/>
        </p:blipFill>
        <p:spPr>
          <a:xfrm>
            <a:off x="7820121" y="4644131"/>
            <a:ext cx="962569" cy="226771"/>
          </a:xfrm>
          <a:prstGeom prst="rect">
            <a:avLst/>
          </a:prstGeom>
          <a:noFill/>
          <a:ln>
            <a:noFill/>
          </a:ln>
        </p:spPr>
      </p:pic>
      <p:pic>
        <p:nvPicPr>
          <p:cNvPr id="500" name="Google Shape;500;p77"/>
          <p:cNvPicPr preferRelativeResize="0"/>
          <p:nvPr/>
        </p:nvPicPr>
        <p:blipFill rotWithShape="1">
          <a:blip r:embed="rId6">
            <a:alphaModFix/>
          </a:blip>
          <a:srcRect b="0" l="-20" r="20" t="0"/>
          <a:stretch/>
        </p:blipFill>
        <p:spPr>
          <a:xfrm>
            <a:off x="6905999" y="4535025"/>
            <a:ext cx="414158" cy="440043"/>
          </a:xfrm>
          <a:prstGeom prst="rect">
            <a:avLst/>
          </a:prstGeom>
          <a:noFill/>
          <a:ln>
            <a:noFill/>
          </a:ln>
        </p:spPr>
      </p:pic>
      <p:cxnSp>
        <p:nvCxnSpPr>
          <p:cNvPr id="501" name="Google Shape;501;p77"/>
          <p:cNvCxnSpPr/>
          <p:nvPr/>
        </p:nvCxnSpPr>
        <p:spPr>
          <a:xfrm>
            <a:off x="5032745" y="4533880"/>
            <a:ext cx="0" cy="447300"/>
          </a:xfrm>
          <a:prstGeom prst="straightConnector1">
            <a:avLst/>
          </a:prstGeom>
          <a:noFill/>
          <a:ln cap="flat" cmpd="sng" w="19050">
            <a:solidFill>
              <a:srgbClr val="D8D8D8"/>
            </a:solidFill>
            <a:prstDash val="solid"/>
            <a:round/>
            <a:headEnd len="sm" w="sm" type="none"/>
            <a:tailEnd len="sm" w="sm"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502" name="Shape 502"/>
        <p:cNvGrpSpPr/>
        <p:nvPr/>
      </p:nvGrpSpPr>
      <p:grpSpPr>
        <a:xfrm>
          <a:off x="0" y="0"/>
          <a:ext cx="0" cy="0"/>
          <a:chOff x="0" y="0"/>
          <a:chExt cx="0" cy="0"/>
        </a:xfrm>
      </p:grpSpPr>
      <p:sp>
        <p:nvSpPr>
          <p:cNvPr id="503" name="Google Shape;503;p78"/>
          <p:cNvSpPr txBox="1"/>
          <p:nvPr>
            <p:ph type="ctrTitle"/>
          </p:nvPr>
        </p:nvSpPr>
        <p:spPr>
          <a:xfrm>
            <a:off x="359054" y="2339588"/>
            <a:ext cx="8424900" cy="79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504" name="Google Shape;504;p7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05" name="Google Shape;505;p78"/>
          <p:cNvPicPr preferRelativeResize="0"/>
          <p:nvPr/>
        </p:nvPicPr>
        <p:blipFill rotWithShape="1">
          <a:blip r:embed="rId2">
            <a:alphaModFix/>
          </a:blip>
          <a:srcRect b="0" l="0" r="0" t="0"/>
          <a:stretch/>
        </p:blipFill>
        <p:spPr>
          <a:xfrm>
            <a:off x="359989" y="359937"/>
            <a:ext cx="8421437" cy="1408651"/>
          </a:xfrm>
          <a:prstGeom prst="rect">
            <a:avLst/>
          </a:prstGeom>
          <a:noFill/>
          <a:ln>
            <a:noFill/>
          </a:ln>
        </p:spPr>
      </p:pic>
      <p:pic>
        <p:nvPicPr>
          <p:cNvPr id="506" name="Google Shape;506;p78"/>
          <p:cNvPicPr preferRelativeResize="0"/>
          <p:nvPr/>
        </p:nvPicPr>
        <p:blipFill rotWithShape="1">
          <a:blip r:embed="rId3">
            <a:alphaModFix/>
          </a:blip>
          <a:srcRect b="12356" l="8118" r="8083" t="12328"/>
          <a:stretch/>
        </p:blipFill>
        <p:spPr>
          <a:xfrm>
            <a:off x="7088182" y="4393031"/>
            <a:ext cx="1695790" cy="48109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507" name="Shape 507"/>
        <p:cNvGrpSpPr/>
        <p:nvPr/>
      </p:nvGrpSpPr>
      <p:grpSpPr>
        <a:xfrm>
          <a:off x="0" y="0"/>
          <a:ext cx="0" cy="0"/>
          <a:chOff x="0" y="0"/>
          <a:chExt cx="0" cy="0"/>
        </a:xfrm>
      </p:grpSpPr>
      <p:sp>
        <p:nvSpPr>
          <p:cNvPr id="508" name="Google Shape;508;p79"/>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509" name="Google Shape;509;p7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0" name="Google Shape;510;p79"/>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511" name="Google Shape;511;p7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12" name="Google Shape;512;p7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513" name="Google Shape;513;p79"/>
          <p:cNvSpPr txBox="1"/>
          <p:nvPr>
            <p:ph idx="1" type="body"/>
          </p:nvPr>
        </p:nvSpPr>
        <p:spPr>
          <a:xfrm>
            <a:off x="359054" y="1080000"/>
            <a:ext cx="8099100" cy="351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514" name="Shape 514"/>
        <p:cNvGrpSpPr/>
        <p:nvPr/>
      </p:nvGrpSpPr>
      <p:grpSpPr>
        <a:xfrm>
          <a:off x="0" y="0"/>
          <a:ext cx="0" cy="0"/>
          <a:chOff x="0" y="0"/>
          <a:chExt cx="0" cy="0"/>
        </a:xfrm>
      </p:grpSpPr>
      <p:sp>
        <p:nvSpPr>
          <p:cNvPr id="515" name="Google Shape;515;p8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6" name="Google Shape;516;p80"/>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517" name="Google Shape;517;p8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18" name="Google Shape;518;p8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519" name="Google Shape;519;p80"/>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520" name="Shape 520"/>
        <p:cNvGrpSpPr/>
        <p:nvPr/>
      </p:nvGrpSpPr>
      <p:grpSpPr>
        <a:xfrm>
          <a:off x="0" y="0"/>
          <a:ext cx="0" cy="0"/>
          <a:chOff x="0" y="0"/>
          <a:chExt cx="0" cy="0"/>
        </a:xfrm>
      </p:grpSpPr>
      <p:sp>
        <p:nvSpPr>
          <p:cNvPr id="521" name="Google Shape;521;p8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22" name="Google Shape;522;p81"/>
          <p:cNvPicPr preferRelativeResize="0"/>
          <p:nvPr/>
        </p:nvPicPr>
        <p:blipFill rotWithShape="1">
          <a:blip r:embed="rId2">
            <a:alphaModFix/>
          </a:blip>
          <a:srcRect b="12356" l="8118" r="8083" t="12328"/>
          <a:stretch/>
        </p:blipFill>
        <p:spPr>
          <a:xfrm>
            <a:off x="8063752" y="4769165"/>
            <a:ext cx="899972" cy="254955"/>
          </a:xfrm>
          <a:prstGeom prst="rect">
            <a:avLst/>
          </a:prstGeom>
          <a:noFill/>
          <a:ln>
            <a:noFill/>
          </a:ln>
        </p:spPr>
      </p:pic>
      <p:pic>
        <p:nvPicPr>
          <p:cNvPr id="523" name="Google Shape;523;p81"/>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24" name="Google Shape;524;p8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525" name="Shape 525"/>
        <p:cNvGrpSpPr/>
        <p:nvPr/>
      </p:nvGrpSpPr>
      <p:grpSpPr>
        <a:xfrm>
          <a:off x="0" y="0"/>
          <a:ext cx="0" cy="0"/>
          <a:chOff x="0" y="0"/>
          <a:chExt cx="0" cy="0"/>
        </a:xfrm>
      </p:grpSpPr>
      <p:sp>
        <p:nvSpPr>
          <p:cNvPr id="526" name="Google Shape;526;p8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27" name="Google Shape;527;p82"/>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528" name="Google Shape;528;p82"/>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529" name="Google Shape;529;p82"/>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530" name="Shape 530"/>
        <p:cNvGrpSpPr/>
        <p:nvPr/>
      </p:nvGrpSpPr>
      <p:grpSpPr>
        <a:xfrm>
          <a:off x="0" y="0"/>
          <a:ext cx="0" cy="0"/>
          <a:chOff x="0" y="0"/>
          <a:chExt cx="0" cy="0"/>
        </a:xfrm>
      </p:grpSpPr>
      <p:sp>
        <p:nvSpPr>
          <p:cNvPr id="531" name="Google Shape;531;p8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2" name="Google Shape;532;p83"/>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533" name="Google Shape;533;p83"/>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534" name="Shape 534"/>
        <p:cNvGrpSpPr/>
        <p:nvPr/>
      </p:nvGrpSpPr>
      <p:grpSpPr>
        <a:xfrm>
          <a:off x="0" y="0"/>
          <a:ext cx="0" cy="0"/>
          <a:chOff x="0" y="0"/>
          <a:chExt cx="0" cy="0"/>
        </a:xfrm>
      </p:grpSpPr>
      <p:sp>
        <p:nvSpPr>
          <p:cNvPr id="535" name="Google Shape;535;p8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6" name="Google Shape;536;p84"/>
          <p:cNvPicPr preferRelativeResize="0"/>
          <p:nvPr/>
        </p:nvPicPr>
        <p:blipFill rotWithShape="1">
          <a:blip r:embed="rId2">
            <a:alphaModFix/>
          </a:blip>
          <a:srcRect b="0" l="0" r="0" t="0"/>
          <a:stretch/>
        </p:blipFill>
        <p:spPr>
          <a:xfrm flipH="1" rot="10800000">
            <a:off x="0" y="4738534"/>
            <a:ext cx="404948" cy="404947"/>
          </a:xfrm>
          <a:prstGeom prst="rect">
            <a:avLst/>
          </a:prstGeom>
          <a:noFill/>
          <a:ln>
            <a:noFill/>
          </a:ln>
        </p:spPr>
      </p:pic>
      <p:pic>
        <p:nvPicPr>
          <p:cNvPr id="537" name="Google Shape;537;p84"/>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65" name="Shape 65"/>
        <p:cNvGrpSpPr/>
        <p:nvPr/>
      </p:nvGrpSpPr>
      <p:grpSpPr>
        <a:xfrm>
          <a:off x="0" y="0"/>
          <a:ext cx="0" cy="0"/>
          <a:chOff x="0" y="0"/>
          <a:chExt cx="0" cy="0"/>
        </a:xfrm>
      </p:grpSpPr>
      <p:sp>
        <p:nvSpPr>
          <p:cNvPr id="66" name="Google Shape;66;p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7" name="Google Shape;67;p9"/>
          <p:cNvPicPr preferRelativeResize="0"/>
          <p:nvPr/>
        </p:nvPicPr>
        <p:blipFill rotWithShape="1">
          <a:blip r:embed="rId2">
            <a:alphaModFix/>
          </a:blip>
          <a:srcRect b="12356" l="8109" r="8108" t="12341"/>
          <a:stretch/>
        </p:blipFill>
        <p:spPr>
          <a:xfrm>
            <a:off x="8063752" y="4769165"/>
            <a:ext cx="899972" cy="255051"/>
          </a:xfrm>
          <a:prstGeom prst="rect">
            <a:avLst/>
          </a:prstGeom>
          <a:noFill/>
          <a:ln>
            <a:noFill/>
          </a:ln>
        </p:spPr>
      </p:pic>
      <p:pic>
        <p:nvPicPr>
          <p:cNvPr id="68" name="Google Shape;68;p9"/>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69" name="Google Shape;69;p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70" name="Google Shape;70;p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538" name="Shape 538"/>
        <p:cNvGrpSpPr/>
        <p:nvPr/>
      </p:nvGrpSpPr>
      <p:grpSpPr>
        <a:xfrm>
          <a:off x="0" y="0"/>
          <a:ext cx="0" cy="0"/>
          <a:chOff x="0" y="0"/>
          <a:chExt cx="0" cy="0"/>
        </a:xfrm>
      </p:grpSpPr>
      <p:sp>
        <p:nvSpPr>
          <p:cNvPr id="539" name="Google Shape;539;p85"/>
          <p:cNvSpPr txBox="1"/>
          <p:nvPr/>
        </p:nvSpPr>
        <p:spPr>
          <a:xfrm>
            <a:off x="359054" y="1370583"/>
            <a:ext cx="2611500" cy="6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540" name="Google Shape;540;p85"/>
          <p:cNvPicPr preferRelativeResize="0"/>
          <p:nvPr/>
        </p:nvPicPr>
        <p:blipFill rotWithShape="1">
          <a:blip r:embed="rId2">
            <a:alphaModFix/>
          </a:blip>
          <a:srcRect b="0" l="0" r="0" t="0"/>
          <a:stretch/>
        </p:blipFill>
        <p:spPr>
          <a:xfrm>
            <a:off x="5003846" y="359937"/>
            <a:ext cx="3778851" cy="3778851"/>
          </a:xfrm>
          <a:prstGeom prst="rect">
            <a:avLst/>
          </a:prstGeom>
          <a:noFill/>
          <a:ln>
            <a:noFill/>
          </a:ln>
        </p:spPr>
      </p:pic>
      <p:pic>
        <p:nvPicPr>
          <p:cNvPr id="541" name="Google Shape;541;p85"/>
          <p:cNvPicPr preferRelativeResize="0"/>
          <p:nvPr/>
        </p:nvPicPr>
        <p:blipFill rotWithShape="1">
          <a:blip r:embed="rId3">
            <a:alphaModFix/>
          </a:blip>
          <a:srcRect b="12356" l="8109" r="8108" t="12341"/>
          <a:stretch/>
        </p:blipFill>
        <p:spPr>
          <a:xfrm>
            <a:off x="359989" y="4499213"/>
            <a:ext cx="1695790" cy="481091"/>
          </a:xfrm>
          <a:prstGeom prst="rect">
            <a:avLst/>
          </a:prstGeom>
          <a:noFill/>
          <a:ln>
            <a:noFill/>
          </a:ln>
        </p:spPr>
      </p:pic>
      <p:pic>
        <p:nvPicPr>
          <p:cNvPr id="542" name="Google Shape;542;p85"/>
          <p:cNvPicPr preferRelativeResize="0"/>
          <p:nvPr/>
        </p:nvPicPr>
        <p:blipFill rotWithShape="1">
          <a:blip r:embed="rId4">
            <a:alphaModFix/>
          </a:blip>
          <a:srcRect b="0" l="0" r="0" t="0"/>
          <a:stretch/>
        </p:blipFill>
        <p:spPr>
          <a:xfrm>
            <a:off x="5003836" y="4667640"/>
            <a:ext cx="321798" cy="215972"/>
          </a:xfrm>
          <a:prstGeom prst="rect">
            <a:avLst/>
          </a:prstGeom>
          <a:noFill/>
          <a:ln>
            <a:noFill/>
          </a:ln>
        </p:spPr>
      </p:pic>
      <p:sp>
        <p:nvSpPr>
          <p:cNvPr id="543" name="Google Shape;543;p85">
            <a:hlinkClick r:id="rId5"/>
          </p:cNvPr>
          <p:cNvSpPr txBox="1"/>
          <p:nvPr/>
        </p:nvSpPr>
        <p:spPr>
          <a:xfrm>
            <a:off x="5454683" y="4667644"/>
            <a:ext cx="3226800" cy="216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71" name="Shape 71"/>
        <p:cNvGrpSpPr/>
        <p:nvPr/>
      </p:nvGrpSpPr>
      <p:grpSpPr>
        <a:xfrm>
          <a:off x="0" y="0"/>
          <a:ext cx="0" cy="0"/>
          <a:chOff x="0" y="0"/>
          <a:chExt cx="0" cy="0"/>
        </a:xfrm>
      </p:grpSpPr>
      <p:sp>
        <p:nvSpPr>
          <p:cNvPr id="72" name="Google Shape;72;p1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rotWithShape="1">
          <a:blip r:embed="rId2">
            <a:alphaModFix/>
          </a:blip>
          <a:srcRect b="12357" l="8119" r="8085" t="12328"/>
          <a:stretch/>
        </p:blipFill>
        <p:spPr>
          <a:xfrm>
            <a:off x="8063752" y="4769165"/>
            <a:ext cx="899972" cy="254955"/>
          </a:xfrm>
          <a:prstGeom prst="rect">
            <a:avLst/>
          </a:prstGeom>
          <a:noFill/>
          <a:ln>
            <a:noFill/>
          </a:ln>
        </p:spPr>
      </p:pic>
      <p:pic>
        <p:nvPicPr>
          <p:cNvPr id="74" name="Google Shape;74;p10"/>
          <p:cNvPicPr preferRelativeResize="0"/>
          <p:nvPr/>
        </p:nvPicPr>
        <p:blipFill rotWithShape="1">
          <a:blip r:embed="rId3">
            <a:alphaModFix/>
          </a:blip>
          <a:srcRect b="0" l="0" r="0" t="0"/>
          <a:stretch/>
        </p:blipFill>
        <p:spPr>
          <a:xfrm flipH="1" rot="10800000">
            <a:off x="0" y="4738534"/>
            <a:ext cx="404948" cy="404947"/>
          </a:xfrm>
          <a:prstGeom prst="rect">
            <a:avLst/>
          </a:prstGeom>
          <a:noFill/>
          <a:ln>
            <a:noFill/>
          </a:ln>
        </p:spPr>
      </p:pic>
      <p:pic>
        <p:nvPicPr>
          <p:cNvPr id="75" name="Google Shape;75;p1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theme" Target="../theme/theme3.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6" Type="http://schemas.openxmlformats.org/officeDocument/2006/relationships/slideLayout" Target="../slideLayouts/slideLayout41.xml"/><Relationship Id="rId18" Type="http://schemas.openxmlformats.org/officeDocument/2006/relationships/theme" Target="../theme/theme4.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5" Type="http://schemas.openxmlformats.org/officeDocument/2006/relationships/theme" Target="../theme/theme6.xml"/><Relationship Id="rId14" Type="http://schemas.openxmlformats.org/officeDocument/2006/relationships/slideLayout" Target="../slideLayouts/slideLayout6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5" Type="http://schemas.openxmlformats.org/officeDocument/2006/relationships/theme" Target="../theme/theme1.xml"/><Relationship Id="rId14" Type="http://schemas.openxmlformats.org/officeDocument/2006/relationships/slideLayout" Target="../slideLayouts/slideLayout8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1pPr>
            <a:lvl2pPr indent="0" lvl="1"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2pPr>
            <a:lvl3pPr indent="0" lvl="2"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3pPr>
            <a:lvl4pPr indent="0" lvl="3"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4pPr>
            <a:lvl5pPr indent="0" lvl="4"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5pPr>
            <a:lvl6pPr indent="0" lvl="5"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6pPr>
            <a:lvl7pPr indent="0" lvl="6"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7pPr>
            <a:lvl8pPr indent="0" lvl="7"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8pPr>
            <a:lvl9pPr indent="0" lvl="8" marL="0" marR="0" rtl="0" algn="r">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6"/>
          <p:cNvSpPr txBox="1"/>
          <p:nvPr>
            <p:ph idx="12" type="sldNum"/>
          </p:nvPr>
        </p:nvSpPr>
        <p:spPr>
          <a:xfrm>
            <a:off x="8556784" y="4749850"/>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0" name="Shape 450"/>
        <p:cNvGrpSpPr/>
        <p:nvPr/>
      </p:nvGrpSpPr>
      <p:grpSpPr>
        <a:xfrm>
          <a:off x="0" y="0"/>
          <a:ext cx="0" cy="0"/>
          <a:chOff x="0" y="0"/>
          <a:chExt cx="0" cy="0"/>
        </a:xfrm>
      </p:grpSpPr>
      <p:sp>
        <p:nvSpPr>
          <p:cNvPr id="451" name="Google Shape;451;p71"/>
          <p:cNvSpPr txBox="1"/>
          <p:nvPr>
            <p:ph idx="12" type="sldNum"/>
          </p:nvPr>
        </p:nvSpPr>
        <p:spPr>
          <a:xfrm>
            <a:off x="8556784" y="4749850"/>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88.png"/><Relationship Id="rId13" Type="http://schemas.openxmlformats.org/officeDocument/2006/relationships/image" Target="../media/image97.png"/><Relationship Id="rId12" Type="http://schemas.openxmlformats.org/officeDocument/2006/relationships/image" Target="../media/image92.png"/><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95.png"/><Relationship Id="rId5" Type="http://schemas.openxmlformats.org/officeDocument/2006/relationships/image" Target="../media/image113.png"/><Relationship Id="rId6" Type="http://schemas.openxmlformats.org/officeDocument/2006/relationships/image" Target="../media/image106.png"/><Relationship Id="rId7" Type="http://schemas.openxmlformats.org/officeDocument/2006/relationships/image" Target="../media/image90.png"/><Relationship Id="rId8"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93.jpg"/><Relationship Id="rId4" Type="http://schemas.openxmlformats.org/officeDocument/2006/relationships/image" Target="../media/image329.jpg"/><Relationship Id="rId5" Type="http://schemas.openxmlformats.org/officeDocument/2006/relationships/image" Target="../media/image107.png"/><Relationship Id="rId6" Type="http://schemas.openxmlformats.org/officeDocument/2006/relationships/image" Target="../media/image103.jpg"/><Relationship Id="rId7" Type="http://schemas.openxmlformats.org/officeDocument/2006/relationships/image" Target="../media/image98.png"/><Relationship Id="rId8"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00.png"/><Relationship Id="rId4" Type="http://schemas.openxmlformats.org/officeDocument/2006/relationships/image" Target="../media/image101.png"/><Relationship Id="rId9" Type="http://schemas.openxmlformats.org/officeDocument/2006/relationships/image" Target="../media/image99.png"/><Relationship Id="rId5" Type="http://schemas.openxmlformats.org/officeDocument/2006/relationships/image" Target="../media/image104.png"/><Relationship Id="rId6" Type="http://schemas.openxmlformats.org/officeDocument/2006/relationships/image" Target="../media/image108.png"/><Relationship Id="rId7" Type="http://schemas.openxmlformats.org/officeDocument/2006/relationships/image" Target="../media/image110.png"/><Relationship Id="rId8" Type="http://schemas.openxmlformats.org/officeDocument/2006/relationships/image" Target="../media/image112.png"/></Relationships>
</file>

<file path=ppt/slides/_rels/slide13.xml.rels><?xml version="1.0" encoding="UTF-8" standalone="yes"?><Relationships xmlns="http://schemas.openxmlformats.org/package/2006/relationships"><Relationship Id="rId10" Type="http://schemas.openxmlformats.org/officeDocument/2006/relationships/image" Target="../media/image120.png"/><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hyperlink" Target="https://www.fiware.org/community/fiware-experts/" TargetMode="External"/><Relationship Id="rId4" Type="http://schemas.openxmlformats.org/officeDocument/2006/relationships/hyperlink" Target="https://marketplace.fiware.org/pages/training" TargetMode="External"/><Relationship Id="rId9" Type="http://schemas.openxmlformats.org/officeDocument/2006/relationships/hyperlink" Target="https://www.fiware.org/wp-content/uploads/FF_iHubs_Presentation.pdf" TargetMode="External"/><Relationship Id="rId5" Type="http://schemas.openxmlformats.org/officeDocument/2006/relationships/hyperlink" Target="https://marketplace.fiware.org/pages/consultancy" TargetMode="External"/><Relationship Id="rId6" Type="http://schemas.openxmlformats.org/officeDocument/2006/relationships/hyperlink" Target="https://marketplace.fiware.org/" TargetMode="External"/><Relationship Id="rId7" Type="http://schemas.openxmlformats.org/officeDocument/2006/relationships/hyperlink" Target="https://www.fiware.org/community/fiware-ihubs/" TargetMode="External"/><Relationship Id="rId8" Type="http://schemas.openxmlformats.org/officeDocument/2006/relationships/hyperlink" Target="https://marketplace.fiwar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0" Type="http://schemas.openxmlformats.org/officeDocument/2006/relationships/image" Target="../media/image146.png"/><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16.png"/><Relationship Id="rId4" Type="http://schemas.openxmlformats.org/officeDocument/2006/relationships/image" Target="../media/image123.png"/><Relationship Id="rId9" Type="http://schemas.openxmlformats.org/officeDocument/2006/relationships/image" Target="../media/image119.png"/><Relationship Id="rId5" Type="http://schemas.openxmlformats.org/officeDocument/2006/relationships/image" Target="../media/image111.png"/><Relationship Id="rId6" Type="http://schemas.openxmlformats.org/officeDocument/2006/relationships/image" Target="../media/image132.png"/><Relationship Id="rId7" Type="http://schemas.openxmlformats.org/officeDocument/2006/relationships/image" Target="../media/image118.png"/><Relationship Id="rId8" Type="http://schemas.openxmlformats.org/officeDocument/2006/relationships/image" Target="../media/image1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38.png"/></Relationships>
</file>

<file path=ppt/slides/_rels/slide17.xml.rels><?xml version="1.0" encoding="UTF-8" standalone="yes"?><Relationships xmlns="http://schemas.openxmlformats.org/package/2006/relationships"><Relationship Id="rId11" Type="http://schemas.openxmlformats.org/officeDocument/2006/relationships/image" Target="../media/image130.png"/><Relationship Id="rId10" Type="http://schemas.openxmlformats.org/officeDocument/2006/relationships/image" Target="../media/image134.png"/><Relationship Id="rId13" Type="http://schemas.openxmlformats.org/officeDocument/2006/relationships/image" Target="../media/image133.png"/><Relationship Id="rId12" Type="http://schemas.openxmlformats.org/officeDocument/2006/relationships/image" Target="../media/image125.png"/><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27.png"/><Relationship Id="rId15" Type="http://schemas.openxmlformats.org/officeDocument/2006/relationships/image" Target="../media/image135.png"/><Relationship Id="rId14" Type="http://schemas.openxmlformats.org/officeDocument/2006/relationships/image" Target="../media/image128.png"/><Relationship Id="rId5" Type="http://schemas.openxmlformats.org/officeDocument/2006/relationships/image" Target="../media/image124.png"/><Relationship Id="rId6" Type="http://schemas.openxmlformats.org/officeDocument/2006/relationships/image" Target="../media/image121.png"/><Relationship Id="rId7" Type="http://schemas.openxmlformats.org/officeDocument/2006/relationships/image" Target="../media/image131.png"/><Relationship Id="rId8" Type="http://schemas.openxmlformats.org/officeDocument/2006/relationships/image" Target="../media/image1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33.png"/><Relationship Id="rId13" Type="http://schemas.openxmlformats.org/officeDocument/2006/relationships/image" Target="../media/image134.png"/><Relationship Id="rId12" Type="http://schemas.openxmlformats.org/officeDocument/2006/relationships/image" Target="../media/image127.png"/><Relationship Id="rId1" Type="http://schemas.openxmlformats.org/officeDocument/2006/relationships/slideLayout" Target="../slideLayouts/slideLayout54.xml"/><Relationship Id="rId2" Type="http://schemas.openxmlformats.org/officeDocument/2006/relationships/notesSlide" Target="../notesSlides/notesSlide21.xml"/><Relationship Id="rId3"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31.png"/><Relationship Id="rId15" Type="http://schemas.openxmlformats.org/officeDocument/2006/relationships/image" Target="../media/image136.png"/><Relationship Id="rId14" Type="http://schemas.openxmlformats.org/officeDocument/2006/relationships/image" Target="../media/image71.jpg"/><Relationship Id="rId17" Type="http://schemas.openxmlformats.org/officeDocument/2006/relationships/image" Target="../media/image135.png"/><Relationship Id="rId16" Type="http://schemas.openxmlformats.org/officeDocument/2006/relationships/image" Target="../media/image128.png"/><Relationship Id="rId5" Type="http://schemas.openxmlformats.org/officeDocument/2006/relationships/image" Target="../media/image114.png"/><Relationship Id="rId6" Type="http://schemas.openxmlformats.org/officeDocument/2006/relationships/image" Target="../media/image126.png"/><Relationship Id="rId7" Type="http://schemas.openxmlformats.org/officeDocument/2006/relationships/image" Target="../media/image124.png"/><Relationship Id="rId8"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image" Target="../media/image152.png"/><Relationship Id="rId4" Type="http://schemas.openxmlformats.org/officeDocument/2006/relationships/image" Target="../media/image1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144.png"/><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10" Type="http://schemas.openxmlformats.org/officeDocument/2006/relationships/image" Target="../media/image156.png"/><Relationship Id="rId1" Type="http://schemas.openxmlformats.org/officeDocument/2006/relationships/slideLayout" Target="../slideLayouts/slideLayout68.xml"/><Relationship Id="rId2" Type="http://schemas.openxmlformats.org/officeDocument/2006/relationships/notesSlide" Target="../notesSlides/notesSlide24.xml"/><Relationship Id="rId3" Type="http://schemas.openxmlformats.org/officeDocument/2006/relationships/image" Target="../media/image139.png"/><Relationship Id="rId4" Type="http://schemas.openxmlformats.org/officeDocument/2006/relationships/image" Target="../media/image140.png"/><Relationship Id="rId9" Type="http://schemas.openxmlformats.org/officeDocument/2006/relationships/image" Target="../media/image148.jpg"/><Relationship Id="rId5" Type="http://schemas.openxmlformats.org/officeDocument/2006/relationships/image" Target="../media/image143.png"/><Relationship Id="rId6" Type="http://schemas.openxmlformats.org/officeDocument/2006/relationships/image" Target="../media/image157.jpg"/><Relationship Id="rId7" Type="http://schemas.openxmlformats.org/officeDocument/2006/relationships/image" Target="../media/image142.png"/><Relationship Id="rId8" Type="http://schemas.openxmlformats.org/officeDocument/2006/relationships/image" Target="../media/image149.jpg"/></Relationships>
</file>

<file path=ppt/slides/_rels/slide25.xml.rels><?xml version="1.0" encoding="UTF-8" standalone="yes"?><Relationships xmlns="http://schemas.openxmlformats.org/package/2006/relationships"><Relationship Id="rId11" Type="http://schemas.openxmlformats.org/officeDocument/2006/relationships/image" Target="../media/image155.png"/><Relationship Id="rId10" Type="http://schemas.openxmlformats.org/officeDocument/2006/relationships/hyperlink" Target="https://www.gsma.com/iot/iot-big-data-technical-resources/" TargetMode="External"/><Relationship Id="rId1" Type="http://schemas.openxmlformats.org/officeDocument/2006/relationships/slideLayout" Target="../slideLayouts/slideLayout68.xml"/><Relationship Id="rId2" Type="http://schemas.openxmlformats.org/officeDocument/2006/relationships/notesSlide" Target="../notesSlides/notesSlide25.xml"/><Relationship Id="rId3"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153.png"/><Relationship Id="rId5" Type="http://schemas.openxmlformats.org/officeDocument/2006/relationships/hyperlink" Target="https://github.com/smart-data-models" TargetMode="External"/><Relationship Id="rId6" Type="http://schemas.openxmlformats.org/officeDocument/2006/relationships/image" Target="../media/image151.png"/><Relationship Id="rId7" Type="http://schemas.openxmlformats.org/officeDocument/2006/relationships/hyperlink" Target="https://www.etsi.org/committee/cim" TargetMode="External"/><Relationship Id="rId8" Type="http://schemas.openxmlformats.org/officeDocument/2006/relationships/hyperlink" Target="https://www.etsi.org/deliver/etsi_gs/CIM/001_099/009/01.02.02_60/gs_CIM009v010202p.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 Id="rId3"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164.png"/><Relationship Id="rId5" Type="http://schemas.openxmlformats.org/officeDocument/2006/relationships/hyperlink" Target="https://ec.europa.eu/cefdigital/wiki/display/CEFDIGITAL/Context+Broker" TargetMode="External"/><Relationship Id="rId6" Type="http://schemas.openxmlformats.org/officeDocument/2006/relationships/image" Target="../media/image147.png"/><Relationship Id="rId7" Type="http://schemas.openxmlformats.org/officeDocument/2006/relationships/hyperlink" Target="https://iudx.org.in/" TargetMode="External"/><Relationship Id="rId8" Type="http://schemas.openxmlformats.org/officeDocument/2006/relationships/hyperlink" Target="https://github.com/smart-data-model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 Id="rId3" Type="http://schemas.openxmlformats.org/officeDocument/2006/relationships/image" Target="../media/image160.png"/><Relationship Id="rId4" Type="http://schemas.openxmlformats.org/officeDocument/2006/relationships/image" Target="../media/image154.png"/><Relationship Id="rId5" Type="http://schemas.openxmlformats.org/officeDocument/2006/relationships/image" Target="../media/image159.png"/><Relationship Id="rId6" Type="http://schemas.openxmlformats.org/officeDocument/2006/relationships/image" Target="../media/image162.png"/></Relationships>
</file>

<file path=ppt/slides/_rels/slide28.xml.rels><?xml version="1.0" encoding="UTF-8" standalone="yes"?><Relationships xmlns="http://schemas.openxmlformats.org/package/2006/relationships"><Relationship Id="rId20" Type="http://schemas.openxmlformats.org/officeDocument/2006/relationships/image" Target="../media/image186.png"/><Relationship Id="rId11" Type="http://schemas.openxmlformats.org/officeDocument/2006/relationships/image" Target="../media/image165.png"/><Relationship Id="rId22" Type="http://schemas.openxmlformats.org/officeDocument/2006/relationships/image" Target="../media/image177.png"/><Relationship Id="rId10" Type="http://schemas.openxmlformats.org/officeDocument/2006/relationships/image" Target="../media/image175.png"/><Relationship Id="rId21" Type="http://schemas.openxmlformats.org/officeDocument/2006/relationships/image" Target="../media/image176.png"/><Relationship Id="rId13" Type="http://schemas.openxmlformats.org/officeDocument/2006/relationships/image" Target="../media/image168.png"/><Relationship Id="rId12" Type="http://schemas.openxmlformats.org/officeDocument/2006/relationships/image" Target="../media/image173.png"/><Relationship Id="rId23" Type="http://schemas.openxmlformats.org/officeDocument/2006/relationships/image" Target="../media/image178.png"/><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158.png"/><Relationship Id="rId4" Type="http://schemas.openxmlformats.org/officeDocument/2006/relationships/image" Target="../media/image161.png"/><Relationship Id="rId9" Type="http://schemas.openxmlformats.org/officeDocument/2006/relationships/image" Target="../media/image172.png"/><Relationship Id="rId15" Type="http://schemas.openxmlformats.org/officeDocument/2006/relationships/image" Target="../media/image174.png"/><Relationship Id="rId14" Type="http://schemas.openxmlformats.org/officeDocument/2006/relationships/image" Target="../media/image170.png"/><Relationship Id="rId17" Type="http://schemas.openxmlformats.org/officeDocument/2006/relationships/image" Target="../media/image167.png"/><Relationship Id="rId16" Type="http://schemas.openxmlformats.org/officeDocument/2006/relationships/image" Target="../media/image182.png"/><Relationship Id="rId5" Type="http://schemas.openxmlformats.org/officeDocument/2006/relationships/image" Target="../media/image163.png"/><Relationship Id="rId19" Type="http://schemas.openxmlformats.org/officeDocument/2006/relationships/image" Target="../media/image183.png"/><Relationship Id="rId6" Type="http://schemas.openxmlformats.org/officeDocument/2006/relationships/image" Target="../media/image169.png"/><Relationship Id="rId18" Type="http://schemas.openxmlformats.org/officeDocument/2006/relationships/image" Target="../media/image180.png"/><Relationship Id="rId7" Type="http://schemas.openxmlformats.org/officeDocument/2006/relationships/image" Target="../media/image166.png"/><Relationship Id="rId8" Type="http://schemas.openxmlformats.org/officeDocument/2006/relationships/image" Target="../media/image171.png"/></Relationships>
</file>

<file path=ppt/slides/_rels/slide29.xml.rels><?xml version="1.0" encoding="UTF-8" standalone="yes"?><Relationships xmlns="http://schemas.openxmlformats.org/package/2006/relationships"><Relationship Id="rId11" Type="http://schemas.openxmlformats.org/officeDocument/2006/relationships/image" Target="../media/image195.png"/><Relationship Id="rId10" Type="http://schemas.openxmlformats.org/officeDocument/2006/relationships/image" Target="../media/image181.png"/><Relationship Id="rId12" Type="http://schemas.openxmlformats.org/officeDocument/2006/relationships/image" Target="../media/image192.png"/><Relationship Id="rId1" Type="http://schemas.openxmlformats.org/officeDocument/2006/relationships/slideLayout" Target="../slideLayouts/slideLayout68.xml"/><Relationship Id="rId2" Type="http://schemas.openxmlformats.org/officeDocument/2006/relationships/notesSlide" Target="../notesSlides/notesSlide29.xml"/><Relationship Id="rId3" Type="http://schemas.openxmlformats.org/officeDocument/2006/relationships/image" Target="../media/image188.png"/><Relationship Id="rId4" Type="http://schemas.openxmlformats.org/officeDocument/2006/relationships/image" Target="../media/image179.png"/><Relationship Id="rId9" Type="http://schemas.openxmlformats.org/officeDocument/2006/relationships/image" Target="../media/image189.png"/><Relationship Id="rId5" Type="http://schemas.openxmlformats.org/officeDocument/2006/relationships/image" Target="../media/image187.png"/><Relationship Id="rId6" Type="http://schemas.openxmlformats.org/officeDocument/2006/relationships/image" Target="../media/image185.png"/><Relationship Id="rId7" Type="http://schemas.openxmlformats.org/officeDocument/2006/relationships/image" Target="../media/image184.png"/><Relationship Id="rId8" Type="http://schemas.openxmlformats.org/officeDocument/2006/relationships/image" Target="../media/image1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image" Target="../media/image194.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202.png"/></Relationships>
</file>

<file path=ppt/slides/_rels/slide31.xml.rels><?xml version="1.0" encoding="UTF-8" standalone="yes"?><Relationships xmlns="http://schemas.openxmlformats.org/package/2006/relationships"><Relationship Id="rId10" Type="http://schemas.openxmlformats.org/officeDocument/2006/relationships/image" Target="../media/image223.png"/><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208.png"/><Relationship Id="rId4" Type="http://schemas.openxmlformats.org/officeDocument/2006/relationships/image" Target="../media/image199.png"/><Relationship Id="rId9" Type="http://schemas.openxmlformats.org/officeDocument/2006/relationships/image" Target="../media/image200.jpg"/><Relationship Id="rId5" Type="http://schemas.openxmlformats.org/officeDocument/2006/relationships/image" Target="../media/image201.png"/><Relationship Id="rId6" Type="http://schemas.openxmlformats.org/officeDocument/2006/relationships/image" Target="../media/image197.jpg"/><Relationship Id="rId7" Type="http://schemas.openxmlformats.org/officeDocument/2006/relationships/image" Target="../media/image204.png"/><Relationship Id="rId8" Type="http://schemas.openxmlformats.org/officeDocument/2006/relationships/image" Target="../media/image19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03.png"/><Relationship Id="rId4" Type="http://schemas.openxmlformats.org/officeDocument/2006/relationships/image" Target="../media/image198.png"/><Relationship Id="rId5" Type="http://schemas.openxmlformats.org/officeDocument/2006/relationships/image" Target="../media/image211.png"/><Relationship Id="rId6" Type="http://schemas.openxmlformats.org/officeDocument/2006/relationships/image" Target="../media/image230.png"/><Relationship Id="rId7" Type="http://schemas.openxmlformats.org/officeDocument/2006/relationships/hyperlink" Target="https://fundingbox.com/spaces/the-koala-community-my-space/5f72de14f9a7a75c28f3481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206.jpg"/><Relationship Id="rId4" Type="http://schemas.openxmlformats.org/officeDocument/2006/relationships/image" Target="../media/image209.jpg"/><Relationship Id="rId5" Type="http://schemas.openxmlformats.org/officeDocument/2006/relationships/image" Target="../media/image207.png"/><Relationship Id="rId6" Type="http://schemas.openxmlformats.org/officeDocument/2006/relationships/image" Target="../media/image215.jpg"/><Relationship Id="rId7" Type="http://schemas.openxmlformats.org/officeDocument/2006/relationships/image" Target="../media/image210.png"/><Relationship Id="rId8" Type="http://schemas.openxmlformats.org/officeDocument/2006/relationships/image" Target="../media/image2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hyperlink" Target="https://i4trust-dihs-group.fundingbox.com/" TargetMode="External"/><Relationship Id="rId4" Type="http://schemas.openxmlformats.org/officeDocument/2006/relationships/image" Target="../media/image216.png"/><Relationship Id="rId5" Type="http://schemas.openxmlformats.org/officeDocument/2006/relationships/image" Target="../media/image2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2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i4trust-dihs-group.fundingbox.com/" TargetMode="External"/><Relationship Id="rId4" Type="http://schemas.openxmlformats.org/officeDocument/2006/relationships/image" Target="../media/image216.png"/><Relationship Id="rId5" Type="http://schemas.openxmlformats.org/officeDocument/2006/relationships/image" Target="../media/image2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4.png"/><Relationship Id="rId4" Type="http://schemas.openxmlformats.org/officeDocument/2006/relationships/hyperlink" Target="https://spaces.fundingbox.com/c/i4trus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212.jpg"/><Relationship Id="rId4" Type="http://schemas.openxmlformats.org/officeDocument/2006/relationships/image" Target="../media/image214.png"/><Relationship Id="rId5" Type="http://schemas.openxmlformats.org/officeDocument/2006/relationships/hyperlink" Target="https://ec.europa.eu/research/participants/data/ref/h2020/other/wp/2018-2020/annexes/h2020-wp1820-annex-a-countries-rules_en.pdf" TargetMode="External"/><Relationship Id="rId6" Type="http://schemas.openxmlformats.org/officeDocument/2006/relationships/hyperlink" Target="https://ec.europa.eu/research/participants/data/ref/h2020/grants_manual/hi/3cpart/h2020-hi-list-ac_en.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2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image" Target="../media/image2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2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130.png"/><Relationship Id="rId10" Type="http://schemas.openxmlformats.org/officeDocument/2006/relationships/image" Target="../media/image134.png"/><Relationship Id="rId13" Type="http://schemas.openxmlformats.org/officeDocument/2006/relationships/image" Target="../media/image133.png"/><Relationship Id="rId12" Type="http://schemas.openxmlformats.org/officeDocument/2006/relationships/image" Target="../media/image125.png"/><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image" Target="../media/image114.png"/><Relationship Id="rId4" Type="http://schemas.openxmlformats.org/officeDocument/2006/relationships/image" Target="../media/image126.png"/><Relationship Id="rId9" Type="http://schemas.openxmlformats.org/officeDocument/2006/relationships/image" Target="../media/image127.png"/><Relationship Id="rId15" Type="http://schemas.openxmlformats.org/officeDocument/2006/relationships/image" Target="../media/image135.png"/><Relationship Id="rId14" Type="http://schemas.openxmlformats.org/officeDocument/2006/relationships/image" Target="../media/image128.png"/><Relationship Id="rId5" Type="http://schemas.openxmlformats.org/officeDocument/2006/relationships/image" Target="../media/image124.png"/><Relationship Id="rId6" Type="http://schemas.openxmlformats.org/officeDocument/2006/relationships/image" Target="../media/image121.png"/><Relationship Id="rId7" Type="http://schemas.openxmlformats.org/officeDocument/2006/relationships/image" Target="../media/image131.png"/><Relationship Id="rId8"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6.png"/><Relationship Id="rId4" Type="http://schemas.openxmlformats.org/officeDocument/2006/relationships/image" Target="../media/image89.png"/><Relationship Id="rId5" Type="http://schemas.openxmlformats.org/officeDocument/2006/relationships/hyperlink" Target="https://spaces.fundingbox.com/spaces/i4trust-dih-working-group" TargetMode="External"/></Relationships>
</file>

<file path=ppt/slides/_rels/slide50.xml.rels><?xml version="1.0" encoding="UTF-8" standalone="yes"?><Relationships xmlns="http://schemas.openxmlformats.org/package/2006/relationships"><Relationship Id="rId11" Type="http://schemas.openxmlformats.org/officeDocument/2006/relationships/image" Target="../media/image128.png"/><Relationship Id="rId10" Type="http://schemas.openxmlformats.org/officeDocument/2006/relationships/image" Target="../media/image133.png"/><Relationship Id="rId12" Type="http://schemas.openxmlformats.org/officeDocument/2006/relationships/image" Target="../media/image135.png"/><Relationship Id="rId1" Type="http://schemas.openxmlformats.org/officeDocument/2006/relationships/slideLayout" Target="../slideLayouts/slideLayout54.xml"/><Relationship Id="rId2" Type="http://schemas.openxmlformats.org/officeDocument/2006/relationships/notesSlide" Target="../notesSlides/notesSlide50.xml"/><Relationship Id="rId3"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31.png"/><Relationship Id="rId5" Type="http://schemas.openxmlformats.org/officeDocument/2006/relationships/image" Target="../media/image114.png"/><Relationship Id="rId6" Type="http://schemas.openxmlformats.org/officeDocument/2006/relationships/image" Target="../media/image126.png"/><Relationship Id="rId7" Type="http://schemas.openxmlformats.org/officeDocument/2006/relationships/image" Target="../media/image124.png"/><Relationship Id="rId8" Type="http://schemas.openxmlformats.org/officeDocument/2006/relationships/image" Target="../media/image1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2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2.xml"/><Relationship Id="rId3" Type="http://schemas.openxmlformats.org/officeDocument/2006/relationships/image" Target="../media/image144.png"/><Relationship Id="rId4" Type="http://schemas.openxmlformats.org/officeDocument/2006/relationships/image" Target="../media/image150.png"/></Relationships>
</file>

<file path=ppt/slides/_rels/slide53.xml.rels><?xml version="1.0" encoding="UTF-8" standalone="yes"?><Relationships xmlns="http://schemas.openxmlformats.org/package/2006/relationships"><Relationship Id="rId10" Type="http://schemas.openxmlformats.org/officeDocument/2006/relationships/image" Target="../media/image242.png"/><Relationship Id="rId1" Type="http://schemas.openxmlformats.org/officeDocument/2006/relationships/slideLayout" Target="../slideLayouts/slideLayout54.xml"/><Relationship Id="rId2" Type="http://schemas.openxmlformats.org/officeDocument/2006/relationships/notesSlide" Target="../notesSlides/notesSlide53.xml"/><Relationship Id="rId3" Type="http://schemas.openxmlformats.org/officeDocument/2006/relationships/image" Target="../media/image221.png"/><Relationship Id="rId4" Type="http://schemas.openxmlformats.org/officeDocument/2006/relationships/image" Target="../media/image241.png"/><Relationship Id="rId9" Type="http://schemas.openxmlformats.org/officeDocument/2006/relationships/image" Target="../media/image231.png"/><Relationship Id="rId5" Type="http://schemas.openxmlformats.org/officeDocument/2006/relationships/image" Target="../media/image222.png"/><Relationship Id="rId6" Type="http://schemas.openxmlformats.org/officeDocument/2006/relationships/image" Target="../media/image227.png"/><Relationship Id="rId7" Type="http://schemas.openxmlformats.org/officeDocument/2006/relationships/image" Target="../media/image229.png"/><Relationship Id="rId8" Type="http://schemas.openxmlformats.org/officeDocument/2006/relationships/image" Target="../media/image233.png"/></Relationships>
</file>

<file path=ppt/slides/_rels/slide54.xml.rels><?xml version="1.0" encoding="UTF-8" standalone="yes"?><Relationships xmlns="http://schemas.openxmlformats.org/package/2006/relationships"><Relationship Id="rId10" Type="http://schemas.openxmlformats.org/officeDocument/2006/relationships/image" Target="../media/image238.jpg"/><Relationship Id="rId1" Type="http://schemas.openxmlformats.org/officeDocument/2006/relationships/slideLayout" Target="../slideLayouts/slideLayout54.xml"/><Relationship Id="rId2" Type="http://schemas.openxmlformats.org/officeDocument/2006/relationships/notesSlide" Target="../notesSlides/notesSlide54.xml"/><Relationship Id="rId3" Type="http://schemas.openxmlformats.org/officeDocument/2006/relationships/image" Target="../media/image234.jpg"/><Relationship Id="rId4" Type="http://schemas.openxmlformats.org/officeDocument/2006/relationships/image" Target="../media/image225.png"/><Relationship Id="rId9" Type="http://schemas.openxmlformats.org/officeDocument/2006/relationships/image" Target="../media/image232.jpg"/><Relationship Id="rId5" Type="http://schemas.openxmlformats.org/officeDocument/2006/relationships/image" Target="../media/image237.jpg"/><Relationship Id="rId6" Type="http://schemas.openxmlformats.org/officeDocument/2006/relationships/image" Target="../media/image240.png"/><Relationship Id="rId7" Type="http://schemas.openxmlformats.org/officeDocument/2006/relationships/image" Target="../media/image228.jpg"/><Relationship Id="rId8" Type="http://schemas.openxmlformats.org/officeDocument/2006/relationships/image" Target="../media/image226.png"/></Relationships>
</file>

<file path=ppt/slides/_rels/slide55.xml.rels><?xml version="1.0" encoding="UTF-8" standalone="yes"?><Relationships xmlns="http://schemas.openxmlformats.org/package/2006/relationships"><Relationship Id="rId10" Type="http://schemas.openxmlformats.org/officeDocument/2006/relationships/image" Target="../media/image249.png"/><Relationship Id="rId1" Type="http://schemas.openxmlformats.org/officeDocument/2006/relationships/slideLayout" Target="../slideLayouts/slideLayout54.xml"/><Relationship Id="rId2" Type="http://schemas.openxmlformats.org/officeDocument/2006/relationships/notesSlide" Target="../notesSlides/notesSlide55.xml"/><Relationship Id="rId3"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51.jpg"/><Relationship Id="rId5" Type="http://schemas.openxmlformats.org/officeDocument/2006/relationships/image" Target="../media/image239.jpg"/><Relationship Id="rId6" Type="http://schemas.openxmlformats.org/officeDocument/2006/relationships/image" Target="../media/image245.jpg"/><Relationship Id="rId7" Type="http://schemas.openxmlformats.org/officeDocument/2006/relationships/image" Target="../media/image243.jpg"/><Relationship Id="rId8" Type="http://schemas.openxmlformats.org/officeDocument/2006/relationships/image" Target="../media/image244.jpg"/></Relationships>
</file>

<file path=ppt/slides/_rels/slide56.xml.rels><?xml version="1.0" encoding="UTF-8" standalone="yes"?><Relationships xmlns="http://schemas.openxmlformats.org/package/2006/relationships"><Relationship Id="rId10" Type="http://schemas.openxmlformats.org/officeDocument/2006/relationships/image" Target="../media/image256.jpg"/><Relationship Id="rId1" Type="http://schemas.openxmlformats.org/officeDocument/2006/relationships/slideLayout" Target="../slideLayouts/slideLayout54.xml"/><Relationship Id="rId2" Type="http://schemas.openxmlformats.org/officeDocument/2006/relationships/notesSlide" Target="../notesSlides/notesSlide56.xml"/><Relationship Id="rId3" Type="http://schemas.openxmlformats.org/officeDocument/2006/relationships/image" Target="../media/image258.png"/><Relationship Id="rId4" Type="http://schemas.openxmlformats.org/officeDocument/2006/relationships/image" Target="../media/image253.jpg"/><Relationship Id="rId9" Type="http://schemas.openxmlformats.org/officeDocument/2006/relationships/image" Target="../media/image250.jpg"/><Relationship Id="rId5" Type="http://schemas.openxmlformats.org/officeDocument/2006/relationships/image" Target="../media/image262.jpg"/><Relationship Id="rId6" Type="http://schemas.openxmlformats.org/officeDocument/2006/relationships/image" Target="../media/image248.jpg"/><Relationship Id="rId7" Type="http://schemas.openxmlformats.org/officeDocument/2006/relationships/image" Target="../media/image263.jpg"/><Relationship Id="rId8" Type="http://schemas.openxmlformats.org/officeDocument/2006/relationships/image" Target="../media/image24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7.xml"/><Relationship Id="rId3" Type="http://schemas.openxmlformats.org/officeDocument/2006/relationships/image" Target="../media/image252.png"/><Relationship Id="rId4" Type="http://schemas.openxmlformats.org/officeDocument/2006/relationships/image" Target="../media/image254.png"/><Relationship Id="rId5" Type="http://schemas.openxmlformats.org/officeDocument/2006/relationships/image" Target="../media/image247.png"/><Relationship Id="rId6" Type="http://schemas.openxmlformats.org/officeDocument/2006/relationships/image" Target="../media/image255.jpg"/><Relationship Id="rId7" Type="http://schemas.openxmlformats.org/officeDocument/2006/relationships/image" Target="../media/image257.jpg"/><Relationship Id="rId8" Type="http://schemas.openxmlformats.org/officeDocument/2006/relationships/image" Target="../media/image26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8.xml"/><Relationship Id="rId3" Type="http://schemas.openxmlformats.org/officeDocument/2006/relationships/image" Target="../media/image259.png"/><Relationship Id="rId4" Type="http://schemas.openxmlformats.org/officeDocument/2006/relationships/image" Target="../media/image266.png"/><Relationship Id="rId5" Type="http://schemas.openxmlformats.org/officeDocument/2006/relationships/image" Target="../media/image2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9.xml"/><Relationship Id="rId3" Type="http://schemas.openxmlformats.org/officeDocument/2006/relationships/image" Target="../media/image269.png"/><Relationship Id="rId4" Type="http://schemas.openxmlformats.org/officeDocument/2006/relationships/image" Target="../media/image260.png"/><Relationship Id="rId5" Type="http://schemas.openxmlformats.org/officeDocument/2006/relationships/hyperlink" Target="https://github.com/smart-data-models" TargetMode="External"/><Relationship Id="rId6" Type="http://schemas.openxmlformats.org/officeDocument/2006/relationships/image" Target="../media/image273.png"/><Relationship Id="rId7" Type="http://schemas.openxmlformats.org/officeDocument/2006/relationships/image" Target="../media/image2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i4trust.org" TargetMode="External"/><Relationship Id="rId4" Type="http://schemas.openxmlformats.org/officeDocument/2006/relationships/hyperlink" Target="https://www.linkedin.com/company/i4trust/" TargetMode="External"/><Relationship Id="rId5" Type="http://schemas.openxmlformats.org/officeDocument/2006/relationships/hyperlink" Target="https://www.youtube.com/channel/UCScal9eWPmKfs-VZrurDLFg" TargetMode="External"/><Relationship Id="rId6" Type="http://schemas.openxmlformats.org/officeDocument/2006/relationships/hyperlink" Target="https://spaces.fundingbox.com/spaces/i4trust-dih-working-group/6081ba0183c3064099077601#"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0.xml"/><Relationship Id="rId3" Type="http://schemas.openxmlformats.org/officeDocument/2006/relationships/image" Target="../media/image264.png"/><Relationship Id="rId4" Type="http://schemas.openxmlformats.org/officeDocument/2006/relationships/hyperlink" Target="http://github.com/smart-data-models" TargetMode="External"/><Relationship Id="rId5" Type="http://schemas.openxmlformats.org/officeDocument/2006/relationships/image" Target="../media/image267.png"/><Relationship Id="rId6" Type="http://schemas.openxmlformats.org/officeDocument/2006/relationships/hyperlink" Target="http://data-models.fiware.org/" TargetMode="External"/></Relationships>
</file>

<file path=ppt/slides/_rels/slide61.xml.rels><?xml version="1.0" encoding="UTF-8" standalone="yes"?><Relationships xmlns="http://schemas.openxmlformats.org/package/2006/relationships"><Relationship Id="rId10" Type="http://schemas.openxmlformats.org/officeDocument/2006/relationships/hyperlink" Target="https://github.com/smart-data-models/harmonization" TargetMode="External"/><Relationship Id="rId1" Type="http://schemas.openxmlformats.org/officeDocument/2006/relationships/slideLayout" Target="../slideLayouts/slideLayout54.xml"/><Relationship Id="rId2" Type="http://schemas.openxmlformats.org/officeDocument/2006/relationships/notesSlide" Target="../notesSlides/notesSlide61.xml"/><Relationship Id="rId3" Type="http://schemas.openxmlformats.org/officeDocument/2006/relationships/image" Target="../media/image270.png"/><Relationship Id="rId4" Type="http://schemas.openxmlformats.org/officeDocument/2006/relationships/image" Target="../media/image271.png"/><Relationship Id="rId9" Type="http://schemas.openxmlformats.org/officeDocument/2006/relationships/hyperlink" Target="https://github.com/smart-data-models/incubated" TargetMode="External"/><Relationship Id="rId5" Type="http://schemas.openxmlformats.org/officeDocument/2006/relationships/hyperlink" Target="https://github.com/smart-data-models/data-models" TargetMode="External"/><Relationship Id="rId6" Type="http://schemas.openxmlformats.org/officeDocument/2006/relationships/hyperlink" Target="https://github.com/smart-data-models/SmartCities" TargetMode="External"/><Relationship Id="rId7" Type="http://schemas.openxmlformats.org/officeDocument/2006/relationships/hyperlink" Target="https://github.com/smart-data-models/dataModel.Weather/tree/master" TargetMode="External"/><Relationship Id="rId8" Type="http://schemas.openxmlformats.org/officeDocument/2006/relationships/image" Target="../media/image2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2.xml"/><Relationship Id="rId3" Type="http://schemas.openxmlformats.org/officeDocument/2006/relationships/image" Target="../media/image2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3.xml"/><Relationship Id="rId3" Type="http://schemas.openxmlformats.org/officeDocument/2006/relationships/image" Target="../media/image281.jpg"/><Relationship Id="rId4" Type="http://schemas.openxmlformats.org/officeDocument/2006/relationships/image" Target="../media/image2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 Id="rId3" Type="http://schemas.openxmlformats.org/officeDocument/2006/relationships/image" Target="../media/image158.png"/><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8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 Id="rId3" Type="http://schemas.openxmlformats.org/officeDocument/2006/relationships/image" Target="../media/image158.png"/><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86.png"/><Relationship Id="rId7" Type="http://schemas.openxmlformats.org/officeDocument/2006/relationships/image" Target="../media/image1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 Id="rId3" Type="http://schemas.openxmlformats.org/officeDocument/2006/relationships/image" Target="../media/image158.png"/><Relationship Id="rId4" Type="http://schemas.openxmlformats.org/officeDocument/2006/relationships/image" Target="../media/image161.png"/><Relationship Id="rId9" Type="http://schemas.openxmlformats.org/officeDocument/2006/relationships/image" Target="../media/image177.png"/><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86.png"/><Relationship Id="rId8" Type="http://schemas.openxmlformats.org/officeDocument/2006/relationships/image" Target="../media/image176.png"/></Relationships>
</file>

<file path=ppt/slides/_rels/slide67.xml.rels><?xml version="1.0" encoding="UTF-8" standalone="yes"?><Relationships xmlns="http://schemas.openxmlformats.org/package/2006/relationships"><Relationship Id="rId10" Type="http://schemas.openxmlformats.org/officeDocument/2006/relationships/image" Target="../media/image178.png"/><Relationship Id="rId1" Type="http://schemas.openxmlformats.org/officeDocument/2006/relationships/slideLayout" Target="../slideLayouts/slideLayout37.xml"/><Relationship Id="rId2" Type="http://schemas.openxmlformats.org/officeDocument/2006/relationships/notesSlide" Target="../notesSlides/notesSlide67.xml"/><Relationship Id="rId3" Type="http://schemas.openxmlformats.org/officeDocument/2006/relationships/image" Target="../media/image158.png"/><Relationship Id="rId4" Type="http://schemas.openxmlformats.org/officeDocument/2006/relationships/image" Target="../media/image161.png"/><Relationship Id="rId9" Type="http://schemas.openxmlformats.org/officeDocument/2006/relationships/image" Target="../media/image177.png"/><Relationship Id="rId5" Type="http://schemas.openxmlformats.org/officeDocument/2006/relationships/image" Target="../media/image180.png"/><Relationship Id="rId6" Type="http://schemas.openxmlformats.org/officeDocument/2006/relationships/image" Target="../media/image183.png"/><Relationship Id="rId7" Type="http://schemas.openxmlformats.org/officeDocument/2006/relationships/image" Target="../media/image186.png"/><Relationship Id="rId8" Type="http://schemas.openxmlformats.org/officeDocument/2006/relationships/image" Target="../media/image1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 Id="rId3" Type="http://schemas.openxmlformats.org/officeDocument/2006/relationships/image" Target="../media/image2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9.xml"/><Relationship Id="rId3" Type="http://schemas.openxmlformats.org/officeDocument/2006/relationships/image" Target="../media/image281.jpg"/><Relationship Id="rId4" Type="http://schemas.openxmlformats.org/officeDocument/2006/relationships/image" Target="../media/image2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 Id="rId3" Type="http://schemas.openxmlformats.org/officeDocument/2006/relationships/image" Target="../media/image158.png"/><Relationship Id="rId4" Type="http://schemas.openxmlformats.org/officeDocument/2006/relationships/image" Target="../media/image290.png"/><Relationship Id="rId9" Type="http://schemas.openxmlformats.org/officeDocument/2006/relationships/image" Target="../media/image279.png"/><Relationship Id="rId5" Type="http://schemas.openxmlformats.org/officeDocument/2006/relationships/image" Target="../media/image288.png"/><Relationship Id="rId6" Type="http://schemas.openxmlformats.org/officeDocument/2006/relationships/image" Target="../media/image291.png"/><Relationship Id="rId7" Type="http://schemas.openxmlformats.org/officeDocument/2006/relationships/image" Target="../media/image289.png"/><Relationship Id="rId8" Type="http://schemas.openxmlformats.org/officeDocument/2006/relationships/image" Target="../media/image2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Relationship Id="rId3" Type="http://schemas.openxmlformats.org/officeDocument/2006/relationships/comments" Target="../comments/comment1.xml"/><Relationship Id="rId4" Type="http://schemas.openxmlformats.org/officeDocument/2006/relationships/image" Target="../media/image278.png"/><Relationship Id="rId5" Type="http://schemas.openxmlformats.org/officeDocument/2006/relationships/image" Target="../media/image2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2.xml"/><Relationship Id="rId3" Type="http://schemas.openxmlformats.org/officeDocument/2006/relationships/image" Target="../media/image2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3.xml"/><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image" Target="../media/image307.png"/><Relationship Id="rId4" Type="http://schemas.openxmlformats.org/officeDocument/2006/relationships/image" Target="../media/image2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5.xml"/><Relationship Id="rId3" Type="http://schemas.openxmlformats.org/officeDocument/2006/relationships/image" Target="../media/image224.png"/></Relationships>
</file>

<file path=ppt/slides/_rels/slide76.xml.rels><?xml version="1.0" encoding="UTF-8" standalone="yes"?><Relationships xmlns="http://schemas.openxmlformats.org/package/2006/relationships"><Relationship Id="rId11" Type="http://schemas.openxmlformats.org/officeDocument/2006/relationships/image" Target="../media/image294.png"/><Relationship Id="rId10" Type="http://schemas.openxmlformats.org/officeDocument/2006/relationships/image" Target="../media/image299.png"/><Relationship Id="rId12" Type="http://schemas.openxmlformats.org/officeDocument/2006/relationships/image" Target="../media/image305.png"/><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image" Target="../media/image296.png"/><Relationship Id="rId4" Type="http://schemas.openxmlformats.org/officeDocument/2006/relationships/image" Target="../media/image286.png"/><Relationship Id="rId9" Type="http://schemas.openxmlformats.org/officeDocument/2006/relationships/image" Target="../media/image292.png"/><Relationship Id="rId5" Type="http://schemas.openxmlformats.org/officeDocument/2006/relationships/image" Target="../media/image295.png"/><Relationship Id="rId6" Type="http://schemas.openxmlformats.org/officeDocument/2006/relationships/image" Target="../media/image284.png"/><Relationship Id="rId7" Type="http://schemas.openxmlformats.org/officeDocument/2006/relationships/image" Target="../media/image285.png"/><Relationship Id="rId8" Type="http://schemas.openxmlformats.org/officeDocument/2006/relationships/image" Target="../media/image2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image" Target="../media/image298.png"/><Relationship Id="rId4" Type="http://schemas.openxmlformats.org/officeDocument/2006/relationships/image" Target="../media/image3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image" Target="../media/image297.png"/><Relationship Id="rId4" Type="http://schemas.openxmlformats.org/officeDocument/2006/relationships/image" Target="../media/image301.png"/><Relationship Id="rId5" Type="http://schemas.openxmlformats.org/officeDocument/2006/relationships/image" Target="../media/image3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116.png"/><Relationship Id="rId4" Type="http://schemas.openxmlformats.org/officeDocument/2006/relationships/image" Target="../media/image123.png"/><Relationship Id="rId9" Type="http://schemas.openxmlformats.org/officeDocument/2006/relationships/image" Target="../media/image315.png"/><Relationship Id="rId5" Type="http://schemas.openxmlformats.org/officeDocument/2006/relationships/image" Target="../media/image115.jpg"/><Relationship Id="rId6" Type="http://schemas.openxmlformats.org/officeDocument/2006/relationships/image" Target="../media/image119.png"/><Relationship Id="rId7" Type="http://schemas.openxmlformats.org/officeDocument/2006/relationships/image" Target="../media/image118.png"/><Relationship Id="rId8" Type="http://schemas.openxmlformats.org/officeDocument/2006/relationships/image" Target="../media/image302.png"/></Relationships>
</file>

<file path=ppt/slides/_rels/slide81.xml.rels><?xml version="1.0" encoding="UTF-8" standalone="yes"?><Relationships xmlns="http://schemas.openxmlformats.org/package/2006/relationships"><Relationship Id="rId11" Type="http://schemas.openxmlformats.org/officeDocument/2006/relationships/image" Target="../media/image314.png"/><Relationship Id="rId10" Type="http://schemas.openxmlformats.org/officeDocument/2006/relationships/image" Target="../media/image312.jpg"/><Relationship Id="rId12" Type="http://schemas.openxmlformats.org/officeDocument/2006/relationships/image" Target="../media/image316.png"/><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303.png"/><Relationship Id="rId4" Type="http://schemas.openxmlformats.org/officeDocument/2006/relationships/image" Target="../media/image313.png"/><Relationship Id="rId9" Type="http://schemas.openxmlformats.org/officeDocument/2006/relationships/image" Target="../media/image309.png"/><Relationship Id="rId5" Type="http://schemas.openxmlformats.org/officeDocument/2006/relationships/image" Target="../media/image308.jpg"/><Relationship Id="rId6" Type="http://schemas.openxmlformats.org/officeDocument/2006/relationships/image" Target="../media/image311.png"/><Relationship Id="rId7" Type="http://schemas.openxmlformats.org/officeDocument/2006/relationships/image" Target="../media/image306.png"/><Relationship Id="rId8" Type="http://schemas.openxmlformats.org/officeDocument/2006/relationships/image" Target="../media/image3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3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319.png"/><Relationship Id="rId4" Type="http://schemas.openxmlformats.org/officeDocument/2006/relationships/image" Target="../media/image323.png"/><Relationship Id="rId5" Type="http://schemas.openxmlformats.org/officeDocument/2006/relationships/image" Target="../media/image3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3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3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3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318.png"/><Relationship Id="rId4" Type="http://schemas.openxmlformats.org/officeDocument/2006/relationships/image" Target="../media/image320.png"/><Relationship Id="rId5" Type="http://schemas.openxmlformats.org/officeDocument/2006/relationships/image" Target="../media/image325.png"/><Relationship Id="rId6" Type="http://schemas.openxmlformats.org/officeDocument/2006/relationships/image" Target="../media/image3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 Id="rId3" Type="http://schemas.openxmlformats.org/officeDocument/2006/relationships/image" Target="../media/image328.png"/><Relationship Id="rId4" Type="http://schemas.openxmlformats.org/officeDocument/2006/relationships/image" Target="../media/image3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6"/>
          <p:cNvSpPr txBox="1"/>
          <p:nvPr>
            <p:ph type="ctrTitle"/>
          </p:nvPr>
        </p:nvSpPr>
        <p:spPr>
          <a:xfrm>
            <a:off x="359054" y="1242645"/>
            <a:ext cx="4050000" cy="125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 to i4Trust and i4Trust Data Spaces</a:t>
            </a:r>
            <a:endParaRPr/>
          </a:p>
        </p:txBody>
      </p:sp>
      <p:sp>
        <p:nvSpPr>
          <p:cNvPr id="549" name="Google Shape;54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5"/>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Strategy </a:t>
            </a:r>
            <a:endParaRPr/>
          </a:p>
        </p:txBody>
      </p:sp>
      <p:sp>
        <p:nvSpPr>
          <p:cNvPr id="623" name="Google Shape;623;p95"/>
          <p:cNvSpPr txBox="1"/>
          <p:nvPr>
            <p:ph type="title"/>
          </p:nvPr>
        </p:nvSpPr>
        <p:spPr>
          <a:xfrm>
            <a:off x="359050" y="871030"/>
            <a:ext cx="2869500" cy="3811500"/>
          </a:xfrm>
          <a:prstGeom prst="rect">
            <a:avLst/>
          </a:prstGeom>
          <a:noFill/>
          <a:ln>
            <a:noFill/>
          </a:ln>
        </p:spPr>
        <p:txBody>
          <a:bodyPr anchorCtr="0" anchor="t" bIns="0" lIns="0" spcFirstLastPara="1" rIns="0" wrap="square" tIns="0">
            <a:noAutofit/>
          </a:bodyPr>
          <a:lstStyle/>
          <a:p>
            <a:pPr indent="-254000" lvl="0" marL="342900" rtl="0" algn="l">
              <a:lnSpc>
                <a:spcPct val="115000"/>
              </a:lnSpc>
              <a:spcBef>
                <a:spcPts val="0"/>
              </a:spcBef>
              <a:spcAft>
                <a:spcPts val="0"/>
              </a:spcAft>
              <a:buClr>
                <a:schemeClr val="accent1"/>
              </a:buClr>
              <a:buSzPts val="1200"/>
              <a:buChar char="■"/>
            </a:pPr>
            <a:r>
              <a:rPr lang="en" sz="1200">
                <a:solidFill>
                  <a:srgbClr val="666666"/>
                </a:solidFill>
              </a:rPr>
              <a:t>Laying down the foundation for creation of Data Spaces using open source standard-based technologies</a:t>
            </a:r>
            <a:endParaRPr sz="1200">
              <a:solidFill>
                <a:schemeClr val="dk1"/>
              </a:solidFill>
            </a:endParaRPr>
          </a:p>
          <a:p>
            <a:pPr indent="0" lvl="0" marL="342900" rtl="0" algn="l">
              <a:lnSpc>
                <a:spcPct val="115000"/>
              </a:lnSpc>
              <a:spcBef>
                <a:spcPts val="0"/>
              </a:spcBef>
              <a:spcAft>
                <a:spcPts val="0"/>
              </a:spcAft>
              <a:buNone/>
            </a:pPr>
            <a:r>
              <a:t/>
            </a:r>
            <a:endParaRPr sz="1200">
              <a:solidFill>
                <a:schemeClr val="dk1"/>
              </a:solidFill>
            </a:endParaRPr>
          </a:p>
          <a:p>
            <a:pPr indent="-254000" lvl="0" marL="342900" rtl="0" algn="l">
              <a:spcBef>
                <a:spcPts val="0"/>
              </a:spcBef>
              <a:spcAft>
                <a:spcPts val="0"/>
              </a:spcAft>
              <a:buClr>
                <a:schemeClr val="accent1"/>
              </a:buClr>
              <a:buSzPts val="1200"/>
              <a:buChar char="■"/>
            </a:pPr>
            <a:r>
              <a:rPr lang="en" sz="1200">
                <a:solidFill>
                  <a:srgbClr val="666666"/>
                </a:solidFill>
              </a:rPr>
              <a:t>Allowing effective data exchange between “smart applications” that speak the same language (context / digital twin data):</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342900" rtl="0" algn="l">
              <a:spcBef>
                <a:spcPts val="0"/>
              </a:spcBef>
              <a:spcAft>
                <a:spcPts val="0"/>
              </a:spcAft>
              <a:buNone/>
            </a:pPr>
            <a:r>
              <a:t/>
            </a:r>
            <a:endParaRPr sz="1200">
              <a:solidFill>
                <a:srgbClr val="666666"/>
              </a:solidFill>
            </a:endParaRPr>
          </a:p>
        </p:txBody>
      </p:sp>
      <p:sp>
        <p:nvSpPr>
          <p:cNvPr id="624" name="Google Shape;624;p95"/>
          <p:cNvSpPr txBox="1"/>
          <p:nvPr/>
        </p:nvSpPr>
        <p:spPr>
          <a:xfrm>
            <a:off x="565239" y="2390775"/>
            <a:ext cx="2457000" cy="754200"/>
          </a:xfrm>
          <a:prstGeom prst="rect">
            <a:avLst/>
          </a:prstGeom>
          <a:noFill/>
          <a:ln>
            <a:noFill/>
          </a:ln>
        </p:spPr>
        <p:txBody>
          <a:bodyPr anchorCtr="0" anchor="t" bIns="68575" lIns="68575" spcFirstLastPara="1" rIns="68575" wrap="square" tIns="68575">
            <a:spAutoFit/>
          </a:bodyPr>
          <a:lstStyle/>
          <a:p>
            <a:pPr indent="0" lvl="0" marL="0" rtl="0" algn="l">
              <a:spcBef>
                <a:spcPts val="400"/>
              </a:spcBef>
              <a:spcAft>
                <a:spcPts val="0"/>
              </a:spcAft>
              <a:buNone/>
            </a:pPr>
            <a:r>
              <a:t/>
            </a:r>
            <a:endParaRPr sz="1000">
              <a:solidFill>
                <a:srgbClr val="666666"/>
              </a:solidFill>
            </a:endParaRPr>
          </a:p>
          <a:p>
            <a:pPr indent="-241300" lvl="0" marL="342900" rtl="0" algn="l">
              <a:spcBef>
                <a:spcPts val="0"/>
              </a:spcBef>
              <a:spcAft>
                <a:spcPts val="0"/>
              </a:spcAft>
              <a:buClr>
                <a:srgbClr val="666666"/>
              </a:buClr>
              <a:buSzPts val="1000"/>
              <a:buChar char="■"/>
            </a:pPr>
            <a:r>
              <a:rPr lang="en" sz="1000">
                <a:solidFill>
                  <a:srgbClr val="666666"/>
                </a:solidFill>
              </a:rPr>
              <a:t>Data exchange API </a:t>
            </a:r>
            <a:endParaRPr sz="1000">
              <a:solidFill>
                <a:srgbClr val="666666"/>
              </a:solidFill>
            </a:endParaRPr>
          </a:p>
          <a:p>
            <a:pPr indent="-241300" lvl="0" marL="342900" rtl="0" algn="l">
              <a:spcBef>
                <a:spcPts val="0"/>
              </a:spcBef>
              <a:spcAft>
                <a:spcPts val="0"/>
              </a:spcAft>
              <a:buClr>
                <a:srgbClr val="666666"/>
              </a:buClr>
              <a:buSzPts val="1000"/>
              <a:buChar char="■"/>
            </a:pPr>
            <a:r>
              <a:rPr lang="en" sz="1000">
                <a:solidFill>
                  <a:srgbClr val="666666"/>
                </a:solidFill>
              </a:rPr>
              <a:t>Standard data models</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625" name="Google Shape;625;p95"/>
          <p:cNvPicPr preferRelativeResize="0"/>
          <p:nvPr/>
        </p:nvPicPr>
        <p:blipFill>
          <a:blip r:embed="rId3">
            <a:alphaModFix/>
          </a:blip>
          <a:stretch>
            <a:fillRect/>
          </a:stretch>
        </p:blipFill>
        <p:spPr>
          <a:xfrm>
            <a:off x="3438081" y="2485988"/>
            <a:ext cx="1244474" cy="962062"/>
          </a:xfrm>
          <a:prstGeom prst="rect">
            <a:avLst/>
          </a:prstGeom>
          <a:noFill/>
          <a:ln>
            <a:noFill/>
          </a:ln>
        </p:spPr>
      </p:pic>
      <p:pic>
        <p:nvPicPr>
          <p:cNvPr id="626" name="Google Shape;626;p95"/>
          <p:cNvPicPr preferRelativeResize="0"/>
          <p:nvPr/>
        </p:nvPicPr>
        <p:blipFill>
          <a:blip r:embed="rId4">
            <a:alphaModFix/>
          </a:blip>
          <a:stretch>
            <a:fillRect/>
          </a:stretch>
        </p:blipFill>
        <p:spPr>
          <a:xfrm>
            <a:off x="4837681" y="2512205"/>
            <a:ext cx="1218904" cy="935845"/>
          </a:xfrm>
          <a:prstGeom prst="rect">
            <a:avLst/>
          </a:prstGeom>
          <a:noFill/>
          <a:ln>
            <a:noFill/>
          </a:ln>
        </p:spPr>
      </p:pic>
      <p:pic>
        <p:nvPicPr>
          <p:cNvPr id="627" name="Google Shape;627;p95"/>
          <p:cNvPicPr preferRelativeResize="0"/>
          <p:nvPr/>
        </p:nvPicPr>
        <p:blipFill>
          <a:blip r:embed="rId5">
            <a:alphaModFix/>
          </a:blip>
          <a:stretch>
            <a:fillRect/>
          </a:stretch>
        </p:blipFill>
        <p:spPr>
          <a:xfrm>
            <a:off x="6154567" y="2512205"/>
            <a:ext cx="1222452" cy="935845"/>
          </a:xfrm>
          <a:prstGeom prst="rect">
            <a:avLst/>
          </a:prstGeom>
          <a:noFill/>
          <a:ln>
            <a:noFill/>
          </a:ln>
        </p:spPr>
      </p:pic>
      <p:pic>
        <p:nvPicPr>
          <p:cNvPr id="628" name="Google Shape;628;p95"/>
          <p:cNvPicPr preferRelativeResize="0"/>
          <p:nvPr/>
        </p:nvPicPr>
        <p:blipFill>
          <a:blip r:embed="rId6">
            <a:alphaModFix/>
          </a:blip>
          <a:stretch>
            <a:fillRect/>
          </a:stretch>
        </p:blipFill>
        <p:spPr>
          <a:xfrm>
            <a:off x="7532145" y="2512205"/>
            <a:ext cx="1211576" cy="935845"/>
          </a:xfrm>
          <a:prstGeom prst="rect">
            <a:avLst/>
          </a:prstGeom>
          <a:noFill/>
          <a:ln>
            <a:noFill/>
          </a:ln>
        </p:spPr>
      </p:pic>
      <p:sp>
        <p:nvSpPr>
          <p:cNvPr id="629" name="Google Shape;629;p95"/>
          <p:cNvSpPr txBox="1"/>
          <p:nvPr/>
        </p:nvSpPr>
        <p:spPr>
          <a:xfrm>
            <a:off x="269140" y="2966081"/>
            <a:ext cx="3168900" cy="1616100"/>
          </a:xfrm>
          <a:prstGeom prst="rect">
            <a:avLst/>
          </a:prstGeom>
          <a:noFill/>
          <a:ln>
            <a:noFill/>
          </a:ln>
        </p:spPr>
        <p:txBody>
          <a:bodyPr anchorCtr="0" anchor="t" bIns="68575" lIns="68575" spcFirstLastPara="1" rIns="68575" wrap="square" tIns="68575">
            <a:spAutoFit/>
          </a:bodyPr>
          <a:lstStyle/>
          <a:p>
            <a:pPr indent="-254000" lvl="0" marL="342900" rtl="0" algn="l">
              <a:spcBef>
                <a:spcPts val="0"/>
              </a:spcBef>
              <a:spcAft>
                <a:spcPts val="0"/>
              </a:spcAft>
              <a:buClr>
                <a:schemeClr val="accent1"/>
              </a:buClr>
              <a:buSzPts val="1200"/>
              <a:buChar char="■"/>
            </a:pPr>
            <a:r>
              <a:rPr lang="en" sz="1200">
                <a:solidFill>
                  <a:srgbClr val="666666"/>
                </a:solidFill>
              </a:rPr>
              <a:t>Data Sovereignty and Trust: common mechanisms for Identification, Authentication and Authorization</a:t>
            </a:r>
            <a:endParaRPr sz="1200">
              <a:solidFill>
                <a:srgbClr val="666666"/>
              </a:solidFill>
            </a:endParaRPr>
          </a:p>
          <a:p>
            <a:pPr indent="0" lvl="0" marL="342900" rtl="0" algn="l">
              <a:spcBef>
                <a:spcPts val="0"/>
              </a:spcBef>
              <a:spcAft>
                <a:spcPts val="0"/>
              </a:spcAft>
              <a:buNone/>
            </a:pPr>
            <a:r>
              <a:t/>
            </a:r>
            <a:endParaRPr sz="1200">
              <a:solidFill>
                <a:srgbClr val="666666"/>
              </a:solidFill>
            </a:endParaRPr>
          </a:p>
          <a:p>
            <a:pPr indent="-254000" lvl="0" marL="342900" rtl="0" algn="l">
              <a:spcBef>
                <a:spcPts val="0"/>
              </a:spcBef>
              <a:spcAft>
                <a:spcPts val="0"/>
              </a:spcAft>
              <a:buClr>
                <a:schemeClr val="accent1"/>
              </a:buClr>
              <a:buSzPts val="1200"/>
              <a:buChar char="■"/>
            </a:pPr>
            <a:r>
              <a:rPr lang="en" sz="1200">
                <a:solidFill>
                  <a:srgbClr val="666666"/>
                </a:solidFill>
              </a:rPr>
              <a:t>Data Marketplace &amp; Publication Services</a:t>
            </a:r>
            <a:endParaRPr sz="1200">
              <a:solidFill>
                <a:srgbClr val="666666"/>
              </a:solidFill>
            </a:endParaRPr>
          </a:p>
          <a:p>
            <a:pPr indent="0" lvl="0" marL="342900" rtl="0" algn="l">
              <a:spcBef>
                <a:spcPts val="0"/>
              </a:spcBef>
              <a:spcAft>
                <a:spcPts val="0"/>
              </a:spcAft>
              <a:buNone/>
            </a:pPr>
            <a:r>
              <a:t/>
            </a:r>
            <a:endParaRPr sz="1200">
              <a:solidFill>
                <a:srgbClr val="666666"/>
              </a:solidFill>
            </a:endParaRPr>
          </a:p>
          <a:p>
            <a:pPr indent="-254000" lvl="0" marL="342900" rtl="0" algn="l">
              <a:spcBef>
                <a:spcPts val="0"/>
              </a:spcBef>
              <a:spcAft>
                <a:spcPts val="0"/>
              </a:spcAft>
              <a:buClr>
                <a:schemeClr val="accent1"/>
              </a:buClr>
              <a:buSzPts val="1200"/>
              <a:buChar char="■"/>
            </a:pPr>
            <a:r>
              <a:rPr lang="en" sz="1200">
                <a:solidFill>
                  <a:srgbClr val="666666"/>
                </a:solidFill>
              </a:rPr>
              <a:t>Alignment with CEF Building Blocks</a:t>
            </a:r>
            <a:endParaRPr sz="1200">
              <a:solidFill>
                <a:srgbClr val="666666"/>
              </a:solidFill>
            </a:endParaRPr>
          </a:p>
        </p:txBody>
      </p:sp>
      <p:pic>
        <p:nvPicPr>
          <p:cNvPr id="630" name="Google Shape;630;p95"/>
          <p:cNvPicPr preferRelativeResize="0"/>
          <p:nvPr/>
        </p:nvPicPr>
        <p:blipFill rotWithShape="1">
          <a:blip r:embed="rId7">
            <a:alphaModFix/>
          </a:blip>
          <a:srcRect b="0" l="0" r="0" t="0"/>
          <a:stretch/>
        </p:blipFill>
        <p:spPr>
          <a:xfrm>
            <a:off x="5552470" y="3569475"/>
            <a:ext cx="1244483" cy="612488"/>
          </a:xfrm>
          <a:prstGeom prst="rect">
            <a:avLst/>
          </a:prstGeom>
          <a:noFill/>
          <a:ln>
            <a:noFill/>
          </a:ln>
        </p:spPr>
      </p:pic>
      <p:pic>
        <p:nvPicPr>
          <p:cNvPr id="631" name="Google Shape;631;p95"/>
          <p:cNvPicPr preferRelativeResize="0"/>
          <p:nvPr/>
        </p:nvPicPr>
        <p:blipFill rotWithShape="1">
          <a:blip r:embed="rId8">
            <a:alphaModFix/>
          </a:blip>
          <a:srcRect b="0" l="0" r="0" t="0"/>
          <a:stretch/>
        </p:blipFill>
        <p:spPr>
          <a:xfrm>
            <a:off x="6784711" y="3569475"/>
            <a:ext cx="1900049" cy="637308"/>
          </a:xfrm>
          <a:prstGeom prst="rect">
            <a:avLst/>
          </a:prstGeom>
          <a:noFill/>
          <a:ln>
            <a:noFill/>
          </a:ln>
        </p:spPr>
      </p:pic>
      <p:pic>
        <p:nvPicPr>
          <p:cNvPr id="632" name="Google Shape;632;p95"/>
          <p:cNvPicPr preferRelativeResize="0"/>
          <p:nvPr/>
        </p:nvPicPr>
        <p:blipFill>
          <a:blip r:embed="rId9">
            <a:alphaModFix/>
          </a:blip>
          <a:stretch>
            <a:fillRect/>
          </a:stretch>
        </p:blipFill>
        <p:spPr>
          <a:xfrm>
            <a:off x="3999983" y="4261762"/>
            <a:ext cx="4017251" cy="420639"/>
          </a:xfrm>
          <a:prstGeom prst="rect">
            <a:avLst/>
          </a:prstGeom>
          <a:noFill/>
          <a:ln>
            <a:noFill/>
          </a:ln>
        </p:spPr>
      </p:pic>
      <p:pic>
        <p:nvPicPr>
          <p:cNvPr id="633" name="Google Shape;633;p95"/>
          <p:cNvPicPr preferRelativeResize="0"/>
          <p:nvPr/>
        </p:nvPicPr>
        <p:blipFill>
          <a:blip r:embed="rId10">
            <a:alphaModFix/>
          </a:blip>
          <a:stretch>
            <a:fillRect/>
          </a:stretch>
        </p:blipFill>
        <p:spPr>
          <a:xfrm>
            <a:off x="3999983" y="3585385"/>
            <a:ext cx="420639" cy="420639"/>
          </a:xfrm>
          <a:prstGeom prst="rect">
            <a:avLst/>
          </a:prstGeom>
          <a:noFill/>
          <a:ln>
            <a:noFill/>
          </a:ln>
        </p:spPr>
      </p:pic>
      <p:pic>
        <p:nvPicPr>
          <p:cNvPr id="634" name="Google Shape;634;p95"/>
          <p:cNvPicPr preferRelativeResize="0"/>
          <p:nvPr/>
        </p:nvPicPr>
        <p:blipFill>
          <a:blip r:embed="rId11">
            <a:alphaModFix/>
          </a:blip>
          <a:stretch>
            <a:fillRect/>
          </a:stretch>
        </p:blipFill>
        <p:spPr>
          <a:xfrm>
            <a:off x="4527746" y="3685003"/>
            <a:ext cx="842854" cy="221428"/>
          </a:xfrm>
          <a:prstGeom prst="rect">
            <a:avLst/>
          </a:prstGeom>
          <a:noFill/>
          <a:ln>
            <a:noFill/>
          </a:ln>
        </p:spPr>
      </p:pic>
      <p:pic>
        <p:nvPicPr>
          <p:cNvPr id="635" name="Google Shape;635;p95"/>
          <p:cNvPicPr preferRelativeResize="0"/>
          <p:nvPr/>
        </p:nvPicPr>
        <p:blipFill>
          <a:blip r:embed="rId12">
            <a:alphaModFix/>
          </a:blip>
          <a:stretch>
            <a:fillRect/>
          </a:stretch>
        </p:blipFill>
        <p:spPr>
          <a:xfrm>
            <a:off x="3508721" y="3585394"/>
            <a:ext cx="420640" cy="420640"/>
          </a:xfrm>
          <a:prstGeom prst="rect">
            <a:avLst/>
          </a:prstGeom>
          <a:noFill/>
          <a:ln>
            <a:noFill/>
          </a:ln>
        </p:spPr>
      </p:pic>
      <p:sp>
        <p:nvSpPr>
          <p:cNvPr id="636" name="Google Shape;636;p95"/>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637" name="Google Shape;637;p95"/>
          <p:cNvPicPr preferRelativeResize="0"/>
          <p:nvPr/>
        </p:nvPicPr>
        <p:blipFill>
          <a:blip r:embed="rId13">
            <a:alphaModFix/>
          </a:blip>
          <a:stretch>
            <a:fillRect/>
          </a:stretch>
        </p:blipFill>
        <p:spPr>
          <a:xfrm>
            <a:off x="3438075" y="426825"/>
            <a:ext cx="5384177" cy="199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p:nvPr/>
        </p:nvSpPr>
        <p:spPr>
          <a:xfrm>
            <a:off x="3061396" y="1635362"/>
            <a:ext cx="2959800" cy="1753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643" name="Google Shape;643;p96"/>
          <p:cNvPicPr preferRelativeResize="0"/>
          <p:nvPr/>
        </p:nvPicPr>
        <p:blipFill rotWithShape="1">
          <a:blip r:embed="rId3">
            <a:alphaModFix/>
          </a:blip>
          <a:srcRect b="0" l="0" r="0" t="0"/>
          <a:stretch/>
        </p:blipFill>
        <p:spPr>
          <a:xfrm>
            <a:off x="3118011" y="1699439"/>
            <a:ext cx="2846498" cy="1601155"/>
          </a:xfrm>
          <a:prstGeom prst="rect">
            <a:avLst/>
          </a:prstGeom>
          <a:noFill/>
          <a:ln>
            <a:noFill/>
          </a:ln>
        </p:spPr>
      </p:pic>
      <p:sp>
        <p:nvSpPr>
          <p:cNvPr id="644" name="Google Shape;644;p96"/>
          <p:cNvSpPr txBox="1"/>
          <p:nvPr>
            <p:ph idx="12" type="sldNum"/>
          </p:nvPr>
        </p:nvSpPr>
        <p:spPr>
          <a:xfrm>
            <a:off x="3041112" y="3652244"/>
            <a:ext cx="774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
        <p:nvSpPr>
          <p:cNvPr id="645" name="Google Shape;645;p96"/>
          <p:cNvSpPr txBox="1"/>
          <p:nvPr>
            <p:ph type="title"/>
          </p:nvPr>
        </p:nvSpPr>
        <p:spPr>
          <a:xfrm>
            <a:off x="427801" y="906038"/>
            <a:ext cx="2422200" cy="37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sz="1100">
                <a:solidFill>
                  <a:srgbClr val="434343"/>
                </a:solidFill>
              </a:rPr>
              <a:t>Going beyond the technology: </a:t>
            </a:r>
            <a:endParaRPr sz="1100">
              <a:solidFill>
                <a:srgbClr val="434343"/>
              </a:solidFill>
            </a:endParaRPr>
          </a:p>
          <a:p>
            <a:pPr indent="0" lvl="0" marL="0" marR="0" rtl="0" algn="l">
              <a:lnSpc>
                <a:spcPct val="100000"/>
              </a:lnSpc>
              <a:spcBef>
                <a:spcPts val="0"/>
              </a:spcBef>
              <a:spcAft>
                <a:spcPts val="0"/>
              </a:spcAft>
              <a:buClr>
                <a:schemeClr val="accent4"/>
              </a:buClr>
              <a:buSzPts val="1000"/>
              <a:buFont typeface="Arial"/>
              <a:buNone/>
            </a:pPr>
            <a:r>
              <a:rPr lang="en" sz="1100">
                <a:solidFill>
                  <a:srgbClr val="434343"/>
                </a:solidFill>
              </a:rPr>
              <a:t>a vibrant Community</a:t>
            </a:r>
            <a:endParaRPr sz="1100">
              <a:solidFill>
                <a:srgbClr val="434343"/>
              </a:solidFill>
            </a:endParaRPr>
          </a:p>
        </p:txBody>
      </p:sp>
      <p:sp>
        <p:nvSpPr>
          <p:cNvPr id="646" name="Google Shape;646;p96"/>
          <p:cNvSpPr/>
          <p:nvPr/>
        </p:nvSpPr>
        <p:spPr>
          <a:xfrm flipH="1" rot="10800000">
            <a:off x="3060887" y="3206955"/>
            <a:ext cx="2959800" cy="1512000"/>
          </a:xfrm>
          <a:prstGeom prst="downArrowCallout">
            <a:avLst>
              <a:gd fmla="val 25000" name="adj1"/>
              <a:gd fmla="val 25077" name="adj2"/>
              <a:gd fmla="val 17980" name="adj3"/>
              <a:gd fmla="val 76080" name="adj4"/>
            </a:avLst>
          </a:prstGeom>
          <a:solidFill>
            <a:srgbClr val="FFF6CC"/>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47" name="Google Shape;647;p96"/>
          <p:cNvSpPr txBox="1"/>
          <p:nvPr/>
        </p:nvSpPr>
        <p:spPr>
          <a:xfrm>
            <a:off x="3132584" y="3896135"/>
            <a:ext cx="18759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Community Platform Community Mgmt</a:t>
            </a:r>
            <a:endParaRPr b="0" i="0" sz="1300" u="none" cap="none" strike="noStrike">
              <a:solidFill>
                <a:srgbClr val="000000"/>
              </a:solidFill>
              <a:latin typeface="Arial"/>
              <a:ea typeface="Arial"/>
              <a:cs typeface="Arial"/>
              <a:sym typeface="Arial"/>
            </a:endParaRPr>
          </a:p>
        </p:txBody>
      </p:sp>
      <p:sp>
        <p:nvSpPr>
          <p:cNvPr id="648" name="Google Shape;648;p96"/>
          <p:cNvSpPr/>
          <p:nvPr/>
        </p:nvSpPr>
        <p:spPr>
          <a:xfrm>
            <a:off x="3061405" y="825113"/>
            <a:ext cx="2959800" cy="719700"/>
          </a:xfrm>
          <a:prstGeom prst="downArrowCallout">
            <a:avLst>
              <a:gd fmla="val 37505" name="adj1"/>
              <a:gd fmla="val 36416" name="adj2"/>
              <a:gd fmla="val 25000" name="adj3"/>
              <a:gd fmla="val 64977" name="adj4"/>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49" name="Google Shape;649;p96"/>
          <p:cNvSpPr/>
          <p:nvPr/>
        </p:nvSpPr>
        <p:spPr>
          <a:xfrm rot="5400000">
            <a:off x="6383300" y="1135920"/>
            <a:ext cx="1753800" cy="2771100"/>
          </a:xfrm>
          <a:prstGeom prst="downArrowCallout">
            <a:avLst>
              <a:gd fmla="val 22895" name="adj1"/>
              <a:gd fmla="val 25000" name="adj2"/>
              <a:gd fmla="val 12800" name="adj3"/>
              <a:gd fmla="val 88334" name="adj4"/>
            </a:avLst>
          </a:prstGeom>
          <a:solidFill>
            <a:srgbClr val="FED1D9"/>
          </a:solidFill>
          <a:ln cap="flat" cmpd="sng" w="25400">
            <a:solidFill>
              <a:srgbClr val="D2002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50" name="Google Shape;650;p96"/>
          <p:cNvSpPr txBox="1"/>
          <p:nvPr/>
        </p:nvSpPr>
        <p:spPr>
          <a:xfrm>
            <a:off x="6021156" y="1760900"/>
            <a:ext cx="27045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32 BuE – 150</a:t>
            </a:r>
            <a:r>
              <a:rPr lang="en" sz="1300"/>
              <a:t>+</a:t>
            </a:r>
            <a:r>
              <a:rPr b="0" i="0" lang="en" sz="1300" u="none" cap="none" strike="noStrike">
                <a:solidFill>
                  <a:srgbClr val="000000"/>
                </a:solidFill>
                <a:latin typeface="Arial"/>
                <a:ea typeface="Arial"/>
                <a:cs typeface="Arial"/>
                <a:sym typeface="Arial"/>
              </a:rPr>
              <a:t> SMEs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(Bottom-up Experiments)</a:t>
            </a:r>
            <a:endParaRPr b="0" i="0" sz="1000" u="none" cap="none" strike="noStrike">
              <a:solidFill>
                <a:srgbClr val="000000"/>
              </a:solidFill>
              <a:latin typeface="Arial"/>
              <a:ea typeface="Arial"/>
              <a:cs typeface="Arial"/>
              <a:sym typeface="Arial"/>
            </a:endParaRPr>
          </a:p>
        </p:txBody>
      </p:sp>
      <p:sp>
        <p:nvSpPr>
          <p:cNvPr id="651" name="Google Shape;651;p96"/>
          <p:cNvSpPr txBox="1"/>
          <p:nvPr/>
        </p:nvSpPr>
        <p:spPr>
          <a:xfrm>
            <a:off x="6021156" y="2745184"/>
            <a:ext cx="27045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Future experiments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Market solutions</a:t>
            </a:r>
            <a:endParaRPr b="0" i="0" sz="1000" u="none" cap="none" strike="noStrike">
              <a:solidFill>
                <a:srgbClr val="000000"/>
              </a:solidFill>
              <a:latin typeface="Arial"/>
              <a:ea typeface="Arial"/>
              <a:cs typeface="Arial"/>
              <a:sym typeface="Arial"/>
            </a:endParaRPr>
          </a:p>
        </p:txBody>
      </p:sp>
      <p:sp>
        <p:nvSpPr>
          <p:cNvPr id="652" name="Google Shape;652;p96"/>
          <p:cNvSpPr/>
          <p:nvPr/>
        </p:nvSpPr>
        <p:spPr>
          <a:xfrm>
            <a:off x="7045230" y="2368589"/>
            <a:ext cx="656100" cy="253500"/>
          </a:xfrm>
          <a:prstGeom prst="downArrow">
            <a:avLst>
              <a:gd fmla="val 50000" name="adj1"/>
              <a:gd fmla="val 50000" name="adj2"/>
            </a:avLst>
          </a:prstGeom>
          <a:noFill/>
          <a:ln cap="flat" cmpd="sng" w="25400">
            <a:solidFill>
              <a:srgbClr val="FF758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53" name="Google Shape;653;p96"/>
          <p:cNvSpPr txBox="1"/>
          <p:nvPr/>
        </p:nvSpPr>
        <p:spPr>
          <a:xfrm>
            <a:off x="3124315" y="794328"/>
            <a:ext cx="1650600" cy="484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 sz="1000" u="none" cap="none" strike="noStrike">
                <a:solidFill>
                  <a:srgbClr val="000000"/>
                </a:solidFill>
                <a:latin typeface="Arial"/>
                <a:ea typeface="Arial"/>
                <a:cs typeface="Arial"/>
                <a:sym typeface="Arial"/>
              </a:rPr>
              <a:t>Training</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Technical Support</a:t>
            </a:r>
            <a:endParaRPr b="0" i="0" sz="1000" u="none" cap="none" strike="noStrike">
              <a:solidFill>
                <a:srgbClr val="000000"/>
              </a:solidFill>
              <a:latin typeface="Arial"/>
              <a:ea typeface="Arial"/>
              <a:cs typeface="Arial"/>
              <a:sym typeface="Arial"/>
            </a:endParaRPr>
          </a:p>
        </p:txBody>
      </p:sp>
      <p:sp>
        <p:nvSpPr>
          <p:cNvPr id="654" name="Google Shape;654;p96"/>
          <p:cNvSpPr/>
          <p:nvPr/>
        </p:nvSpPr>
        <p:spPr>
          <a:xfrm flipH="1" rot="-5400000">
            <a:off x="927423" y="1126713"/>
            <a:ext cx="1753800" cy="2771100"/>
          </a:xfrm>
          <a:prstGeom prst="downArrowCallout">
            <a:avLst>
              <a:gd fmla="val 22895" name="adj1"/>
              <a:gd fmla="val 25000" name="adj2"/>
              <a:gd fmla="val 12800" name="adj3"/>
              <a:gd fmla="val 88334" name="adj4"/>
            </a:avLst>
          </a:prstGeom>
          <a:solidFill>
            <a:srgbClr val="F8D7FE"/>
          </a:solidFill>
          <a:ln cap="flat" cmpd="sng" w="25400">
            <a:solidFill>
              <a:srgbClr val="C604E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55" name="Google Shape;655;p96"/>
          <p:cNvSpPr txBox="1"/>
          <p:nvPr/>
        </p:nvSpPr>
        <p:spPr>
          <a:xfrm>
            <a:off x="436800" y="2342762"/>
            <a:ext cx="2404200" cy="44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Digital Innovation Hubs </a:t>
            </a:r>
            <a:br>
              <a:rPr b="0" i="0" lang="en" sz="1300" u="none" cap="none" strike="noStrike">
                <a:solidFill>
                  <a:srgbClr val="000000"/>
                </a:solidFill>
                <a:latin typeface="Arial"/>
                <a:ea typeface="Arial"/>
                <a:cs typeface="Arial"/>
                <a:sym typeface="Arial"/>
              </a:rPr>
            </a:br>
            <a:r>
              <a:rPr b="0" i="0" lang="en" sz="1300" u="none" cap="none" strike="noStrike">
                <a:solidFill>
                  <a:srgbClr val="000000"/>
                </a:solidFill>
                <a:latin typeface="Arial"/>
                <a:ea typeface="Arial"/>
                <a:cs typeface="Arial"/>
                <a:sym typeface="Arial"/>
              </a:rPr>
              <a:t>(DIHs)</a:t>
            </a:r>
            <a:endParaRPr b="0" i="0" sz="1000" u="none" cap="none" strike="noStrike">
              <a:solidFill>
                <a:srgbClr val="000000"/>
              </a:solidFill>
              <a:latin typeface="Arial"/>
              <a:ea typeface="Arial"/>
              <a:cs typeface="Arial"/>
              <a:sym typeface="Arial"/>
            </a:endParaRPr>
          </a:p>
        </p:txBody>
      </p:sp>
      <p:sp>
        <p:nvSpPr>
          <p:cNvPr id="656" name="Google Shape;656;p96"/>
          <p:cNvSpPr/>
          <p:nvPr/>
        </p:nvSpPr>
        <p:spPr>
          <a:xfrm>
            <a:off x="4936936" y="3669436"/>
            <a:ext cx="987900" cy="4428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657" name="Google Shape;657;p96"/>
          <p:cNvPicPr preferRelativeResize="0"/>
          <p:nvPr/>
        </p:nvPicPr>
        <p:blipFill rotWithShape="1">
          <a:blip r:embed="rId4">
            <a:alphaModFix/>
          </a:blip>
          <a:srcRect b="0" l="0" r="0" t="0"/>
          <a:stretch/>
        </p:blipFill>
        <p:spPr>
          <a:xfrm>
            <a:off x="5025098" y="3794649"/>
            <a:ext cx="816100" cy="192265"/>
          </a:xfrm>
          <a:prstGeom prst="rect">
            <a:avLst/>
          </a:prstGeom>
          <a:noFill/>
          <a:ln>
            <a:noFill/>
          </a:ln>
        </p:spPr>
      </p:pic>
      <p:sp>
        <p:nvSpPr>
          <p:cNvPr id="658" name="Google Shape;658;p96"/>
          <p:cNvSpPr/>
          <p:nvPr/>
        </p:nvSpPr>
        <p:spPr>
          <a:xfrm>
            <a:off x="4936936" y="4190414"/>
            <a:ext cx="449100" cy="4395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&lt;</a:t>
            </a:r>
            <a:endParaRPr b="0" i="0" sz="1000" u="none" cap="none" strike="noStrike">
              <a:solidFill>
                <a:schemeClr val="lt1"/>
              </a:solidFill>
              <a:latin typeface="Arial"/>
              <a:ea typeface="Arial"/>
              <a:cs typeface="Arial"/>
              <a:sym typeface="Arial"/>
            </a:endParaRPr>
          </a:p>
        </p:txBody>
      </p:sp>
      <p:pic>
        <p:nvPicPr>
          <p:cNvPr descr="Logo&#10;&#10;Description automatically generated" id="659" name="Google Shape;659;p96"/>
          <p:cNvPicPr preferRelativeResize="0"/>
          <p:nvPr/>
        </p:nvPicPr>
        <p:blipFill rotWithShape="1">
          <a:blip r:embed="rId5">
            <a:alphaModFix/>
          </a:blip>
          <a:srcRect b="0" l="0" r="0" t="0"/>
          <a:stretch/>
        </p:blipFill>
        <p:spPr>
          <a:xfrm>
            <a:off x="5009162" y="4284493"/>
            <a:ext cx="304525" cy="251564"/>
          </a:xfrm>
          <a:prstGeom prst="rect">
            <a:avLst/>
          </a:prstGeom>
          <a:noFill/>
          <a:ln>
            <a:noFill/>
          </a:ln>
        </p:spPr>
      </p:pic>
      <p:sp>
        <p:nvSpPr>
          <p:cNvPr id="660" name="Google Shape;660;p96"/>
          <p:cNvSpPr/>
          <p:nvPr/>
        </p:nvSpPr>
        <p:spPr>
          <a:xfrm>
            <a:off x="5472686" y="4187453"/>
            <a:ext cx="452100" cy="4428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661" name="Google Shape;661;p96"/>
          <p:cNvPicPr preferRelativeResize="0"/>
          <p:nvPr/>
        </p:nvPicPr>
        <p:blipFill rotWithShape="1">
          <a:blip r:embed="rId6">
            <a:alphaModFix/>
          </a:blip>
          <a:srcRect b="0" l="-20" r="20" t="0"/>
          <a:stretch/>
        </p:blipFill>
        <p:spPr>
          <a:xfrm>
            <a:off x="5556548" y="4257770"/>
            <a:ext cx="284278" cy="302046"/>
          </a:xfrm>
          <a:prstGeom prst="rect">
            <a:avLst/>
          </a:prstGeom>
          <a:noFill/>
          <a:ln>
            <a:noFill/>
          </a:ln>
        </p:spPr>
      </p:pic>
      <p:sp>
        <p:nvSpPr>
          <p:cNvPr id="662" name="Google Shape;662;p96"/>
          <p:cNvSpPr/>
          <p:nvPr/>
        </p:nvSpPr>
        <p:spPr>
          <a:xfrm>
            <a:off x="4936931" y="869484"/>
            <a:ext cx="426300" cy="3756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&lt;</a:t>
            </a:r>
            <a:endParaRPr b="0" i="0" sz="1000" u="none" cap="none" strike="noStrike">
              <a:solidFill>
                <a:schemeClr val="lt1"/>
              </a:solidFill>
              <a:latin typeface="Arial"/>
              <a:ea typeface="Arial"/>
              <a:cs typeface="Arial"/>
              <a:sym typeface="Arial"/>
            </a:endParaRPr>
          </a:p>
        </p:txBody>
      </p:sp>
      <p:pic>
        <p:nvPicPr>
          <p:cNvPr descr="Logo&#10;&#10;Description automatically generated" id="663" name="Google Shape;663;p96"/>
          <p:cNvPicPr preferRelativeResize="0"/>
          <p:nvPr/>
        </p:nvPicPr>
        <p:blipFill rotWithShape="1">
          <a:blip r:embed="rId5">
            <a:alphaModFix/>
          </a:blip>
          <a:srcRect b="0" l="0" r="0" t="0"/>
          <a:stretch/>
        </p:blipFill>
        <p:spPr>
          <a:xfrm>
            <a:off x="5005510" y="951760"/>
            <a:ext cx="289150" cy="213317"/>
          </a:xfrm>
          <a:prstGeom prst="rect">
            <a:avLst/>
          </a:prstGeom>
          <a:noFill/>
          <a:ln>
            <a:noFill/>
          </a:ln>
        </p:spPr>
      </p:pic>
      <p:sp>
        <p:nvSpPr>
          <p:cNvPr id="664" name="Google Shape;664;p96"/>
          <p:cNvSpPr/>
          <p:nvPr/>
        </p:nvSpPr>
        <p:spPr>
          <a:xfrm>
            <a:off x="5445630" y="869484"/>
            <a:ext cx="429300" cy="3756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665" name="Google Shape;665;p96"/>
          <p:cNvPicPr preferRelativeResize="0"/>
          <p:nvPr/>
        </p:nvPicPr>
        <p:blipFill rotWithShape="1">
          <a:blip r:embed="rId6">
            <a:alphaModFix/>
          </a:blip>
          <a:srcRect b="0" l="-20" r="20" t="0"/>
          <a:stretch/>
        </p:blipFill>
        <p:spPr>
          <a:xfrm>
            <a:off x="5525257" y="929102"/>
            <a:ext cx="269924" cy="256122"/>
          </a:xfrm>
          <a:prstGeom prst="rect">
            <a:avLst/>
          </a:prstGeom>
          <a:noFill/>
          <a:ln>
            <a:noFill/>
          </a:ln>
        </p:spPr>
      </p:pic>
      <p:pic>
        <p:nvPicPr>
          <p:cNvPr id="666" name="Google Shape;666;p96"/>
          <p:cNvPicPr preferRelativeResize="0"/>
          <p:nvPr/>
        </p:nvPicPr>
        <p:blipFill rotWithShape="1">
          <a:blip r:embed="rId7">
            <a:alphaModFix/>
          </a:blip>
          <a:srcRect b="9677" l="16276" r="44370" t="26902"/>
          <a:stretch/>
        </p:blipFill>
        <p:spPr>
          <a:xfrm>
            <a:off x="1366015" y="3470104"/>
            <a:ext cx="1475051" cy="1336719"/>
          </a:xfrm>
          <a:prstGeom prst="rect">
            <a:avLst/>
          </a:prstGeom>
          <a:noFill/>
          <a:ln>
            <a:noFill/>
          </a:ln>
        </p:spPr>
      </p:pic>
      <p:grpSp>
        <p:nvGrpSpPr>
          <p:cNvPr id="667" name="Google Shape;667;p96"/>
          <p:cNvGrpSpPr/>
          <p:nvPr/>
        </p:nvGrpSpPr>
        <p:grpSpPr>
          <a:xfrm>
            <a:off x="3264669" y="2765993"/>
            <a:ext cx="1090430" cy="491662"/>
            <a:chOff x="3377682" y="4559566"/>
            <a:chExt cx="1454100" cy="655549"/>
          </a:xfrm>
        </p:grpSpPr>
        <p:pic>
          <p:nvPicPr>
            <p:cNvPr id="668" name="Google Shape;668;p96"/>
            <p:cNvPicPr preferRelativeResize="0"/>
            <p:nvPr/>
          </p:nvPicPr>
          <p:blipFill rotWithShape="1">
            <a:blip r:embed="rId8">
              <a:alphaModFix/>
            </a:blip>
            <a:srcRect b="12356" l="8109" r="8109" t="12341"/>
            <a:stretch/>
          </p:blipFill>
          <p:spPr>
            <a:xfrm>
              <a:off x="3428633" y="4559566"/>
              <a:ext cx="1352344" cy="340068"/>
            </a:xfrm>
            <a:prstGeom prst="rect">
              <a:avLst/>
            </a:prstGeom>
            <a:noFill/>
            <a:ln>
              <a:noFill/>
            </a:ln>
          </p:spPr>
        </p:pic>
        <p:sp>
          <p:nvSpPr>
            <p:cNvPr id="669" name="Google Shape;669;p96"/>
            <p:cNvSpPr txBox="1"/>
            <p:nvPr/>
          </p:nvSpPr>
          <p:spPr>
            <a:xfrm>
              <a:off x="3377682" y="4845815"/>
              <a:ext cx="14541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Community</a:t>
              </a:r>
              <a:endParaRPr b="0" i="0" sz="1000" u="none" cap="none" strike="noStrike">
                <a:solidFill>
                  <a:srgbClr val="000000"/>
                </a:solidFill>
                <a:latin typeface="Arial"/>
                <a:ea typeface="Arial"/>
                <a:cs typeface="Arial"/>
                <a:sym typeface="Arial"/>
              </a:endParaRPr>
            </a:p>
          </p:txBody>
        </p:sp>
      </p:grpSp>
      <p:sp>
        <p:nvSpPr>
          <p:cNvPr id="670" name="Google Shape;670;p9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Strategy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a:t>
            </a:r>
            <a:r>
              <a:rPr lang="en">
                <a:solidFill>
                  <a:srgbClr val="0000FF"/>
                </a:solidFill>
              </a:rPr>
              <a:t>Values</a:t>
            </a:r>
            <a:r>
              <a:rPr lang="en">
                <a:solidFill>
                  <a:srgbClr val="0000FF"/>
                </a:solidFill>
              </a:rPr>
              <a:t> (our DNA) </a:t>
            </a:r>
            <a:endParaRPr>
              <a:solidFill>
                <a:srgbClr val="FF0000"/>
              </a:solidFill>
            </a:endParaRPr>
          </a:p>
        </p:txBody>
      </p:sp>
      <p:pic>
        <p:nvPicPr>
          <p:cNvPr id="676" name="Google Shape;676;p97"/>
          <p:cNvPicPr preferRelativeResize="0"/>
          <p:nvPr/>
        </p:nvPicPr>
        <p:blipFill>
          <a:blip r:embed="rId3">
            <a:alphaModFix/>
          </a:blip>
          <a:stretch>
            <a:fillRect/>
          </a:stretch>
        </p:blipFill>
        <p:spPr>
          <a:xfrm>
            <a:off x="893771" y="1138950"/>
            <a:ext cx="984116" cy="563215"/>
          </a:xfrm>
          <a:prstGeom prst="rect">
            <a:avLst/>
          </a:prstGeom>
          <a:noFill/>
          <a:ln>
            <a:noFill/>
          </a:ln>
        </p:spPr>
      </p:pic>
      <p:pic>
        <p:nvPicPr>
          <p:cNvPr id="677" name="Google Shape;677;p97"/>
          <p:cNvPicPr preferRelativeResize="0"/>
          <p:nvPr/>
        </p:nvPicPr>
        <p:blipFill>
          <a:blip r:embed="rId4">
            <a:alphaModFix/>
          </a:blip>
          <a:stretch>
            <a:fillRect/>
          </a:stretch>
        </p:blipFill>
        <p:spPr>
          <a:xfrm>
            <a:off x="2958189" y="1138946"/>
            <a:ext cx="984116" cy="563218"/>
          </a:xfrm>
          <a:prstGeom prst="rect">
            <a:avLst/>
          </a:prstGeom>
          <a:noFill/>
          <a:ln>
            <a:noFill/>
          </a:ln>
        </p:spPr>
      </p:pic>
      <p:pic>
        <p:nvPicPr>
          <p:cNvPr id="678" name="Google Shape;678;p97"/>
          <p:cNvPicPr preferRelativeResize="0"/>
          <p:nvPr/>
        </p:nvPicPr>
        <p:blipFill>
          <a:blip r:embed="rId5">
            <a:alphaModFix/>
          </a:blip>
          <a:stretch>
            <a:fillRect/>
          </a:stretch>
        </p:blipFill>
        <p:spPr>
          <a:xfrm>
            <a:off x="5008040" y="1138950"/>
            <a:ext cx="984116" cy="563217"/>
          </a:xfrm>
          <a:prstGeom prst="rect">
            <a:avLst/>
          </a:prstGeom>
          <a:noFill/>
          <a:ln>
            <a:noFill/>
          </a:ln>
        </p:spPr>
      </p:pic>
      <p:pic>
        <p:nvPicPr>
          <p:cNvPr id="679" name="Google Shape;679;p97"/>
          <p:cNvPicPr preferRelativeResize="0"/>
          <p:nvPr/>
        </p:nvPicPr>
        <p:blipFill>
          <a:blip r:embed="rId6">
            <a:alphaModFix/>
          </a:blip>
          <a:stretch>
            <a:fillRect/>
          </a:stretch>
        </p:blipFill>
        <p:spPr>
          <a:xfrm>
            <a:off x="7072457" y="1139812"/>
            <a:ext cx="984117" cy="561490"/>
          </a:xfrm>
          <a:prstGeom prst="rect">
            <a:avLst/>
          </a:prstGeom>
          <a:noFill/>
          <a:ln>
            <a:noFill/>
          </a:ln>
        </p:spPr>
      </p:pic>
      <p:pic>
        <p:nvPicPr>
          <p:cNvPr id="680" name="Google Shape;680;p97"/>
          <p:cNvPicPr preferRelativeResize="0"/>
          <p:nvPr/>
        </p:nvPicPr>
        <p:blipFill>
          <a:blip r:embed="rId7">
            <a:alphaModFix/>
          </a:blip>
          <a:stretch>
            <a:fillRect/>
          </a:stretch>
        </p:blipFill>
        <p:spPr>
          <a:xfrm>
            <a:off x="1877889" y="3130987"/>
            <a:ext cx="984116" cy="563217"/>
          </a:xfrm>
          <a:prstGeom prst="rect">
            <a:avLst/>
          </a:prstGeom>
          <a:noFill/>
          <a:ln>
            <a:noFill/>
          </a:ln>
        </p:spPr>
      </p:pic>
      <p:pic>
        <p:nvPicPr>
          <p:cNvPr id="681" name="Google Shape;681;p97"/>
          <p:cNvPicPr preferRelativeResize="0"/>
          <p:nvPr/>
        </p:nvPicPr>
        <p:blipFill>
          <a:blip r:embed="rId8">
            <a:alphaModFix/>
          </a:blip>
          <a:stretch>
            <a:fillRect/>
          </a:stretch>
        </p:blipFill>
        <p:spPr>
          <a:xfrm>
            <a:off x="3942297" y="3130987"/>
            <a:ext cx="984116" cy="563217"/>
          </a:xfrm>
          <a:prstGeom prst="rect">
            <a:avLst/>
          </a:prstGeom>
          <a:noFill/>
          <a:ln>
            <a:noFill/>
          </a:ln>
        </p:spPr>
      </p:pic>
      <p:pic>
        <p:nvPicPr>
          <p:cNvPr id="682" name="Google Shape;682;p97"/>
          <p:cNvPicPr preferRelativeResize="0"/>
          <p:nvPr/>
        </p:nvPicPr>
        <p:blipFill>
          <a:blip r:embed="rId9">
            <a:alphaModFix/>
          </a:blip>
          <a:stretch>
            <a:fillRect/>
          </a:stretch>
        </p:blipFill>
        <p:spPr>
          <a:xfrm>
            <a:off x="6147978" y="3130987"/>
            <a:ext cx="984116" cy="563217"/>
          </a:xfrm>
          <a:prstGeom prst="rect">
            <a:avLst/>
          </a:prstGeom>
          <a:noFill/>
          <a:ln>
            <a:noFill/>
          </a:ln>
        </p:spPr>
      </p:pic>
      <p:sp>
        <p:nvSpPr>
          <p:cNvPr id="683" name="Google Shape;683;p97"/>
          <p:cNvSpPr txBox="1"/>
          <p:nvPr/>
        </p:nvSpPr>
        <p:spPr>
          <a:xfrm>
            <a:off x="394045" y="1816538"/>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TRUSTWORTHINESS</a:t>
            </a:r>
            <a:endParaRPr b="1" sz="900">
              <a:solidFill>
                <a:schemeClr val="dk1"/>
              </a:solidFill>
            </a:endParaRPr>
          </a:p>
          <a:p>
            <a:pPr indent="0" lvl="0" marL="0" rtl="0" algn="ctr">
              <a:spcBef>
                <a:spcPts val="400"/>
              </a:spcBef>
              <a:spcAft>
                <a:spcPts val="400"/>
              </a:spcAft>
              <a:buNone/>
            </a:pPr>
            <a:r>
              <a:rPr lang="en" sz="900">
                <a:solidFill>
                  <a:schemeClr val="dk1"/>
                </a:solidFill>
              </a:rPr>
              <a:t>Thanks to the unified framework for identification and the robust legal frameworks that i4Trust brings, you can </a:t>
            </a:r>
            <a:r>
              <a:rPr b="1" lang="en" sz="900">
                <a:solidFill>
                  <a:schemeClr val="dk1"/>
                </a:solidFill>
              </a:rPr>
              <a:t>trust the participants </a:t>
            </a:r>
            <a:r>
              <a:rPr lang="en" sz="900">
                <a:solidFill>
                  <a:schemeClr val="dk1"/>
                </a:solidFill>
              </a:rPr>
              <a:t>you exchange data with.</a:t>
            </a:r>
            <a:endParaRPr sz="900"/>
          </a:p>
        </p:txBody>
      </p:sp>
      <p:sp>
        <p:nvSpPr>
          <p:cNvPr id="684" name="Google Shape;684;p97"/>
          <p:cNvSpPr txBox="1"/>
          <p:nvPr/>
        </p:nvSpPr>
        <p:spPr>
          <a:xfrm>
            <a:off x="2458463" y="1824450"/>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SOVEREIGNTY</a:t>
            </a:r>
            <a:endParaRPr sz="900">
              <a:solidFill>
                <a:schemeClr val="dk1"/>
              </a:solidFill>
            </a:endParaRPr>
          </a:p>
          <a:p>
            <a:pPr indent="0" lvl="0" marL="0" rtl="0" algn="ctr">
              <a:spcBef>
                <a:spcPts val="400"/>
              </a:spcBef>
              <a:spcAft>
                <a:spcPts val="400"/>
              </a:spcAft>
              <a:buNone/>
            </a:pPr>
            <a:r>
              <a:rPr lang="en" sz="900">
                <a:solidFill>
                  <a:schemeClr val="dk1"/>
                </a:solidFill>
              </a:rPr>
              <a:t>i4Trust brings the means for enforcing the data access and usage policies you want to define, bringing you the power to </a:t>
            </a:r>
            <a:r>
              <a:rPr b="1" lang="en" sz="900">
                <a:solidFill>
                  <a:schemeClr val="dk1"/>
                </a:solidFill>
              </a:rPr>
              <a:t>be the sovereign of your data</a:t>
            </a:r>
            <a:r>
              <a:rPr lang="en" sz="900">
                <a:solidFill>
                  <a:schemeClr val="dk1"/>
                </a:solidFill>
              </a:rPr>
              <a:t>.</a:t>
            </a:r>
            <a:endParaRPr b="1" sz="900">
              <a:solidFill>
                <a:schemeClr val="dk1"/>
              </a:solidFill>
            </a:endParaRPr>
          </a:p>
        </p:txBody>
      </p:sp>
      <p:sp>
        <p:nvSpPr>
          <p:cNvPr id="685" name="Google Shape;685;p97"/>
          <p:cNvSpPr txBox="1"/>
          <p:nvPr/>
        </p:nvSpPr>
        <p:spPr>
          <a:xfrm>
            <a:off x="4508313" y="1816538"/>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EFFECTIVENESS</a:t>
            </a:r>
            <a:endParaRPr b="1" sz="900">
              <a:solidFill>
                <a:schemeClr val="dk1"/>
              </a:solidFill>
            </a:endParaRPr>
          </a:p>
          <a:p>
            <a:pPr indent="0" lvl="0" marL="0" rtl="0" algn="ctr">
              <a:spcBef>
                <a:spcPts val="400"/>
              </a:spcBef>
              <a:spcAft>
                <a:spcPts val="400"/>
              </a:spcAft>
              <a:buNone/>
            </a:pPr>
            <a:r>
              <a:rPr lang="en" sz="900">
                <a:solidFill>
                  <a:schemeClr val="dk1"/>
                </a:solidFill>
              </a:rPr>
              <a:t>Designed for the exchange of data among Smart Solutions, i4Trust brings a standard data exchange API and data models guaranteeing you to</a:t>
            </a:r>
            <a:r>
              <a:rPr b="1" lang="en" sz="900">
                <a:solidFill>
                  <a:schemeClr val="dk1"/>
                </a:solidFill>
              </a:rPr>
              <a:t> effectively share data </a:t>
            </a:r>
            <a:endParaRPr b="1" sz="900">
              <a:solidFill>
                <a:schemeClr val="dk1"/>
              </a:solidFill>
            </a:endParaRPr>
          </a:p>
        </p:txBody>
      </p:sp>
      <p:sp>
        <p:nvSpPr>
          <p:cNvPr id="686" name="Google Shape;686;p97"/>
          <p:cNvSpPr txBox="1"/>
          <p:nvPr/>
        </p:nvSpPr>
        <p:spPr>
          <a:xfrm>
            <a:off x="6572731" y="1824450"/>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OPENNESS</a:t>
            </a:r>
            <a:endParaRPr b="1" sz="900">
              <a:solidFill>
                <a:schemeClr val="dk1"/>
              </a:solidFill>
            </a:endParaRPr>
          </a:p>
          <a:p>
            <a:pPr indent="0" lvl="0" marL="0" rtl="0" algn="ctr">
              <a:spcBef>
                <a:spcPts val="400"/>
              </a:spcBef>
              <a:spcAft>
                <a:spcPts val="400"/>
              </a:spcAft>
              <a:buNone/>
            </a:pPr>
            <a:r>
              <a:rPr lang="en" sz="900">
                <a:solidFill>
                  <a:schemeClr val="dk1"/>
                </a:solidFill>
              </a:rPr>
              <a:t>i4Trust is open, based on open-standard and implemented as Open Source, allowing you to </a:t>
            </a:r>
            <a:r>
              <a:rPr b="1" lang="en" sz="900">
                <a:solidFill>
                  <a:schemeClr val="dk1"/>
                </a:solidFill>
              </a:rPr>
              <a:t>avoid vendor lock-in</a:t>
            </a:r>
            <a:r>
              <a:rPr lang="en" sz="900">
                <a:solidFill>
                  <a:schemeClr val="dk1"/>
                </a:solidFill>
              </a:rPr>
              <a:t>, thus protecting your investment and reducing costs.</a:t>
            </a:r>
            <a:endParaRPr sz="900"/>
          </a:p>
        </p:txBody>
      </p:sp>
      <p:sp>
        <p:nvSpPr>
          <p:cNvPr id="687" name="Google Shape;687;p97"/>
          <p:cNvSpPr txBox="1"/>
          <p:nvPr/>
        </p:nvSpPr>
        <p:spPr>
          <a:xfrm>
            <a:off x="1359620" y="3893288"/>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CROSS-DOMAIN</a:t>
            </a:r>
            <a:endParaRPr b="1" sz="900">
              <a:solidFill>
                <a:schemeClr val="dk1"/>
              </a:solidFill>
            </a:endParaRPr>
          </a:p>
          <a:p>
            <a:pPr indent="0" lvl="0" marL="0" rtl="0" algn="ctr">
              <a:spcBef>
                <a:spcPts val="400"/>
              </a:spcBef>
              <a:spcAft>
                <a:spcPts val="400"/>
              </a:spcAft>
              <a:buNone/>
            </a:pPr>
            <a:r>
              <a:rPr lang="en" sz="900">
                <a:solidFill>
                  <a:schemeClr val="dk1"/>
                </a:solidFill>
              </a:rPr>
              <a:t>i4Trust unleashes the potential of data sharing among different participants in multiple domains, allowing you to </a:t>
            </a:r>
            <a:r>
              <a:rPr b="1" lang="en" sz="900">
                <a:solidFill>
                  <a:schemeClr val="dk1"/>
                </a:solidFill>
              </a:rPr>
              <a:t>define cross-domain data value chains.</a:t>
            </a:r>
            <a:endParaRPr b="1" sz="900"/>
          </a:p>
        </p:txBody>
      </p:sp>
      <p:sp>
        <p:nvSpPr>
          <p:cNvPr id="688" name="Google Shape;688;p97"/>
          <p:cNvSpPr txBox="1"/>
          <p:nvPr/>
        </p:nvSpPr>
        <p:spPr>
          <a:xfrm>
            <a:off x="3424038" y="3901200"/>
            <a:ext cx="1983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INNOVATION</a:t>
            </a:r>
            <a:endParaRPr b="1" sz="900">
              <a:solidFill>
                <a:schemeClr val="dk1"/>
              </a:solidFill>
            </a:endParaRPr>
          </a:p>
          <a:p>
            <a:pPr indent="0" lvl="0" marL="0" rtl="0" algn="ctr">
              <a:spcBef>
                <a:spcPts val="400"/>
              </a:spcBef>
              <a:spcAft>
                <a:spcPts val="400"/>
              </a:spcAft>
              <a:buNone/>
            </a:pPr>
            <a:r>
              <a:rPr lang="en" sz="900">
                <a:solidFill>
                  <a:schemeClr val="dk1"/>
                </a:solidFill>
              </a:rPr>
              <a:t>By combining tools enabling multi-side markets and the ability to monetize data, i4Trust will bring you the opportunity to </a:t>
            </a:r>
            <a:r>
              <a:rPr b="1" lang="en" sz="900">
                <a:solidFill>
                  <a:schemeClr val="dk1"/>
                </a:solidFill>
              </a:rPr>
              <a:t>create innovative business models.</a:t>
            </a:r>
            <a:endParaRPr b="1" sz="900"/>
          </a:p>
        </p:txBody>
      </p:sp>
      <p:sp>
        <p:nvSpPr>
          <p:cNvPr id="689" name="Google Shape;689;p97"/>
          <p:cNvSpPr txBox="1"/>
          <p:nvPr/>
        </p:nvSpPr>
        <p:spPr>
          <a:xfrm>
            <a:off x="5568724" y="3893288"/>
            <a:ext cx="2142600" cy="1020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None/>
            </a:pPr>
            <a:r>
              <a:rPr b="1" lang="en" sz="900">
                <a:solidFill>
                  <a:schemeClr val="dk1"/>
                </a:solidFill>
              </a:rPr>
              <a:t>GROWTH</a:t>
            </a:r>
            <a:endParaRPr b="1" sz="900">
              <a:solidFill>
                <a:schemeClr val="dk1"/>
              </a:solidFill>
            </a:endParaRPr>
          </a:p>
          <a:p>
            <a:pPr indent="0" lvl="0" marL="0" rtl="0" algn="ctr">
              <a:spcBef>
                <a:spcPts val="400"/>
              </a:spcBef>
              <a:spcAft>
                <a:spcPts val="400"/>
              </a:spcAft>
              <a:buNone/>
            </a:pPr>
            <a:r>
              <a:rPr lang="en" sz="900">
                <a:solidFill>
                  <a:schemeClr val="dk1"/>
                </a:solidFill>
              </a:rPr>
              <a:t>i4trust Community is formed by experts engaged in a process of collective learning and human endeavor to </a:t>
            </a:r>
            <a:r>
              <a:rPr b="1" lang="en" sz="900">
                <a:solidFill>
                  <a:schemeClr val="dk1"/>
                </a:solidFill>
              </a:rPr>
              <a:t>scale your business</a:t>
            </a:r>
            <a:r>
              <a:rPr lang="en" sz="900">
                <a:solidFill>
                  <a:schemeClr val="dk1"/>
                </a:solidFill>
              </a:rPr>
              <a:t> and gain stronger position in the market.</a:t>
            </a:r>
            <a:endParaRPr sz="900"/>
          </a:p>
        </p:txBody>
      </p:sp>
      <p:sp>
        <p:nvSpPr>
          <p:cNvPr id="690" name="Google Shape;690;p9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8"/>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What benefits will DIHs joining i4Trust gain?</a:t>
            </a:r>
            <a:endParaRPr/>
          </a:p>
          <a:p>
            <a:pPr indent="0" lvl="0" marL="0" marR="0" rtl="0" algn="l">
              <a:lnSpc>
                <a:spcPct val="100000"/>
              </a:lnSpc>
              <a:spcBef>
                <a:spcPts val="0"/>
              </a:spcBef>
              <a:spcAft>
                <a:spcPts val="0"/>
              </a:spcAft>
              <a:buClr>
                <a:schemeClr val="accent4"/>
              </a:buClr>
              <a:buSzPts val="1000"/>
              <a:buFont typeface="Arial"/>
              <a:buNone/>
            </a:pPr>
            <a:r>
              <a:t/>
            </a:r>
            <a:endParaRPr/>
          </a:p>
        </p:txBody>
      </p:sp>
      <p:sp>
        <p:nvSpPr>
          <p:cNvPr id="696" name="Google Shape;696;p98"/>
          <p:cNvSpPr txBox="1"/>
          <p:nvPr>
            <p:ph idx="1" type="body"/>
          </p:nvPr>
        </p:nvSpPr>
        <p:spPr>
          <a:xfrm>
            <a:off x="359050" y="840863"/>
            <a:ext cx="6138900" cy="3982800"/>
          </a:xfrm>
          <a:prstGeom prst="rect">
            <a:avLst/>
          </a:prstGeom>
          <a:noFill/>
          <a:ln>
            <a:noFill/>
          </a:ln>
        </p:spPr>
        <p:txBody>
          <a:bodyPr anchorCtr="0" anchor="t" bIns="0" lIns="0" spcFirstLastPara="1" rIns="0" wrap="square" tIns="0">
            <a:noAutofit/>
          </a:bodyPr>
          <a:lstStyle/>
          <a:p>
            <a:pPr indent="-273050" lvl="0" marL="342900" marR="0" rtl="0" algn="l">
              <a:lnSpc>
                <a:spcPct val="100000"/>
              </a:lnSpc>
              <a:spcBef>
                <a:spcPts val="400"/>
              </a:spcBef>
              <a:spcAft>
                <a:spcPts val="0"/>
              </a:spcAft>
              <a:buClr>
                <a:schemeClr val="accent1"/>
              </a:buClr>
              <a:buSzPts val="1500"/>
              <a:buFont typeface="Arial"/>
              <a:buChar char="■"/>
            </a:pPr>
            <a:r>
              <a:rPr lang="en"/>
              <a:t>i4Trust allows to materialize the concept of Data Spaces: </a:t>
            </a:r>
            <a:r>
              <a:rPr b="1" lang="en"/>
              <a:t>you will stay</a:t>
            </a:r>
            <a:r>
              <a:rPr lang="en"/>
              <a:t> </a:t>
            </a:r>
            <a:r>
              <a:rPr b="1" lang="en"/>
              <a:t>at the forefront of the Data Spaces revolution</a:t>
            </a:r>
            <a:r>
              <a:rPr lang="en"/>
              <a:t>!</a:t>
            </a:r>
            <a:endParaRPr/>
          </a:p>
          <a:p>
            <a:pPr indent="-273050" lvl="0" marL="342900" marR="0" rtl="0" algn="l">
              <a:lnSpc>
                <a:spcPct val="100000"/>
              </a:lnSpc>
              <a:spcBef>
                <a:spcPts val="400"/>
              </a:spcBef>
              <a:spcAft>
                <a:spcPts val="0"/>
              </a:spcAft>
              <a:buClr>
                <a:schemeClr val="accent1"/>
              </a:buClr>
              <a:buSzPts val="1500"/>
              <a:buFont typeface="Arial"/>
              <a:buChar char="■"/>
            </a:pPr>
            <a:r>
              <a:rPr lang="en"/>
              <a:t>Since the i4Trust local expert of a DIH will get certified as a </a:t>
            </a:r>
            <a:r>
              <a:rPr lang="en" u="sng">
                <a:solidFill>
                  <a:schemeClr val="hlink"/>
                </a:solidFill>
                <a:hlinkClick r:id="rId3"/>
              </a:rPr>
              <a:t>FIWARE expert</a:t>
            </a:r>
            <a:r>
              <a:rPr lang="en"/>
              <a:t>, that will bring quite a number of advantages beyond participation in the i4Trust Community:</a:t>
            </a:r>
            <a:endParaRPr/>
          </a:p>
          <a:p>
            <a:pPr indent="-273050" lvl="1" marL="685800" rtl="0" algn="l">
              <a:lnSpc>
                <a:spcPct val="100000"/>
              </a:lnSpc>
              <a:spcBef>
                <a:spcPts val="400"/>
              </a:spcBef>
              <a:spcAft>
                <a:spcPts val="0"/>
              </a:spcAft>
              <a:buSzPts val="1500"/>
              <a:buChar char="■"/>
            </a:pPr>
            <a:r>
              <a:rPr lang="en"/>
              <a:t>Your DIH would be automatically validated if it wish to be validated as an entity able to provide </a:t>
            </a:r>
            <a:r>
              <a:rPr lang="en" u="sng">
                <a:solidFill>
                  <a:schemeClr val="hlink"/>
                </a:solidFill>
                <a:hlinkClick r:id="rId4"/>
              </a:rPr>
              <a:t>FIWARE Training and Coaching Services</a:t>
            </a:r>
            <a:r>
              <a:rPr lang="en"/>
              <a:t> as well as </a:t>
            </a:r>
            <a:r>
              <a:rPr lang="en" u="sng">
                <a:solidFill>
                  <a:schemeClr val="hlink"/>
                </a:solidFill>
                <a:hlinkClick r:id="rId5"/>
              </a:rPr>
              <a:t>FIWARE Technical Consultancy and Support Services</a:t>
            </a:r>
            <a:r>
              <a:rPr lang="en"/>
              <a:t> in the </a:t>
            </a:r>
            <a:r>
              <a:rPr lang="en" u="sng">
                <a:solidFill>
                  <a:schemeClr val="hlink"/>
                </a:solidFill>
                <a:hlinkClick r:id="rId6"/>
              </a:rPr>
              <a:t>FIWARE Marketplace</a:t>
            </a:r>
            <a:r>
              <a:rPr lang="en"/>
              <a:t>.</a:t>
            </a:r>
            <a:endParaRPr/>
          </a:p>
          <a:p>
            <a:pPr indent="-273050" lvl="1" marL="685800" rtl="0" algn="l">
              <a:lnSpc>
                <a:spcPct val="100000"/>
              </a:lnSpc>
              <a:spcBef>
                <a:spcPts val="400"/>
              </a:spcBef>
              <a:spcAft>
                <a:spcPts val="0"/>
              </a:spcAft>
              <a:buSzPts val="1500"/>
              <a:buChar char="■"/>
            </a:pPr>
            <a:r>
              <a:rPr lang="en"/>
              <a:t>If your DIH decides to join the network of </a:t>
            </a:r>
            <a:r>
              <a:rPr lang="en" u="sng">
                <a:solidFill>
                  <a:schemeClr val="hlink"/>
                </a:solidFill>
                <a:hlinkClick r:id="rId7"/>
              </a:rPr>
              <a:t>FIWARE iHubs</a:t>
            </a:r>
            <a:r>
              <a:rPr lang="en"/>
              <a:t>, it will be entitled to validate products to be listed in the </a:t>
            </a:r>
            <a:r>
              <a:rPr lang="en" u="sng">
                <a:solidFill>
                  <a:schemeClr val="hlink"/>
                </a:solidFill>
                <a:hlinkClick r:id="rId8"/>
              </a:rPr>
              <a:t>FIWARE Marketplace</a:t>
            </a:r>
            <a:r>
              <a:rPr lang="en"/>
              <a:t>. Note that becoming a FIWARE iHub will bring notable benefits in terms of revenue streams (check out the </a:t>
            </a:r>
            <a:r>
              <a:rPr lang="en" u="sng">
                <a:solidFill>
                  <a:schemeClr val="hlink"/>
                </a:solidFill>
                <a:hlinkClick r:id="rId9"/>
              </a:rPr>
              <a:t>FIWARE iHub brochure</a:t>
            </a:r>
            <a:r>
              <a:rPr lang="en"/>
              <a:t>)</a:t>
            </a:r>
            <a:endParaRPr/>
          </a:p>
          <a:p>
            <a:pPr indent="-273050" lvl="0" marL="342900" marR="0" rtl="0" algn="l">
              <a:lnSpc>
                <a:spcPct val="100000"/>
              </a:lnSpc>
              <a:spcBef>
                <a:spcPts val="400"/>
              </a:spcBef>
              <a:spcAft>
                <a:spcPts val="0"/>
              </a:spcAft>
              <a:buClr>
                <a:schemeClr val="accent1"/>
              </a:buClr>
              <a:buSzPts val="1500"/>
              <a:buFont typeface="Arial"/>
              <a:buChar char="■"/>
            </a:pPr>
            <a:r>
              <a:rPr lang="en"/>
              <a:t>DIHs trained during the program on iSHARE will also be eligible to become </a:t>
            </a:r>
            <a:r>
              <a:rPr lang="en" u="sng">
                <a:solidFill>
                  <a:srgbClr val="3250FF"/>
                </a:solidFill>
              </a:rPr>
              <a:t>iSHARE implementation partners</a:t>
            </a:r>
            <a:r>
              <a:rPr lang="en"/>
              <a:t>. Additionally, DIHs could also play one of the iSHARE roles like, iSHARE satellite or iSHARE Authorisation Registry, if they like to.</a:t>
            </a:r>
            <a:endParaRPr/>
          </a:p>
        </p:txBody>
      </p:sp>
      <p:sp>
        <p:nvSpPr>
          <p:cNvPr id="697" name="Google Shape;697;p98"/>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698" name="Google Shape;698;p98"/>
          <p:cNvPicPr preferRelativeResize="0"/>
          <p:nvPr/>
        </p:nvPicPr>
        <p:blipFill>
          <a:blip r:embed="rId10">
            <a:alphaModFix/>
          </a:blip>
          <a:stretch>
            <a:fillRect/>
          </a:stretch>
        </p:blipFill>
        <p:spPr>
          <a:xfrm>
            <a:off x="6837425" y="981250"/>
            <a:ext cx="2144748" cy="1207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9"/>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 to Data Spaces</a:t>
            </a:r>
            <a:endParaRPr/>
          </a:p>
        </p:txBody>
      </p:sp>
      <p:sp>
        <p:nvSpPr>
          <p:cNvPr id="704" name="Google Shape;704;p99"/>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0"/>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data space is an decentralized data ecosystem built by the parties with common purpose</a:t>
            </a:r>
            <a:endParaRPr/>
          </a:p>
        </p:txBody>
      </p:sp>
      <p:sp>
        <p:nvSpPr>
          <p:cNvPr id="710" name="Google Shape;710;p100"/>
          <p:cNvSpPr txBox="1"/>
          <p:nvPr>
            <p:ph idx="1" type="body"/>
          </p:nvPr>
        </p:nvSpPr>
        <p:spPr>
          <a:xfrm>
            <a:off x="359052" y="1080000"/>
            <a:ext cx="4055400" cy="3510000"/>
          </a:xfrm>
          <a:prstGeom prst="rect">
            <a:avLst/>
          </a:prstGeom>
        </p:spPr>
        <p:txBody>
          <a:bodyPr anchorCtr="0" anchor="t" bIns="0" lIns="0" spcFirstLastPara="1" rIns="0" wrap="square" tIns="0">
            <a:noAutofit/>
          </a:bodyPr>
          <a:lstStyle/>
          <a:p>
            <a:pPr indent="-311150" lvl="0" marL="457200" rtl="0" algn="l">
              <a:spcBef>
                <a:spcPts val="400"/>
              </a:spcBef>
              <a:spcAft>
                <a:spcPts val="0"/>
              </a:spcAft>
              <a:buSzPts val="1300"/>
              <a:buChar char="■"/>
            </a:pPr>
            <a:r>
              <a:rPr lang="en" sz="1300"/>
              <a:t>Further, it</a:t>
            </a:r>
            <a:r>
              <a:rPr b="1" lang="en" sz="1300"/>
              <a:t> </a:t>
            </a:r>
            <a:r>
              <a:rPr lang="en" sz="1300"/>
              <a:t>can be defined as a decentralized data ecosystem built around commonly agreed building blocks enabling an effective and trusted sharing of data among participants.</a:t>
            </a:r>
            <a:endParaRPr sz="1300"/>
          </a:p>
          <a:p>
            <a:pPr indent="-311150" lvl="0" marL="457200" rtl="0" algn="l">
              <a:spcBef>
                <a:spcPts val="0"/>
              </a:spcBef>
              <a:spcAft>
                <a:spcPts val="0"/>
              </a:spcAft>
              <a:buSzPts val="1300"/>
              <a:buChar char="■"/>
            </a:pPr>
            <a:r>
              <a:rPr lang="en" sz="1300"/>
              <a:t>Data consumers, data providers and identity and authorisation service providers form an ecosystem with a governance structure in place to create a basic data space</a:t>
            </a:r>
            <a:endParaRPr sz="1300"/>
          </a:p>
          <a:p>
            <a:pPr indent="-311150" lvl="0" marL="457200" rtl="0" algn="l">
              <a:spcBef>
                <a:spcPts val="0"/>
              </a:spcBef>
              <a:spcAft>
                <a:spcPts val="0"/>
              </a:spcAft>
              <a:buSzPts val="1300"/>
              <a:buChar char="■"/>
            </a:pPr>
            <a:r>
              <a:rPr lang="en" sz="1300"/>
              <a:t>Additionally, service providers like  Marketplaces, Brokers, Billing and Clearing etc. can be part of data space to support variety of use cases</a:t>
            </a:r>
            <a:endParaRPr sz="1300"/>
          </a:p>
          <a:p>
            <a:pPr indent="-311150" lvl="0" marL="457200" rtl="0" algn="l">
              <a:spcBef>
                <a:spcPts val="0"/>
              </a:spcBef>
              <a:spcAft>
                <a:spcPts val="0"/>
              </a:spcAft>
              <a:buSzPts val="1300"/>
              <a:buChar char="■"/>
            </a:pPr>
            <a:r>
              <a:rPr lang="en" sz="1300"/>
              <a:t>In i4Trust iSHARE and FIWARE bring the necessary components along with basic governance structure to create the </a:t>
            </a:r>
            <a:r>
              <a:rPr b="1" lang="en" sz="1300"/>
              <a:t>i4Trust data space</a:t>
            </a:r>
            <a:r>
              <a:rPr lang="en" sz="1300"/>
              <a:t> </a:t>
            </a:r>
            <a:endParaRPr sz="1300"/>
          </a:p>
        </p:txBody>
      </p:sp>
      <p:sp>
        <p:nvSpPr>
          <p:cNvPr id="711" name="Google Shape;711;p100"/>
          <p:cNvSpPr/>
          <p:nvPr/>
        </p:nvSpPr>
        <p:spPr>
          <a:xfrm>
            <a:off x="4676675" y="1080000"/>
            <a:ext cx="4095000" cy="3510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Data Space</a:t>
            </a:r>
            <a:endParaRPr/>
          </a:p>
        </p:txBody>
      </p:sp>
      <p:sp>
        <p:nvSpPr>
          <p:cNvPr id="712" name="Google Shape;712;p100"/>
          <p:cNvSpPr/>
          <p:nvPr/>
        </p:nvSpPr>
        <p:spPr>
          <a:xfrm>
            <a:off x="6266975" y="2377800"/>
            <a:ext cx="914400" cy="9144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13" name="Google Shape;713;p100"/>
          <p:cNvSpPr/>
          <p:nvPr/>
        </p:nvSpPr>
        <p:spPr>
          <a:xfrm>
            <a:off x="5028825" y="1483775"/>
            <a:ext cx="810810" cy="754812"/>
          </a:xfrm>
          <a:prstGeom prst="flowChartMultidocument">
            <a:avLst/>
          </a:prstGeom>
          <a:solidFill>
            <a:srgbClr val="FFD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14" name="Google Shape;714;p100"/>
          <p:cNvSpPr/>
          <p:nvPr/>
        </p:nvSpPr>
        <p:spPr>
          <a:xfrm>
            <a:off x="7608725" y="1483775"/>
            <a:ext cx="810810" cy="754812"/>
          </a:xfrm>
          <a:prstGeom prst="flowChartMultidocument">
            <a:avLst/>
          </a:prstGeom>
          <a:solidFill>
            <a:srgbClr val="FFD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15" name="Google Shape;715;p100"/>
          <p:cNvSpPr/>
          <p:nvPr/>
        </p:nvSpPr>
        <p:spPr>
          <a:xfrm rot="10800000">
            <a:off x="5028825" y="3659175"/>
            <a:ext cx="810810" cy="754812"/>
          </a:xfrm>
          <a:prstGeom prst="flowChartMulti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16" name="Google Shape;716;p100"/>
          <p:cNvSpPr/>
          <p:nvPr/>
        </p:nvSpPr>
        <p:spPr>
          <a:xfrm rot="10800000">
            <a:off x="7608725" y="3659175"/>
            <a:ext cx="810810" cy="754812"/>
          </a:xfrm>
          <a:prstGeom prst="flowChartMulti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17" name="Google Shape;717;p100"/>
          <p:cNvSpPr txBox="1"/>
          <p:nvPr/>
        </p:nvSpPr>
        <p:spPr>
          <a:xfrm>
            <a:off x="4977013" y="2153450"/>
            <a:ext cx="91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Data Consumers</a:t>
            </a:r>
            <a:endParaRPr sz="700"/>
          </a:p>
        </p:txBody>
      </p:sp>
      <p:sp>
        <p:nvSpPr>
          <p:cNvPr id="718" name="Google Shape;718;p100"/>
          <p:cNvSpPr txBox="1"/>
          <p:nvPr/>
        </p:nvSpPr>
        <p:spPr>
          <a:xfrm>
            <a:off x="7556913" y="2153450"/>
            <a:ext cx="91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Data Providers</a:t>
            </a:r>
            <a:endParaRPr sz="700"/>
          </a:p>
        </p:txBody>
      </p:sp>
      <p:sp>
        <p:nvSpPr>
          <p:cNvPr id="719" name="Google Shape;719;p100"/>
          <p:cNvSpPr txBox="1"/>
          <p:nvPr/>
        </p:nvSpPr>
        <p:spPr>
          <a:xfrm>
            <a:off x="6142025" y="3227475"/>
            <a:ext cx="116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Data Space Governance</a:t>
            </a:r>
            <a:endParaRPr sz="700"/>
          </a:p>
        </p:txBody>
      </p:sp>
      <p:sp>
        <p:nvSpPr>
          <p:cNvPr id="720" name="Google Shape;720;p100"/>
          <p:cNvSpPr txBox="1"/>
          <p:nvPr/>
        </p:nvSpPr>
        <p:spPr>
          <a:xfrm>
            <a:off x="4977013" y="3227475"/>
            <a:ext cx="914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Identity and Authorisation service providers</a:t>
            </a:r>
            <a:endParaRPr sz="700"/>
          </a:p>
        </p:txBody>
      </p:sp>
      <p:sp>
        <p:nvSpPr>
          <p:cNvPr id="721" name="Google Shape;721;p100"/>
          <p:cNvSpPr txBox="1"/>
          <p:nvPr/>
        </p:nvSpPr>
        <p:spPr>
          <a:xfrm>
            <a:off x="7608713" y="3227475"/>
            <a:ext cx="914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Marketplace and other service providers</a:t>
            </a:r>
            <a:endParaRPr sz="700"/>
          </a:p>
        </p:txBody>
      </p:sp>
      <p:pic>
        <p:nvPicPr>
          <p:cNvPr id="722" name="Google Shape;722;p100"/>
          <p:cNvPicPr preferRelativeResize="0"/>
          <p:nvPr/>
        </p:nvPicPr>
        <p:blipFill>
          <a:blip r:embed="rId3">
            <a:alphaModFix/>
          </a:blip>
          <a:stretch>
            <a:fillRect/>
          </a:stretch>
        </p:blipFill>
        <p:spPr>
          <a:xfrm>
            <a:off x="5138538" y="1650863"/>
            <a:ext cx="420623" cy="420623"/>
          </a:xfrm>
          <a:prstGeom prst="rect">
            <a:avLst/>
          </a:prstGeom>
          <a:noFill/>
          <a:ln>
            <a:noFill/>
          </a:ln>
        </p:spPr>
      </p:pic>
      <p:pic>
        <p:nvPicPr>
          <p:cNvPr id="723" name="Google Shape;723;p100"/>
          <p:cNvPicPr preferRelativeResize="0"/>
          <p:nvPr/>
        </p:nvPicPr>
        <p:blipFill>
          <a:blip r:embed="rId4">
            <a:alphaModFix/>
          </a:blip>
          <a:stretch>
            <a:fillRect/>
          </a:stretch>
        </p:blipFill>
        <p:spPr>
          <a:xfrm>
            <a:off x="7632975" y="1661075"/>
            <a:ext cx="400200" cy="400200"/>
          </a:xfrm>
          <a:prstGeom prst="rect">
            <a:avLst/>
          </a:prstGeom>
          <a:noFill/>
          <a:ln>
            <a:noFill/>
          </a:ln>
        </p:spPr>
      </p:pic>
      <p:pic>
        <p:nvPicPr>
          <p:cNvPr id="724" name="Google Shape;724;p100"/>
          <p:cNvPicPr preferRelativeResize="0"/>
          <p:nvPr/>
        </p:nvPicPr>
        <p:blipFill>
          <a:blip r:embed="rId5">
            <a:alphaModFix/>
          </a:blip>
          <a:stretch>
            <a:fillRect/>
          </a:stretch>
        </p:blipFill>
        <p:spPr>
          <a:xfrm>
            <a:off x="8003049" y="1714925"/>
            <a:ext cx="273451" cy="273476"/>
          </a:xfrm>
          <a:prstGeom prst="rect">
            <a:avLst/>
          </a:prstGeom>
          <a:noFill/>
          <a:ln>
            <a:noFill/>
          </a:ln>
        </p:spPr>
      </p:pic>
      <p:pic>
        <p:nvPicPr>
          <p:cNvPr id="725" name="Google Shape;725;p100"/>
          <p:cNvPicPr preferRelativeResize="0"/>
          <p:nvPr/>
        </p:nvPicPr>
        <p:blipFill>
          <a:blip r:embed="rId6">
            <a:alphaModFix/>
          </a:blip>
          <a:stretch>
            <a:fillRect/>
          </a:stretch>
        </p:blipFill>
        <p:spPr>
          <a:xfrm>
            <a:off x="6470226" y="2591968"/>
            <a:ext cx="507901" cy="486071"/>
          </a:xfrm>
          <a:prstGeom prst="rect">
            <a:avLst/>
          </a:prstGeom>
          <a:noFill/>
          <a:ln>
            <a:noFill/>
          </a:ln>
        </p:spPr>
      </p:pic>
      <p:pic>
        <p:nvPicPr>
          <p:cNvPr id="726" name="Google Shape;726;p100"/>
          <p:cNvPicPr preferRelativeResize="0"/>
          <p:nvPr/>
        </p:nvPicPr>
        <p:blipFill>
          <a:blip r:embed="rId7">
            <a:alphaModFix/>
          </a:blip>
          <a:stretch>
            <a:fillRect/>
          </a:stretch>
        </p:blipFill>
        <p:spPr>
          <a:xfrm>
            <a:off x="6872149" y="2963977"/>
            <a:ext cx="183100" cy="205675"/>
          </a:xfrm>
          <a:prstGeom prst="rect">
            <a:avLst/>
          </a:prstGeom>
          <a:noFill/>
          <a:ln>
            <a:noFill/>
          </a:ln>
          <a:effectLst>
            <a:outerShdw blurRad="57150" rotWithShape="0" algn="bl" dir="5400000" dist="19050">
              <a:srgbClr val="000000">
                <a:alpha val="50000"/>
              </a:srgbClr>
            </a:outerShdw>
          </a:effectLst>
        </p:spPr>
      </p:pic>
      <p:pic>
        <p:nvPicPr>
          <p:cNvPr id="727" name="Google Shape;727;p100"/>
          <p:cNvPicPr preferRelativeResize="0"/>
          <p:nvPr/>
        </p:nvPicPr>
        <p:blipFill>
          <a:blip r:embed="rId8">
            <a:alphaModFix/>
          </a:blip>
          <a:stretch>
            <a:fillRect/>
          </a:stretch>
        </p:blipFill>
        <p:spPr>
          <a:xfrm>
            <a:off x="5197872" y="3942950"/>
            <a:ext cx="400200" cy="273473"/>
          </a:xfrm>
          <a:prstGeom prst="rect">
            <a:avLst/>
          </a:prstGeom>
          <a:noFill/>
          <a:ln>
            <a:noFill/>
          </a:ln>
        </p:spPr>
      </p:pic>
      <p:pic>
        <p:nvPicPr>
          <p:cNvPr id="728" name="Google Shape;728;p100"/>
          <p:cNvPicPr preferRelativeResize="0"/>
          <p:nvPr/>
        </p:nvPicPr>
        <p:blipFill>
          <a:blip r:embed="rId9">
            <a:alphaModFix/>
          </a:blip>
          <a:stretch>
            <a:fillRect/>
          </a:stretch>
        </p:blipFill>
        <p:spPr>
          <a:xfrm>
            <a:off x="5598074" y="3988137"/>
            <a:ext cx="183099" cy="183099"/>
          </a:xfrm>
          <a:prstGeom prst="rect">
            <a:avLst/>
          </a:prstGeom>
          <a:noFill/>
          <a:ln>
            <a:noFill/>
          </a:ln>
        </p:spPr>
      </p:pic>
      <p:pic>
        <p:nvPicPr>
          <p:cNvPr id="729" name="Google Shape;729;p100"/>
          <p:cNvPicPr preferRelativeResize="0"/>
          <p:nvPr/>
        </p:nvPicPr>
        <p:blipFill>
          <a:blip r:embed="rId10">
            <a:alphaModFix/>
          </a:blip>
          <a:stretch>
            <a:fillRect/>
          </a:stretch>
        </p:blipFill>
        <p:spPr>
          <a:xfrm>
            <a:off x="7817750" y="3782625"/>
            <a:ext cx="507900" cy="507900"/>
          </a:xfrm>
          <a:prstGeom prst="rect">
            <a:avLst/>
          </a:prstGeom>
          <a:noFill/>
          <a:ln>
            <a:noFill/>
          </a:ln>
        </p:spPr>
      </p:pic>
      <p:sp>
        <p:nvSpPr>
          <p:cNvPr id="730" name="Google Shape;730;p100"/>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1"/>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a:t>
            </a:r>
            <a:r>
              <a:rPr lang="en"/>
              <a:t>ata spaces are build around real businesses</a:t>
            </a:r>
            <a:endParaRPr/>
          </a:p>
        </p:txBody>
      </p:sp>
      <p:sp>
        <p:nvSpPr>
          <p:cNvPr id="736" name="Google Shape;736;p101"/>
          <p:cNvSpPr txBox="1"/>
          <p:nvPr>
            <p:ph idx="1" type="body"/>
          </p:nvPr>
        </p:nvSpPr>
        <p:spPr>
          <a:xfrm>
            <a:off x="1490375" y="1080000"/>
            <a:ext cx="5715000" cy="3510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
                <a:solidFill>
                  <a:srgbClr val="3250FF"/>
                </a:solidFill>
              </a:rPr>
              <a:t>Agreeing on </a:t>
            </a:r>
            <a:br>
              <a:rPr lang="en"/>
            </a:br>
            <a:r>
              <a:rPr lang="en"/>
              <a:t>1. Data interoperability  </a:t>
            </a:r>
            <a:endParaRPr/>
          </a:p>
          <a:p>
            <a:pPr indent="0" lvl="0" marL="0" rtl="0" algn="l">
              <a:spcBef>
                <a:spcPts val="400"/>
              </a:spcBef>
              <a:spcAft>
                <a:spcPts val="0"/>
              </a:spcAft>
              <a:buNone/>
            </a:pPr>
            <a:r>
              <a:rPr lang="en"/>
              <a:t>2. Data </a:t>
            </a:r>
            <a:r>
              <a:rPr lang="en"/>
              <a:t>sovereignty</a:t>
            </a:r>
            <a:br>
              <a:rPr lang="en"/>
            </a:br>
            <a:r>
              <a:rPr lang="en"/>
              <a:t>3. Data value creation </a:t>
            </a:r>
            <a:br>
              <a:rPr lang="en"/>
            </a:br>
            <a:r>
              <a:rPr lang="en"/>
              <a:t>4. Governance </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a:solidFill>
                  <a:srgbClr val="3250FF"/>
                </a:solidFill>
              </a:rPr>
              <a:t>Within </a:t>
            </a:r>
            <a:r>
              <a:rPr b="1" lang="en">
                <a:solidFill>
                  <a:srgbClr val="3250FF"/>
                </a:solidFill>
              </a:rPr>
              <a:t>sectors</a:t>
            </a:r>
            <a:r>
              <a:rPr b="1" lang="en">
                <a:solidFill>
                  <a:srgbClr val="3250FF"/>
                </a:solidFill>
              </a:rPr>
              <a:t>, verticals the real potential lies to </a:t>
            </a:r>
            <a:r>
              <a:rPr b="1" lang="en">
                <a:solidFill>
                  <a:srgbClr val="3250FF"/>
                </a:solidFill>
              </a:rPr>
              <a:t>create</a:t>
            </a:r>
            <a:r>
              <a:rPr b="1" lang="en">
                <a:solidFill>
                  <a:srgbClr val="3250FF"/>
                </a:solidFill>
              </a:rPr>
              <a:t> value through</a:t>
            </a:r>
            <a:r>
              <a:rPr b="1" lang="en"/>
              <a:t> for example</a:t>
            </a:r>
            <a:endParaRPr b="1"/>
          </a:p>
          <a:p>
            <a:pPr indent="-323850" lvl="0" marL="457200" rtl="0" algn="l">
              <a:spcBef>
                <a:spcPts val="400"/>
              </a:spcBef>
              <a:spcAft>
                <a:spcPts val="0"/>
              </a:spcAft>
              <a:buSzPts val="1500"/>
              <a:buChar char="-"/>
            </a:pPr>
            <a:r>
              <a:rPr lang="en"/>
              <a:t>Exchange of hidden data to save time, money and irritation</a:t>
            </a:r>
            <a:endParaRPr/>
          </a:p>
          <a:p>
            <a:pPr indent="-323850" lvl="0" marL="457200" rtl="0" algn="l">
              <a:spcBef>
                <a:spcPts val="0"/>
              </a:spcBef>
              <a:spcAft>
                <a:spcPts val="0"/>
              </a:spcAft>
              <a:buSzPts val="1500"/>
              <a:buChar char="-"/>
            </a:pPr>
            <a:r>
              <a:rPr lang="en"/>
              <a:t>Allowing AI to run on long value chains to provide new insights</a:t>
            </a:r>
            <a:endParaRPr/>
          </a:p>
          <a:p>
            <a:pPr indent="-323850" lvl="0" marL="457200" rtl="0" algn="l">
              <a:spcBef>
                <a:spcPts val="0"/>
              </a:spcBef>
              <a:spcAft>
                <a:spcPts val="0"/>
              </a:spcAft>
              <a:buSzPts val="1500"/>
              <a:buChar char="-"/>
            </a:pPr>
            <a:r>
              <a:rPr lang="en"/>
              <a:t>Save emissions</a:t>
            </a:r>
            <a:endParaRPr/>
          </a:p>
        </p:txBody>
      </p:sp>
      <p:pic>
        <p:nvPicPr>
          <p:cNvPr id="737" name="Google Shape;737;p101"/>
          <p:cNvPicPr preferRelativeResize="0"/>
          <p:nvPr/>
        </p:nvPicPr>
        <p:blipFill>
          <a:blip r:embed="rId3">
            <a:alphaModFix/>
          </a:blip>
          <a:stretch>
            <a:fillRect/>
          </a:stretch>
        </p:blipFill>
        <p:spPr>
          <a:xfrm>
            <a:off x="359050" y="2327363"/>
            <a:ext cx="1015276" cy="1015276"/>
          </a:xfrm>
          <a:prstGeom prst="rect">
            <a:avLst/>
          </a:prstGeom>
          <a:noFill/>
          <a:ln>
            <a:noFill/>
          </a:ln>
        </p:spPr>
      </p:pic>
      <p:pic>
        <p:nvPicPr>
          <p:cNvPr id="738" name="Google Shape;738;p101"/>
          <p:cNvPicPr preferRelativeResize="0"/>
          <p:nvPr/>
        </p:nvPicPr>
        <p:blipFill>
          <a:blip r:embed="rId3">
            <a:alphaModFix/>
          </a:blip>
          <a:stretch>
            <a:fillRect/>
          </a:stretch>
        </p:blipFill>
        <p:spPr>
          <a:xfrm flipH="1">
            <a:off x="7205375" y="2327363"/>
            <a:ext cx="1015276" cy="1015276"/>
          </a:xfrm>
          <a:prstGeom prst="rect">
            <a:avLst/>
          </a:prstGeom>
          <a:noFill/>
          <a:ln>
            <a:noFill/>
          </a:ln>
        </p:spPr>
      </p:pic>
      <p:sp>
        <p:nvSpPr>
          <p:cNvPr id="739" name="Google Shape;739;p101"/>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2"/>
          <p:cNvSpPr/>
          <p:nvPr/>
        </p:nvSpPr>
        <p:spPr>
          <a:xfrm>
            <a:off x="142025" y="1412339"/>
            <a:ext cx="6696900" cy="314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745" name="Google Shape;745;p102"/>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Spaces Building Blocks</a:t>
            </a:r>
            <a:endParaRPr/>
          </a:p>
        </p:txBody>
      </p:sp>
      <p:sp>
        <p:nvSpPr>
          <p:cNvPr id="746" name="Google Shape;746;p102"/>
          <p:cNvSpPr/>
          <p:nvPr/>
        </p:nvSpPr>
        <p:spPr>
          <a:xfrm>
            <a:off x="4659258" y="2115820"/>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47" name="Google Shape;747;p102"/>
          <p:cNvSpPr txBox="1"/>
          <p:nvPr/>
        </p:nvSpPr>
        <p:spPr>
          <a:xfrm>
            <a:off x="5009181" y="2221058"/>
            <a:ext cx="1650600" cy="342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Metadata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Discovery Services</a:t>
            </a:r>
            <a:endParaRPr b="0" i="0" sz="1000" u="none" cap="none" strike="noStrike">
              <a:solidFill>
                <a:srgbClr val="000000"/>
              </a:solidFill>
              <a:latin typeface="Arial"/>
              <a:ea typeface="Arial"/>
              <a:cs typeface="Arial"/>
              <a:sym typeface="Arial"/>
            </a:endParaRPr>
          </a:p>
        </p:txBody>
      </p:sp>
      <p:sp>
        <p:nvSpPr>
          <p:cNvPr id="748" name="Google Shape;748;p102"/>
          <p:cNvSpPr/>
          <p:nvPr/>
        </p:nvSpPr>
        <p:spPr>
          <a:xfrm>
            <a:off x="2484917" y="280182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49" name="Google Shape;749;p102"/>
          <p:cNvSpPr txBox="1"/>
          <p:nvPr/>
        </p:nvSpPr>
        <p:spPr>
          <a:xfrm>
            <a:off x="2935167" y="2948335"/>
            <a:ext cx="1527900" cy="259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pic>
        <p:nvPicPr>
          <p:cNvPr id="750" name="Google Shape;750;p102"/>
          <p:cNvPicPr preferRelativeResize="0"/>
          <p:nvPr/>
        </p:nvPicPr>
        <p:blipFill rotWithShape="1">
          <a:blip r:embed="rId3">
            <a:alphaModFix/>
          </a:blip>
          <a:srcRect b="0" l="0" r="0" t="0"/>
          <a:stretch/>
        </p:blipFill>
        <p:spPr>
          <a:xfrm>
            <a:off x="2553918" y="2860521"/>
            <a:ext cx="398825" cy="462344"/>
          </a:xfrm>
          <a:prstGeom prst="rect">
            <a:avLst/>
          </a:prstGeom>
          <a:noFill/>
          <a:ln>
            <a:noFill/>
          </a:ln>
        </p:spPr>
      </p:pic>
      <p:sp>
        <p:nvSpPr>
          <p:cNvPr id="751" name="Google Shape;751;p102"/>
          <p:cNvSpPr/>
          <p:nvPr/>
        </p:nvSpPr>
        <p:spPr>
          <a:xfrm>
            <a:off x="310575" y="2115820"/>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752" name="Google Shape;752;p102"/>
          <p:cNvSpPr txBox="1"/>
          <p:nvPr/>
        </p:nvSpPr>
        <p:spPr>
          <a:xfrm>
            <a:off x="1087510" y="2182964"/>
            <a:ext cx="1223700" cy="427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Models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formats</a:t>
            </a:r>
            <a:endParaRPr b="0" i="0" sz="1000" u="none" cap="none" strike="noStrike">
              <a:solidFill>
                <a:srgbClr val="000000"/>
              </a:solidFill>
              <a:latin typeface="Arial"/>
              <a:ea typeface="Arial"/>
              <a:cs typeface="Arial"/>
              <a:sym typeface="Arial"/>
            </a:endParaRPr>
          </a:p>
        </p:txBody>
      </p:sp>
      <p:pic>
        <p:nvPicPr>
          <p:cNvPr id="753" name="Google Shape;753;p102"/>
          <p:cNvPicPr preferRelativeResize="0"/>
          <p:nvPr/>
        </p:nvPicPr>
        <p:blipFill rotWithShape="1">
          <a:blip r:embed="rId4">
            <a:alphaModFix/>
          </a:blip>
          <a:srcRect b="0" l="0" r="0" t="0"/>
          <a:stretch/>
        </p:blipFill>
        <p:spPr>
          <a:xfrm>
            <a:off x="410537" y="2145917"/>
            <a:ext cx="423068" cy="490447"/>
          </a:xfrm>
          <a:prstGeom prst="rect">
            <a:avLst/>
          </a:prstGeom>
          <a:noFill/>
          <a:ln>
            <a:noFill/>
          </a:ln>
        </p:spPr>
      </p:pic>
      <p:sp>
        <p:nvSpPr>
          <p:cNvPr id="754" name="Google Shape;754;p102"/>
          <p:cNvSpPr/>
          <p:nvPr/>
        </p:nvSpPr>
        <p:spPr>
          <a:xfrm>
            <a:off x="310575" y="280182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755" name="Google Shape;755;p102"/>
          <p:cNvSpPr txBox="1"/>
          <p:nvPr/>
        </p:nvSpPr>
        <p:spPr>
          <a:xfrm>
            <a:off x="760826" y="2954513"/>
            <a:ext cx="1527900" cy="24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pic>
        <p:nvPicPr>
          <p:cNvPr id="756" name="Google Shape;756;p102"/>
          <p:cNvPicPr preferRelativeResize="0"/>
          <p:nvPr/>
        </p:nvPicPr>
        <p:blipFill rotWithShape="1">
          <a:blip r:embed="rId5">
            <a:alphaModFix/>
          </a:blip>
          <a:srcRect b="0" l="0" r="0" t="0"/>
          <a:stretch/>
        </p:blipFill>
        <p:spPr>
          <a:xfrm>
            <a:off x="425937" y="2908355"/>
            <a:ext cx="306102" cy="354854"/>
          </a:xfrm>
          <a:prstGeom prst="rect">
            <a:avLst/>
          </a:prstGeom>
          <a:noFill/>
          <a:ln>
            <a:noFill/>
          </a:ln>
        </p:spPr>
      </p:pic>
      <p:sp>
        <p:nvSpPr>
          <p:cNvPr id="757" name="Google Shape;757;p102"/>
          <p:cNvSpPr/>
          <p:nvPr/>
        </p:nvSpPr>
        <p:spPr>
          <a:xfrm>
            <a:off x="310575" y="349458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758" name="Google Shape;758;p102"/>
          <p:cNvSpPr txBox="1"/>
          <p:nvPr/>
        </p:nvSpPr>
        <p:spPr>
          <a:xfrm>
            <a:off x="1258833" y="3574771"/>
            <a:ext cx="1033800" cy="392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759" name="Google Shape;759;p102"/>
          <p:cNvSpPr/>
          <p:nvPr/>
        </p:nvSpPr>
        <p:spPr>
          <a:xfrm>
            <a:off x="2484917" y="349458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60" name="Google Shape;760;p102"/>
          <p:cNvSpPr txBox="1"/>
          <p:nvPr/>
        </p:nvSpPr>
        <p:spPr>
          <a:xfrm>
            <a:off x="2852273" y="3578447"/>
            <a:ext cx="1614600" cy="431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Access &amp; Usage Control/Policies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761" name="Google Shape;761;p102"/>
          <p:cNvPicPr preferRelativeResize="0"/>
          <p:nvPr/>
        </p:nvPicPr>
        <p:blipFill rotWithShape="1">
          <a:blip r:embed="rId6">
            <a:alphaModFix/>
          </a:blip>
          <a:srcRect b="0" l="0" r="0" t="0"/>
          <a:stretch/>
        </p:blipFill>
        <p:spPr>
          <a:xfrm>
            <a:off x="2600612" y="3570108"/>
            <a:ext cx="251660" cy="401555"/>
          </a:xfrm>
          <a:prstGeom prst="rect">
            <a:avLst/>
          </a:prstGeom>
          <a:noFill/>
          <a:ln>
            <a:noFill/>
          </a:ln>
        </p:spPr>
      </p:pic>
      <p:sp>
        <p:nvSpPr>
          <p:cNvPr id="762" name="Google Shape;762;p102"/>
          <p:cNvSpPr/>
          <p:nvPr/>
        </p:nvSpPr>
        <p:spPr>
          <a:xfrm>
            <a:off x="2484917" y="2121162"/>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pic>
        <p:nvPicPr>
          <p:cNvPr id="763" name="Google Shape;763;p102"/>
          <p:cNvPicPr preferRelativeResize="0"/>
          <p:nvPr/>
        </p:nvPicPr>
        <p:blipFill rotWithShape="1">
          <a:blip r:embed="rId7">
            <a:alphaModFix/>
          </a:blip>
          <a:srcRect b="0" l="0" r="0" t="0"/>
          <a:stretch/>
        </p:blipFill>
        <p:spPr>
          <a:xfrm>
            <a:off x="2528070" y="2115820"/>
            <a:ext cx="484767" cy="561975"/>
          </a:xfrm>
          <a:prstGeom prst="rect">
            <a:avLst/>
          </a:prstGeom>
          <a:noFill/>
          <a:ln>
            <a:noFill/>
          </a:ln>
        </p:spPr>
      </p:pic>
      <p:sp>
        <p:nvSpPr>
          <p:cNvPr id="764" name="Google Shape;764;p102"/>
          <p:cNvSpPr txBox="1"/>
          <p:nvPr/>
        </p:nvSpPr>
        <p:spPr>
          <a:xfrm>
            <a:off x="3049341" y="2212490"/>
            <a:ext cx="1436100" cy="36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765" name="Google Shape;765;p102"/>
          <p:cNvSpPr/>
          <p:nvPr/>
        </p:nvSpPr>
        <p:spPr>
          <a:xfrm>
            <a:off x="4659258" y="280182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66" name="Google Shape;766;p102"/>
          <p:cNvSpPr txBox="1"/>
          <p:nvPr/>
        </p:nvSpPr>
        <p:spPr>
          <a:xfrm>
            <a:off x="4815452" y="2873561"/>
            <a:ext cx="1821900" cy="429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Publication &amp;</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 Marketplace Services</a:t>
            </a:r>
            <a:endParaRPr b="0" i="0" sz="1000" u="none" cap="none" strike="noStrike">
              <a:solidFill>
                <a:srgbClr val="000000"/>
              </a:solidFill>
              <a:latin typeface="Arial"/>
              <a:ea typeface="Arial"/>
              <a:cs typeface="Arial"/>
              <a:sym typeface="Arial"/>
            </a:endParaRPr>
          </a:p>
        </p:txBody>
      </p:sp>
      <p:sp>
        <p:nvSpPr>
          <p:cNvPr id="767" name="Google Shape;767;p102"/>
          <p:cNvSpPr/>
          <p:nvPr/>
        </p:nvSpPr>
        <p:spPr>
          <a:xfrm>
            <a:off x="4659258" y="349458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68" name="Google Shape;768;p102"/>
          <p:cNvSpPr txBox="1"/>
          <p:nvPr/>
        </p:nvSpPr>
        <p:spPr>
          <a:xfrm>
            <a:off x="5622070" y="3567323"/>
            <a:ext cx="1019100" cy="407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769" name="Google Shape;769;p102"/>
          <p:cNvSpPr/>
          <p:nvPr/>
        </p:nvSpPr>
        <p:spPr>
          <a:xfrm>
            <a:off x="6955713" y="280182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70" name="Google Shape;770;p102"/>
          <p:cNvSpPr txBox="1"/>
          <p:nvPr/>
        </p:nvSpPr>
        <p:spPr>
          <a:xfrm>
            <a:off x="7571384" y="2929998"/>
            <a:ext cx="13848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Operational Agreements</a:t>
            </a:r>
            <a:endParaRPr b="0" i="0" sz="1000" u="none" cap="none" strike="noStrike">
              <a:solidFill>
                <a:srgbClr val="000000"/>
              </a:solidFill>
              <a:latin typeface="Arial"/>
              <a:ea typeface="Arial"/>
              <a:cs typeface="Arial"/>
              <a:sym typeface="Arial"/>
            </a:endParaRPr>
          </a:p>
        </p:txBody>
      </p:sp>
      <p:pic>
        <p:nvPicPr>
          <p:cNvPr descr="Icon&#10;&#10;Description automatically generated" id="771" name="Google Shape;771;p102"/>
          <p:cNvPicPr preferRelativeResize="0"/>
          <p:nvPr/>
        </p:nvPicPr>
        <p:blipFill rotWithShape="1">
          <a:blip r:embed="rId8">
            <a:alphaModFix/>
          </a:blip>
          <a:srcRect b="0" l="0" r="0" t="0"/>
          <a:stretch/>
        </p:blipFill>
        <p:spPr>
          <a:xfrm>
            <a:off x="6994194" y="2749646"/>
            <a:ext cx="568004" cy="658467"/>
          </a:xfrm>
          <a:prstGeom prst="rect">
            <a:avLst/>
          </a:prstGeom>
          <a:noFill/>
          <a:ln>
            <a:noFill/>
          </a:ln>
        </p:spPr>
      </p:pic>
      <p:sp>
        <p:nvSpPr>
          <p:cNvPr id="772" name="Google Shape;772;p102"/>
          <p:cNvSpPr/>
          <p:nvPr/>
        </p:nvSpPr>
        <p:spPr>
          <a:xfrm>
            <a:off x="6955713" y="349458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73" name="Google Shape;773;p102"/>
          <p:cNvSpPr txBox="1"/>
          <p:nvPr/>
        </p:nvSpPr>
        <p:spPr>
          <a:xfrm>
            <a:off x="7554041" y="3576449"/>
            <a:ext cx="1383600" cy="38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Organizational Agreements</a:t>
            </a:r>
            <a:endParaRPr b="0" i="0" sz="1000" u="none" cap="none" strike="noStrike">
              <a:solidFill>
                <a:srgbClr val="000000"/>
              </a:solidFill>
              <a:latin typeface="Arial"/>
              <a:ea typeface="Arial"/>
              <a:cs typeface="Arial"/>
              <a:sym typeface="Arial"/>
            </a:endParaRPr>
          </a:p>
        </p:txBody>
      </p:sp>
      <p:pic>
        <p:nvPicPr>
          <p:cNvPr id="774" name="Google Shape;774;p102"/>
          <p:cNvPicPr preferRelativeResize="0"/>
          <p:nvPr/>
        </p:nvPicPr>
        <p:blipFill rotWithShape="1">
          <a:blip r:embed="rId9">
            <a:alphaModFix/>
          </a:blip>
          <a:srcRect b="0" l="0" r="0" t="0"/>
          <a:stretch/>
        </p:blipFill>
        <p:spPr>
          <a:xfrm>
            <a:off x="7131494" y="3576107"/>
            <a:ext cx="246766" cy="389557"/>
          </a:xfrm>
          <a:prstGeom prst="rect">
            <a:avLst/>
          </a:prstGeom>
          <a:noFill/>
          <a:ln>
            <a:noFill/>
          </a:ln>
        </p:spPr>
      </p:pic>
      <p:sp>
        <p:nvSpPr>
          <p:cNvPr id="775" name="Google Shape;775;p102"/>
          <p:cNvSpPr/>
          <p:nvPr/>
        </p:nvSpPr>
        <p:spPr>
          <a:xfrm>
            <a:off x="6955713" y="2115820"/>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776" name="Google Shape;776;p102"/>
          <p:cNvSpPr txBox="1"/>
          <p:nvPr/>
        </p:nvSpPr>
        <p:spPr>
          <a:xfrm>
            <a:off x="7727162" y="2190275"/>
            <a:ext cx="12066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Business Agreements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777" name="Google Shape;777;p102"/>
          <p:cNvPicPr preferRelativeResize="0"/>
          <p:nvPr/>
        </p:nvPicPr>
        <p:blipFill rotWithShape="1">
          <a:blip r:embed="rId10">
            <a:alphaModFix/>
          </a:blip>
          <a:srcRect b="0" l="0" r="0" t="0"/>
          <a:stretch/>
        </p:blipFill>
        <p:spPr>
          <a:xfrm>
            <a:off x="6918717" y="2135642"/>
            <a:ext cx="632663" cy="533400"/>
          </a:xfrm>
          <a:prstGeom prst="rect">
            <a:avLst/>
          </a:prstGeom>
          <a:noFill/>
          <a:ln>
            <a:noFill/>
          </a:ln>
        </p:spPr>
      </p:pic>
      <p:sp>
        <p:nvSpPr>
          <p:cNvPr id="778" name="Google Shape;778;p102"/>
          <p:cNvSpPr txBox="1"/>
          <p:nvPr/>
        </p:nvSpPr>
        <p:spPr>
          <a:xfrm>
            <a:off x="671367" y="1491028"/>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779" name="Google Shape;779;p102"/>
          <p:cNvSpPr txBox="1"/>
          <p:nvPr/>
        </p:nvSpPr>
        <p:spPr>
          <a:xfrm>
            <a:off x="2779370" y="1491028"/>
            <a:ext cx="14574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780" name="Google Shape;780;p102"/>
          <p:cNvSpPr txBox="1"/>
          <p:nvPr/>
        </p:nvSpPr>
        <p:spPr>
          <a:xfrm>
            <a:off x="5020050" y="1503569"/>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a:t>
            </a:r>
            <a:br>
              <a:rPr b="1" i="0" lang="en" sz="1200" u="none" cap="none" strike="noStrike">
                <a:solidFill>
                  <a:srgbClr val="002060"/>
                </a:solidFill>
                <a:latin typeface="Arial"/>
                <a:ea typeface="Arial"/>
                <a:cs typeface="Arial"/>
                <a:sym typeface="Arial"/>
              </a:rPr>
            </a:br>
            <a:r>
              <a:rPr b="1" i="0" lang="en"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781" name="Google Shape;781;p102"/>
          <p:cNvSpPr txBox="1"/>
          <p:nvPr/>
        </p:nvSpPr>
        <p:spPr>
          <a:xfrm>
            <a:off x="7316505" y="1487365"/>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Spaces Governance</a:t>
            </a:r>
            <a:endParaRPr b="1" i="0" sz="1200" u="none" cap="none" strike="noStrike">
              <a:solidFill>
                <a:srgbClr val="002060"/>
              </a:solidFill>
              <a:latin typeface="Arial"/>
              <a:ea typeface="Arial"/>
              <a:cs typeface="Arial"/>
              <a:sym typeface="Arial"/>
            </a:endParaRPr>
          </a:p>
        </p:txBody>
      </p:sp>
      <p:sp>
        <p:nvSpPr>
          <p:cNvPr id="782" name="Google Shape;782;p102"/>
          <p:cNvSpPr txBox="1"/>
          <p:nvPr/>
        </p:nvSpPr>
        <p:spPr>
          <a:xfrm>
            <a:off x="2257604" y="4203599"/>
            <a:ext cx="24657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grpSp>
        <p:nvGrpSpPr>
          <p:cNvPr id="783" name="Google Shape;783;p102"/>
          <p:cNvGrpSpPr/>
          <p:nvPr/>
        </p:nvGrpSpPr>
        <p:grpSpPr>
          <a:xfrm>
            <a:off x="4724899" y="2144518"/>
            <a:ext cx="439751" cy="495204"/>
            <a:chOff x="6300706" y="2859357"/>
            <a:chExt cx="586413" cy="660272"/>
          </a:xfrm>
        </p:grpSpPr>
        <p:pic>
          <p:nvPicPr>
            <p:cNvPr id="784" name="Google Shape;784;p102"/>
            <p:cNvPicPr preferRelativeResize="0"/>
            <p:nvPr/>
          </p:nvPicPr>
          <p:blipFill rotWithShape="1">
            <a:blip r:embed="rId11">
              <a:alphaModFix/>
            </a:blip>
            <a:srcRect b="0" l="0" r="0" t="0"/>
            <a:stretch/>
          </p:blipFill>
          <p:spPr>
            <a:xfrm>
              <a:off x="6300706" y="2859357"/>
              <a:ext cx="586413" cy="660272"/>
            </a:xfrm>
            <a:prstGeom prst="rect">
              <a:avLst/>
            </a:prstGeom>
            <a:noFill/>
            <a:ln>
              <a:noFill/>
            </a:ln>
          </p:spPr>
        </p:pic>
        <p:pic>
          <p:nvPicPr>
            <p:cNvPr id="785" name="Google Shape;785;p102"/>
            <p:cNvPicPr preferRelativeResize="0"/>
            <p:nvPr/>
          </p:nvPicPr>
          <p:blipFill rotWithShape="1">
            <a:blip r:embed="rId12">
              <a:alphaModFix/>
            </a:blip>
            <a:srcRect b="0" l="0" r="0" t="0"/>
            <a:stretch/>
          </p:blipFill>
          <p:spPr>
            <a:xfrm>
              <a:off x="6491628" y="3043734"/>
              <a:ext cx="260838" cy="302342"/>
            </a:xfrm>
            <a:prstGeom prst="rect">
              <a:avLst/>
            </a:prstGeom>
            <a:noFill/>
            <a:ln>
              <a:noFill/>
            </a:ln>
          </p:spPr>
        </p:pic>
      </p:grpSp>
      <p:pic>
        <p:nvPicPr>
          <p:cNvPr descr="Icon&#10;&#10;Description automatically generated" id="786" name="Google Shape;786;p102"/>
          <p:cNvPicPr preferRelativeResize="0"/>
          <p:nvPr/>
        </p:nvPicPr>
        <p:blipFill rotWithShape="1">
          <a:blip r:embed="rId13">
            <a:alphaModFix/>
          </a:blip>
          <a:srcRect b="0" l="0" r="0" t="0"/>
          <a:stretch/>
        </p:blipFill>
        <p:spPr>
          <a:xfrm>
            <a:off x="4727422" y="2893306"/>
            <a:ext cx="384170" cy="317389"/>
          </a:xfrm>
          <a:prstGeom prst="rect">
            <a:avLst/>
          </a:prstGeom>
          <a:noFill/>
          <a:ln>
            <a:noFill/>
          </a:ln>
        </p:spPr>
      </p:pic>
      <p:pic>
        <p:nvPicPr>
          <p:cNvPr id="787" name="Google Shape;787;p102"/>
          <p:cNvPicPr preferRelativeResize="0"/>
          <p:nvPr/>
        </p:nvPicPr>
        <p:blipFill rotWithShape="1">
          <a:blip r:embed="rId14">
            <a:alphaModFix/>
          </a:blip>
          <a:srcRect b="0" l="0" r="0" t="0"/>
          <a:stretch/>
        </p:blipFill>
        <p:spPr>
          <a:xfrm>
            <a:off x="372104" y="3548439"/>
            <a:ext cx="412713" cy="452397"/>
          </a:xfrm>
          <a:prstGeom prst="rect">
            <a:avLst/>
          </a:prstGeom>
          <a:noFill/>
          <a:ln>
            <a:noFill/>
          </a:ln>
        </p:spPr>
      </p:pic>
      <p:pic>
        <p:nvPicPr>
          <p:cNvPr id="788" name="Google Shape;788;p102"/>
          <p:cNvPicPr preferRelativeResize="0"/>
          <p:nvPr/>
        </p:nvPicPr>
        <p:blipFill rotWithShape="1">
          <a:blip r:embed="rId15">
            <a:alphaModFix/>
          </a:blip>
          <a:srcRect b="0" l="0" r="0" t="0"/>
          <a:stretch/>
        </p:blipFill>
        <p:spPr>
          <a:xfrm>
            <a:off x="4760936" y="3567917"/>
            <a:ext cx="367718" cy="416285"/>
          </a:xfrm>
          <a:prstGeom prst="rect">
            <a:avLst/>
          </a:prstGeom>
          <a:noFill/>
          <a:ln>
            <a:noFill/>
          </a:ln>
        </p:spPr>
      </p:pic>
      <p:sp>
        <p:nvSpPr>
          <p:cNvPr id="789" name="Google Shape;789;p10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103"/>
          <p:cNvPicPr preferRelativeResize="0"/>
          <p:nvPr/>
        </p:nvPicPr>
        <p:blipFill>
          <a:blip r:embed="rId3">
            <a:alphaModFix/>
          </a:blip>
          <a:stretch>
            <a:fillRect/>
          </a:stretch>
        </p:blipFill>
        <p:spPr>
          <a:xfrm>
            <a:off x="1486850" y="848025"/>
            <a:ext cx="6170200" cy="2297226"/>
          </a:xfrm>
          <a:prstGeom prst="rect">
            <a:avLst/>
          </a:prstGeom>
          <a:noFill/>
          <a:ln>
            <a:noFill/>
          </a:ln>
        </p:spPr>
      </p:pic>
      <p:sp>
        <p:nvSpPr>
          <p:cNvPr id="795" name="Google Shape;795;p103"/>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space building blocks</a:t>
            </a:r>
            <a:endParaRPr/>
          </a:p>
        </p:txBody>
      </p:sp>
      <p:sp>
        <p:nvSpPr>
          <p:cNvPr id="796" name="Google Shape;796;p103"/>
          <p:cNvSpPr/>
          <p:nvPr/>
        </p:nvSpPr>
        <p:spPr>
          <a:xfrm>
            <a:off x="564525" y="3145250"/>
            <a:ext cx="1612800" cy="1630800"/>
          </a:xfrm>
          <a:prstGeom prst="wedgeRoundRectCallout">
            <a:avLst>
              <a:gd fmla="val 29452" name="adj1"/>
              <a:gd fmla="val -74177"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Data Interoperability</a:t>
            </a:r>
            <a:r>
              <a:rPr lang="en" sz="800"/>
              <a:t> - Data spaces should provide a solid framework for an efficient exchange of data among participants, supporting full decoupling of data providers and consumers.</a:t>
            </a:r>
            <a:endParaRPr sz="800"/>
          </a:p>
        </p:txBody>
      </p:sp>
      <p:sp>
        <p:nvSpPr>
          <p:cNvPr id="797" name="Google Shape;797;p103"/>
          <p:cNvSpPr/>
          <p:nvPr/>
        </p:nvSpPr>
        <p:spPr>
          <a:xfrm>
            <a:off x="2562850" y="3145250"/>
            <a:ext cx="1612800" cy="1630800"/>
          </a:xfrm>
          <a:prstGeom prst="wedgeRoundRectCallout">
            <a:avLst>
              <a:gd fmla="val 24448" name="adj1"/>
              <a:gd fmla="val -76375"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Data Sovereignty and Trust </a:t>
            </a:r>
            <a:r>
              <a:rPr lang="en" sz="800"/>
              <a:t>- Data spaces should bring technical means for guaranteeing that participants in a data space can trust each other and exercise sovereignty over data they share.</a:t>
            </a:r>
            <a:endParaRPr sz="800"/>
          </a:p>
        </p:txBody>
      </p:sp>
      <p:sp>
        <p:nvSpPr>
          <p:cNvPr id="798" name="Google Shape;798;p103"/>
          <p:cNvSpPr/>
          <p:nvPr/>
        </p:nvSpPr>
        <p:spPr>
          <a:xfrm>
            <a:off x="4561175" y="3145250"/>
            <a:ext cx="1612800" cy="1630800"/>
          </a:xfrm>
          <a:prstGeom prst="wedgeRoundRectCallout">
            <a:avLst>
              <a:gd fmla="val 11108" name="adj1"/>
              <a:gd fmla="val -76925"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Data Value Creation </a:t>
            </a:r>
            <a:r>
              <a:rPr lang="en" sz="800"/>
              <a:t>- Data spaces should provide support for the creation of multi-sided markets where participants can generate value out of sharing data (i.e., creating data value chains).</a:t>
            </a:r>
            <a:endParaRPr sz="800"/>
          </a:p>
        </p:txBody>
      </p:sp>
      <p:sp>
        <p:nvSpPr>
          <p:cNvPr id="799" name="Google Shape;799;p103"/>
          <p:cNvSpPr/>
          <p:nvPr/>
        </p:nvSpPr>
        <p:spPr>
          <a:xfrm>
            <a:off x="6559500" y="3145250"/>
            <a:ext cx="1612800" cy="1630800"/>
          </a:xfrm>
          <a:prstGeom prst="wedgeRoundRectCallout">
            <a:avLst>
              <a:gd fmla="val -16119" name="adj1"/>
              <a:gd fmla="val -75276"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Data Spaces Governance</a:t>
            </a:r>
            <a:r>
              <a:rPr lang="en" sz="800"/>
              <a:t>- Data spaces governance should also provide for the non-technical aspects like business agreements, operational agreements and organisational agreements and a governing body for data spaces to provide certainty and sustainability to its participants.</a:t>
            </a:r>
            <a:endParaRPr sz="800"/>
          </a:p>
        </p:txBody>
      </p:sp>
      <p:sp>
        <p:nvSpPr>
          <p:cNvPr id="800" name="Google Shape;800;p10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4"/>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Examples of data spaces in real life</a:t>
            </a:r>
            <a:endParaRPr/>
          </a:p>
        </p:txBody>
      </p:sp>
      <p:sp>
        <p:nvSpPr>
          <p:cNvPr id="806" name="Google Shape;806;p104"/>
          <p:cNvSpPr txBox="1"/>
          <p:nvPr>
            <p:ph idx="1" type="body"/>
          </p:nvPr>
        </p:nvSpPr>
        <p:spPr>
          <a:xfrm>
            <a:off x="359054" y="1080000"/>
            <a:ext cx="8099100" cy="35100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AutoNum type="arabicPeriod"/>
            </a:pPr>
            <a:r>
              <a:rPr lang="en"/>
              <a:t>Data space logistics : saving CO2 and handling time for goods by working under the same trust framework and based on the same standards. And provide ad hoc access to the data of goods in case of emergencies. </a:t>
            </a:r>
            <a:br>
              <a:rPr lang="en"/>
            </a:br>
            <a:endParaRPr/>
          </a:p>
          <a:p>
            <a:pPr indent="-323850" lvl="0" marL="457200" rtl="0" algn="l">
              <a:spcBef>
                <a:spcPts val="0"/>
              </a:spcBef>
              <a:spcAft>
                <a:spcPts val="0"/>
              </a:spcAft>
              <a:buSzPts val="1500"/>
              <a:buAutoNum type="arabicPeriod"/>
            </a:pPr>
            <a:r>
              <a:rPr lang="en"/>
              <a:t>Data space Energy : protecting data sovereignty </a:t>
            </a:r>
            <a:r>
              <a:rPr lang="en"/>
              <a:t>while allowing energy saving services on the data generated by buildings. </a:t>
            </a:r>
            <a:br>
              <a:rPr lang="en"/>
            </a:br>
            <a:endParaRPr/>
          </a:p>
          <a:p>
            <a:pPr indent="-323850" lvl="0" marL="457200" rtl="0" algn="l">
              <a:spcBef>
                <a:spcPts val="0"/>
              </a:spcBef>
              <a:spcAft>
                <a:spcPts val="0"/>
              </a:spcAft>
              <a:buSzPts val="1500"/>
              <a:buAutoNum type="arabicPeriod"/>
            </a:pPr>
            <a:r>
              <a:rPr lang="en"/>
              <a:t>Data space building : providing access to the detailed materials needed and on that basis provide a better planning, smoother building process and better insights in the circularity of the build. </a:t>
            </a:r>
            <a:endParaRPr/>
          </a:p>
        </p:txBody>
      </p:sp>
      <p:sp>
        <p:nvSpPr>
          <p:cNvPr id="807" name="Google Shape;807;p104"/>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7"/>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FF"/>
                </a:solidFill>
              </a:rPr>
              <a:t>Train the Trainers: The Practicalities </a:t>
            </a:r>
            <a:endParaRPr>
              <a:solidFill>
                <a:srgbClr val="0000FF"/>
              </a:solidFill>
            </a:endParaRPr>
          </a:p>
        </p:txBody>
      </p:sp>
      <p:sp>
        <p:nvSpPr>
          <p:cNvPr id="555" name="Google Shape;555;p8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5"/>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data space building blocks are materialized in i4Trust</a:t>
            </a:r>
            <a:endParaRPr/>
          </a:p>
        </p:txBody>
      </p:sp>
      <p:sp>
        <p:nvSpPr>
          <p:cNvPr id="813" name="Google Shape;813;p105"/>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6"/>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open source, mature technologies</a:t>
            </a:r>
            <a:endParaRPr/>
          </a:p>
        </p:txBody>
      </p:sp>
      <p:sp>
        <p:nvSpPr>
          <p:cNvPr id="819" name="Google Shape;819;p106"/>
          <p:cNvSpPr/>
          <p:nvPr/>
        </p:nvSpPr>
        <p:spPr>
          <a:xfrm>
            <a:off x="4659258" y="2115820"/>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20" name="Google Shape;820;p106"/>
          <p:cNvSpPr txBox="1"/>
          <p:nvPr/>
        </p:nvSpPr>
        <p:spPr>
          <a:xfrm>
            <a:off x="5009181" y="2221058"/>
            <a:ext cx="1650600" cy="342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Metadata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Discovery Services</a:t>
            </a:r>
            <a:endParaRPr b="0" i="0" sz="1000" u="none" cap="none" strike="noStrike">
              <a:solidFill>
                <a:srgbClr val="000000"/>
              </a:solidFill>
              <a:latin typeface="Arial"/>
              <a:ea typeface="Arial"/>
              <a:cs typeface="Arial"/>
              <a:sym typeface="Arial"/>
            </a:endParaRPr>
          </a:p>
        </p:txBody>
      </p:sp>
      <p:grpSp>
        <p:nvGrpSpPr>
          <p:cNvPr id="821" name="Google Shape;821;p106"/>
          <p:cNvGrpSpPr/>
          <p:nvPr/>
        </p:nvGrpSpPr>
        <p:grpSpPr>
          <a:xfrm>
            <a:off x="4724899" y="2144518"/>
            <a:ext cx="439751" cy="495204"/>
            <a:chOff x="6300706" y="2859357"/>
            <a:chExt cx="586413" cy="660272"/>
          </a:xfrm>
        </p:grpSpPr>
        <p:pic>
          <p:nvPicPr>
            <p:cNvPr id="822" name="Google Shape;822;p106"/>
            <p:cNvPicPr preferRelativeResize="0"/>
            <p:nvPr/>
          </p:nvPicPr>
          <p:blipFill rotWithShape="1">
            <a:blip r:embed="rId3">
              <a:alphaModFix/>
            </a:blip>
            <a:srcRect b="0" l="0" r="0" t="0"/>
            <a:stretch/>
          </p:blipFill>
          <p:spPr>
            <a:xfrm>
              <a:off x="6300706" y="2859357"/>
              <a:ext cx="586413" cy="660272"/>
            </a:xfrm>
            <a:prstGeom prst="rect">
              <a:avLst/>
            </a:prstGeom>
            <a:noFill/>
            <a:ln>
              <a:noFill/>
            </a:ln>
          </p:spPr>
        </p:pic>
        <p:pic>
          <p:nvPicPr>
            <p:cNvPr id="823" name="Google Shape;823;p106"/>
            <p:cNvPicPr preferRelativeResize="0"/>
            <p:nvPr/>
          </p:nvPicPr>
          <p:blipFill rotWithShape="1">
            <a:blip r:embed="rId4">
              <a:alphaModFix/>
            </a:blip>
            <a:srcRect b="0" l="0" r="0" t="0"/>
            <a:stretch/>
          </p:blipFill>
          <p:spPr>
            <a:xfrm>
              <a:off x="6491628" y="3043734"/>
              <a:ext cx="260838" cy="302342"/>
            </a:xfrm>
            <a:prstGeom prst="rect">
              <a:avLst/>
            </a:prstGeom>
            <a:noFill/>
            <a:ln>
              <a:noFill/>
            </a:ln>
          </p:spPr>
        </p:pic>
      </p:grpSp>
      <p:sp>
        <p:nvSpPr>
          <p:cNvPr id="824" name="Google Shape;824;p106"/>
          <p:cNvSpPr/>
          <p:nvPr/>
        </p:nvSpPr>
        <p:spPr>
          <a:xfrm>
            <a:off x="2484917" y="280182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25" name="Google Shape;825;p106"/>
          <p:cNvSpPr txBox="1"/>
          <p:nvPr/>
        </p:nvSpPr>
        <p:spPr>
          <a:xfrm>
            <a:off x="3363980" y="2900888"/>
            <a:ext cx="1113300" cy="354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pic>
        <p:nvPicPr>
          <p:cNvPr id="826" name="Google Shape;826;p106"/>
          <p:cNvPicPr preferRelativeResize="0"/>
          <p:nvPr/>
        </p:nvPicPr>
        <p:blipFill rotWithShape="1">
          <a:blip r:embed="rId5">
            <a:alphaModFix/>
          </a:blip>
          <a:srcRect b="0" l="0" r="0" t="0"/>
          <a:stretch/>
        </p:blipFill>
        <p:spPr>
          <a:xfrm>
            <a:off x="2553918" y="2860521"/>
            <a:ext cx="398825" cy="462344"/>
          </a:xfrm>
          <a:prstGeom prst="rect">
            <a:avLst/>
          </a:prstGeom>
          <a:noFill/>
          <a:ln>
            <a:noFill/>
          </a:ln>
        </p:spPr>
      </p:pic>
      <p:sp>
        <p:nvSpPr>
          <p:cNvPr id="827" name="Google Shape;827;p106"/>
          <p:cNvSpPr/>
          <p:nvPr/>
        </p:nvSpPr>
        <p:spPr>
          <a:xfrm>
            <a:off x="310575" y="2115820"/>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828" name="Google Shape;828;p106"/>
          <p:cNvSpPr txBox="1"/>
          <p:nvPr/>
        </p:nvSpPr>
        <p:spPr>
          <a:xfrm>
            <a:off x="1087510" y="2182964"/>
            <a:ext cx="1223700" cy="427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Models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formats</a:t>
            </a:r>
            <a:endParaRPr b="0" i="0" sz="1000" u="none" cap="none" strike="noStrike">
              <a:solidFill>
                <a:srgbClr val="000000"/>
              </a:solidFill>
              <a:latin typeface="Arial"/>
              <a:ea typeface="Arial"/>
              <a:cs typeface="Arial"/>
              <a:sym typeface="Arial"/>
            </a:endParaRPr>
          </a:p>
        </p:txBody>
      </p:sp>
      <p:pic>
        <p:nvPicPr>
          <p:cNvPr id="829" name="Google Shape;829;p106"/>
          <p:cNvPicPr preferRelativeResize="0"/>
          <p:nvPr/>
        </p:nvPicPr>
        <p:blipFill rotWithShape="1">
          <a:blip r:embed="rId6">
            <a:alphaModFix/>
          </a:blip>
          <a:srcRect b="0" l="0" r="0" t="0"/>
          <a:stretch/>
        </p:blipFill>
        <p:spPr>
          <a:xfrm>
            <a:off x="410537" y="2145917"/>
            <a:ext cx="423068" cy="490447"/>
          </a:xfrm>
          <a:prstGeom prst="rect">
            <a:avLst/>
          </a:prstGeom>
          <a:noFill/>
          <a:ln>
            <a:noFill/>
          </a:ln>
        </p:spPr>
      </p:pic>
      <p:sp>
        <p:nvSpPr>
          <p:cNvPr id="830" name="Google Shape;830;p106"/>
          <p:cNvSpPr/>
          <p:nvPr/>
        </p:nvSpPr>
        <p:spPr>
          <a:xfrm>
            <a:off x="310575" y="280182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831" name="Google Shape;831;p106"/>
          <p:cNvSpPr txBox="1"/>
          <p:nvPr/>
        </p:nvSpPr>
        <p:spPr>
          <a:xfrm>
            <a:off x="1036393" y="2900699"/>
            <a:ext cx="1252200" cy="354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pic>
        <p:nvPicPr>
          <p:cNvPr id="832" name="Google Shape;832;p106"/>
          <p:cNvPicPr preferRelativeResize="0"/>
          <p:nvPr/>
        </p:nvPicPr>
        <p:blipFill rotWithShape="1">
          <a:blip r:embed="rId7">
            <a:alphaModFix/>
          </a:blip>
          <a:srcRect b="0" l="0" r="0" t="0"/>
          <a:stretch/>
        </p:blipFill>
        <p:spPr>
          <a:xfrm>
            <a:off x="425937" y="2908355"/>
            <a:ext cx="306102" cy="354854"/>
          </a:xfrm>
          <a:prstGeom prst="rect">
            <a:avLst/>
          </a:prstGeom>
          <a:noFill/>
          <a:ln>
            <a:noFill/>
          </a:ln>
        </p:spPr>
      </p:pic>
      <p:sp>
        <p:nvSpPr>
          <p:cNvPr id="833" name="Google Shape;833;p106"/>
          <p:cNvSpPr/>
          <p:nvPr/>
        </p:nvSpPr>
        <p:spPr>
          <a:xfrm>
            <a:off x="310575" y="349458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834" name="Google Shape;834;p106"/>
          <p:cNvSpPr txBox="1"/>
          <p:nvPr/>
        </p:nvSpPr>
        <p:spPr>
          <a:xfrm>
            <a:off x="1258833" y="3574771"/>
            <a:ext cx="1033800" cy="392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835" name="Google Shape;835;p106"/>
          <p:cNvSpPr/>
          <p:nvPr/>
        </p:nvSpPr>
        <p:spPr>
          <a:xfrm>
            <a:off x="2484917" y="349458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36" name="Google Shape;836;p106"/>
          <p:cNvSpPr txBox="1"/>
          <p:nvPr/>
        </p:nvSpPr>
        <p:spPr>
          <a:xfrm>
            <a:off x="2862598" y="3578447"/>
            <a:ext cx="1614600" cy="431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Access &amp; Usage Control/Policies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837" name="Google Shape;837;p106"/>
          <p:cNvPicPr preferRelativeResize="0"/>
          <p:nvPr/>
        </p:nvPicPr>
        <p:blipFill rotWithShape="1">
          <a:blip r:embed="rId8">
            <a:alphaModFix/>
          </a:blip>
          <a:srcRect b="0" l="0" r="0" t="0"/>
          <a:stretch/>
        </p:blipFill>
        <p:spPr>
          <a:xfrm>
            <a:off x="2600612" y="3570108"/>
            <a:ext cx="251660" cy="401555"/>
          </a:xfrm>
          <a:prstGeom prst="rect">
            <a:avLst/>
          </a:prstGeom>
          <a:noFill/>
          <a:ln>
            <a:noFill/>
          </a:ln>
        </p:spPr>
      </p:pic>
      <p:sp>
        <p:nvSpPr>
          <p:cNvPr id="838" name="Google Shape;838;p106"/>
          <p:cNvSpPr/>
          <p:nvPr/>
        </p:nvSpPr>
        <p:spPr>
          <a:xfrm>
            <a:off x="2484917" y="2121162"/>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pic>
        <p:nvPicPr>
          <p:cNvPr id="839" name="Google Shape;839;p106"/>
          <p:cNvPicPr preferRelativeResize="0"/>
          <p:nvPr/>
        </p:nvPicPr>
        <p:blipFill rotWithShape="1">
          <a:blip r:embed="rId9">
            <a:alphaModFix/>
          </a:blip>
          <a:srcRect b="0" l="0" r="0" t="0"/>
          <a:stretch/>
        </p:blipFill>
        <p:spPr>
          <a:xfrm>
            <a:off x="2528070" y="2115820"/>
            <a:ext cx="484767" cy="561975"/>
          </a:xfrm>
          <a:prstGeom prst="rect">
            <a:avLst/>
          </a:prstGeom>
          <a:noFill/>
          <a:ln>
            <a:noFill/>
          </a:ln>
        </p:spPr>
      </p:pic>
      <p:sp>
        <p:nvSpPr>
          <p:cNvPr id="840" name="Google Shape;840;p106"/>
          <p:cNvSpPr txBox="1"/>
          <p:nvPr/>
        </p:nvSpPr>
        <p:spPr>
          <a:xfrm>
            <a:off x="3041177" y="2212490"/>
            <a:ext cx="1436100" cy="36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841" name="Google Shape;841;p106"/>
          <p:cNvSpPr/>
          <p:nvPr/>
        </p:nvSpPr>
        <p:spPr>
          <a:xfrm>
            <a:off x="4659258" y="280182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42" name="Google Shape;842;p106"/>
          <p:cNvSpPr txBox="1"/>
          <p:nvPr/>
        </p:nvSpPr>
        <p:spPr>
          <a:xfrm>
            <a:off x="4815452" y="2873561"/>
            <a:ext cx="1821900" cy="429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Publication &amp;</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 Marketplace Services</a:t>
            </a:r>
            <a:endParaRPr b="0" i="0" sz="1000" u="none" cap="none" strike="noStrike">
              <a:solidFill>
                <a:srgbClr val="000000"/>
              </a:solidFill>
              <a:latin typeface="Arial"/>
              <a:ea typeface="Arial"/>
              <a:cs typeface="Arial"/>
              <a:sym typeface="Arial"/>
            </a:endParaRPr>
          </a:p>
        </p:txBody>
      </p:sp>
      <p:pic>
        <p:nvPicPr>
          <p:cNvPr descr="Icon&#10;&#10;Description automatically generated" id="843" name="Google Shape;843;p106"/>
          <p:cNvPicPr preferRelativeResize="0"/>
          <p:nvPr/>
        </p:nvPicPr>
        <p:blipFill rotWithShape="1">
          <a:blip r:embed="rId10">
            <a:alphaModFix/>
          </a:blip>
          <a:srcRect b="0" l="0" r="0" t="0"/>
          <a:stretch/>
        </p:blipFill>
        <p:spPr>
          <a:xfrm>
            <a:off x="4727422" y="2893306"/>
            <a:ext cx="384170" cy="317389"/>
          </a:xfrm>
          <a:prstGeom prst="rect">
            <a:avLst/>
          </a:prstGeom>
          <a:noFill/>
          <a:ln>
            <a:noFill/>
          </a:ln>
        </p:spPr>
      </p:pic>
      <p:sp>
        <p:nvSpPr>
          <p:cNvPr id="844" name="Google Shape;844;p106"/>
          <p:cNvSpPr/>
          <p:nvPr/>
        </p:nvSpPr>
        <p:spPr>
          <a:xfrm>
            <a:off x="4659258" y="349458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45" name="Google Shape;845;p106"/>
          <p:cNvSpPr txBox="1"/>
          <p:nvPr/>
        </p:nvSpPr>
        <p:spPr>
          <a:xfrm>
            <a:off x="5622070" y="3567323"/>
            <a:ext cx="1019100" cy="407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846" name="Google Shape;846;p106"/>
          <p:cNvSpPr/>
          <p:nvPr/>
        </p:nvSpPr>
        <p:spPr>
          <a:xfrm>
            <a:off x="6955713" y="280182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47" name="Google Shape;847;p106"/>
          <p:cNvSpPr txBox="1"/>
          <p:nvPr/>
        </p:nvSpPr>
        <p:spPr>
          <a:xfrm>
            <a:off x="7571384" y="2929998"/>
            <a:ext cx="13848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Operational Agreements</a:t>
            </a:r>
            <a:endParaRPr b="0" i="0" sz="1000" u="none" cap="none" strike="noStrike">
              <a:solidFill>
                <a:srgbClr val="000000"/>
              </a:solidFill>
              <a:latin typeface="Arial"/>
              <a:ea typeface="Arial"/>
              <a:cs typeface="Arial"/>
              <a:sym typeface="Arial"/>
            </a:endParaRPr>
          </a:p>
        </p:txBody>
      </p:sp>
      <p:pic>
        <p:nvPicPr>
          <p:cNvPr descr="Icon&#10;&#10;Description automatically generated" id="848" name="Google Shape;848;p106"/>
          <p:cNvPicPr preferRelativeResize="0"/>
          <p:nvPr/>
        </p:nvPicPr>
        <p:blipFill rotWithShape="1">
          <a:blip r:embed="rId11">
            <a:alphaModFix/>
          </a:blip>
          <a:srcRect b="0" l="0" r="0" t="0"/>
          <a:stretch/>
        </p:blipFill>
        <p:spPr>
          <a:xfrm>
            <a:off x="6994194" y="2749646"/>
            <a:ext cx="568004" cy="658467"/>
          </a:xfrm>
          <a:prstGeom prst="rect">
            <a:avLst/>
          </a:prstGeom>
          <a:noFill/>
          <a:ln>
            <a:noFill/>
          </a:ln>
        </p:spPr>
      </p:pic>
      <p:sp>
        <p:nvSpPr>
          <p:cNvPr id="849" name="Google Shape;849;p106"/>
          <p:cNvSpPr/>
          <p:nvPr/>
        </p:nvSpPr>
        <p:spPr>
          <a:xfrm>
            <a:off x="6955713" y="349458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50" name="Google Shape;850;p106"/>
          <p:cNvSpPr txBox="1"/>
          <p:nvPr/>
        </p:nvSpPr>
        <p:spPr>
          <a:xfrm>
            <a:off x="7554041" y="3576449"/>
            <a:ext cx="1383600" cy="38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Organizational Agreements</a:t>
            </a:r>
            <a:endParaRPr b="0" i="0" sz="1000" u="none" cap="none" strike="noStrike">
              <a:solidFill>
                <a:srgbClr val="000000"/>
              </a:solidFill>
              <a:latin typeface="Arial"/>
              <a:ea typeface="Arial"/>
              <a:cs typeface="Arial"/>
              <a:sym typeface="Arial"/>
            </a:endParaRPr>
          </a:p>
        </p:txBody>
      </p:sp>
      <p:pic>
        <p:nvPicPr>
          <p:cNvPr id="851" name="Google Shape;851;p106"/>
          <p:cNvPicPr preferRelativeResize="0"/>
          <p:nvPr/>
        </p:nvPicPr>
        <p:blipFill rotWithShape="1">
          <a:blip r:embed="rId12">
            <a:alphaModFix/>
          </a:blip>
          <a:srcRect b="0" l="0" r="0" t="0"/>
          <a:stretch/>
        </p:blipFill>
        <p:spPr>
          <a:xfrm>
            <a:off x="7131494" y="3576107"/>
            <a:ext cx="246766" cy="389557"/>
          </a:xfrm>
          <a:prstGeom prst="rect">
            <a:avLst/>
          </a:prstGeom>
          <a:noFill/>
          <a:ln>
            <a:noFill/>
          </a:ln>
        </p:spPr>
      </p:pic>
      <p:sp>
        <p:nvSpPr>
          <p:cNvPr id="852" name="Google Shape;852;p106"/>
          <p:cNvSpPr/>
          <p:nvPr/>
        </p:nvSpPr>
        <p:spPr>
          <a:xfrm>
            <a:off x="6955713" y="2115820"/>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853" name="Google Shape;853;p106"/>
          <p:cNvSpPr txBox="1"/>
          <p:nvPr/>
        </p:nvSpPr>
        <p:spPr>
          <a:xfrm>
            <a:off x="7727162" y="2190275"/>
            <a:ext cx="12066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Business Agreements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854" name="Google Shape;854;p106"/>
          <p:cNvPicPr preferRelativeResize="0"/>
          <p:nvPr/>
        </p:nvPicPr>
        <p:blipFill rotWithShape="1">
          <a:blip r:embed="rId13">
            <a:alphaModFix/>
          </a:blip>
          <a:srcRect b="0" l="0" r="0" t="0"/>
          <a:stretch/>
        </p:blipFill>
        <p:spPr>
          <a:xfrm>
            <a:off x="6918717" y="2135642"/>
            <a:ext cx="632663" cy="533400"/>
          </a:xfrm>
          <a:prstGeom prst="rect">
            <a:avLst/>
          </a:prstGeom>
          <a:noFill/>
          <a:ln>
            <a:noFill/>
          </a:ln>
        </p:spPr>
      </p:pic>
      <p:sp>
        <p:nvSpPr>
          <p:cNvPr id="855" name="Google Shape;855;p106"/>
          <p:cNvSpPr txBox="1"/>
          <p:nvPr/>
        </p:nvSpPr>
        <p:spPr>
          <a:xfrm>
            <a:off x="671367" y="1491028"/>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856" name="Google Shape;856;p106"/>
          <p:cNvSpPr txBox="1"/>
          <p:nvPr/>
        </p:nvSpPr>
        <p:spPr>
          <a:xfrm>
            <a:off x="2779370" y="1491028"/>
            <a:ext cx="14574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857" name="Google Shape;857;p106"/>
          <p:cNvSpPr txBox="1"/>
          <p:nvPr/>
        </p:nvSpPr>
        <p:spPr>
          <a:xfrm>
            <a:off x="5020050" y="1503569"/>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a:t>
            </a:r>
            <a:br>
              <a:rPr b="1" i="0" lang="en" sz="1200" u="none" cap="none" strike="noStrike">
                <a:solidFill>
                  <a:srgbClr val="002060"/>
                </a:solidFill>
                <a:latin typeface="Arial"/>
                <a:ea typeface="Arial"/>
                <a:cs typeface="Arial"/>
                <a:sym typeface="Arial"/>
              </a:rPr>
            </a:br>
            <a:r>
              <a:rPr b="1" i="0" lang="en"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858" name="Google Shape;858;p106"/>
          <p:cNvSpPr txBox="1"/>
          <p:nvPr/>
        </p:nvSpPr>
        <p:spPr>
          <a:xfrm>
            <a:off x="7316505" y="1487365"/>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Spaces Governance</a:t>
            </a:r>
            <a:endParaRPr b="1" i="0" sz="1200" u="none" cap="none" strike="noStrike">
              <a:solidFill>
                <a:srgbClr val="002060"/>
              </a:solidFill>
              <a:latin typeface="Arial"/>
              <a:ea typeface="Arial"/>
              <a:cs typeface="Arial"/>
              <a:sym typeface="Arial"/>
            </a:endParaRPr>
          </a:p>
        </p:txBody>
      </p:sp>
      <p:sp>
        <p:nvSpPr>
          <p:cNvPr id="859" name="Google Shape;859;p106"/>
          <p:cNvSpPr/>
          <p:nvPr/>
        </p:nvSpPr>
        <p:spPr>
          <a:xfrm>
            <a:off x="142025" y="1412339"/>
            <a:ext cx="6696900" cy="314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860" name="Google Shape;860;p106"/>
          <p:cNvSpPr txBox="1"/>
          <p:nvPr/>
        </p:nvSpPr>
        <p:spPr>
          <a:xfrm>
            <a:off x="2257604" y="4203599"/>
            <a:ext cx="24657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grpSp>
        <p:nvGrpSpPr>
          <p:cNvPr id="861" name="Google Shape;861;p106"/>
          <p:cNvGrpSpPr/>
          <p:nvPr/>
        </p:nvGrpSpPr>
        <p:grpSpPr>
          <a:xfrm>
            <a:off x="7526710" y="2062758"/>
            <a:ext cx="314508" cy="299475"/>
            <a:chOff x="8138237" y="2464872"/>
            <a:chExt cx="419400" cy="399300"/>
          </a:xfrm>
        </p:grpSpPr>
        <p:sp>
          <p:nvSpPr>
            <p:cNvPr id="862" name="Google Shape;862;p106"/>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863" name="Google Shape;863;p106"/>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864" name="Google Shape;864;p106"/>
          <p:cNvGrpSpPr/>
          <p:nvPr/>
        </p:nvGrpSpPr>
        <p:grpSpPr>
          <a:xfrm>
            <a:off x="7526709" y="2752122"/>
            <a:ext cx="314508" cy="299475"/>
            <a:chOff x="8138237" y="2464872"/>
            <a:chExt cx="419400" cy="399300"/>
          </a:xfrm>
        </p:grpSpPr>
        <p:sp>
          <p:nvSpPr>
            <p:cNvPr id="865" name="Google Shape;865;p106"/>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866" name="Google Shape;866;p106"/>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867" name="Google Shape;867;p106"/>
          <p:cNvGrpSpPr/>
          <p:nvPr/>
        </p:nvGrpSpPr>
        <p:grpSpPr>
          <a:xfrm>
            <a:off x="2668826" y="2062758"/>
            <a:ext cx="314508" cy="299475"/>
            <a:chOff x="8138237" y="2464872"/>
            <a:chExt cx="419400" cy="399300"/>
          </a:xfrm>
        </p:grpSpPr>
        <p:sp>
          <p:nvSpPr>
            <p:cNvPr id="868" name="Google Shape;868;p106"/>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869" name="Google Shape;869;p106"/>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870" name="Google Shape;870;p106"/>
          <p:cNvGrpSpPr/>
          <p:nvPr/>
        </p:nvGrpSpPr>
        <p:grpSpPr>
          <a:xfrm>
            <a:off x="2676409" y="3441594"/>
            <a:ext cx="314508" cy="299475"/>
            <a:chOff x="8138237" y="2464872"/>
            <a:chExt cx="419400" cy="399300"/>
          </a:xfrm>
        </p:grpSpPr>
        <p:sp>
          <p:nvSpPr>
            <p:cNvPr id="871" name="Google Shape;871;p106"/>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872" name="Google Shape;872;p106"/>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873" name="Google Shape;873;p106"/>
          <p:cNvGrpSpPr/>
          <p:nvPr/>
        </p:nvGrpSpPr>
        <p:grpSpPr>
          <a:xfrm>
            <a:off x="5192381" y="2060044"/>
            <a:ext cx="323804" cy="1682036"/>
            <a:chOff x="6924098" y="2746726"/>
            <a:chExt cx="431797" cy="2242714"/>
          </a:xfrm>
        </p:grpSpPr>
        <p:grpSp>
          <p:nvGrpSpPr>
            <p:cNvPr id="874" name="Google Shape;874;p106"/>
            <p:cNvGrpSpPr/>
            <p:nvPr/>
          </p:nvGrpSpPr>
          <p:grpSpPr>
            <a:xfrm>
              <a:off x="6924098" y="3661703"/>
              <a:ext cx="419431" cy="399272"/>
              <a:chOff x="11289215" y="1676758"/>
              <a:chExt cx="774000" cy="736800"/>
            </a:xfrm>
          </p:grpSpPr>
          <p:sp>
            <p:nvSpPr>
              <p:cNvPr id="875" name="Google Shape;875;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76" name="Google Shape;876;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77" name="Google Shape;877;p106"/>
            <p:cNvGrpSpPr/>
            <p:nvPr/>
          </p:nvGrpSpPr>
          <p:grpSpPr>
            <a:xfrm>
              <a:off x="6930184" y="2746726"/>
              <a:ext cx="419431" cy="399272"/>
              <a:chOff x="11289215" y="1676758"/>
              <a:chExt cx="774000" cy="736800"/>
            </a:xfrm>
          </p:grpSpPr>
          <p:sp>
            <p:nvSpPr>
              <p:cNvPr id="878" name="Google Shape;878;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79" name="Google Shape;879;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80" name="Google Shape;880;p106"/>
            <p:cNvGrpSpPr/>
            <p:nvPr/>
          </p:nvGrpSpPr>
          <p:grpSpPr>
            <a:xfrm>
              <a:off x="6936464" y="4590168"/>
              <a:ext cx="419431" cy="399272"/>
              <a:chOff x="11289215" y="1676758"/>
              <a:chExt cx="774000" cy="736800"/>
            </a:xfrm>
          </p:grpSpPr>
          <p:sp>
            <p:nvSpPr>
              <p:cNvPr id="881" name="Google Shape;881;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82" name="Google Shape;882;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grpSp>
        <p:nvGrpSpPr>
          <p:cNvPr id="883" name="Google Shape;883;p106"/>
          <p:cNvGrpSpPr/>
          <p:nvPr/>
        </p:nvGrpSpPr>
        <p:grpSpPr>
          <a:xfrm>
            <a:off x="3066939" y="2067266"/>
            <a:ext cx="314554" cy="299436"/>
            <a:chOff x="11289215" y="1676758"/>
            <a:chExt cx="774000" cy="736800"/>
          </a:xfrm>
        </p:grpSpPr>
        <p:sp>
          <p:nvSpPr>
            <p:cNvPr id="884" name="Google Shape;884;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85" name="Google Shape;885;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86" name="Google Shape;886;p106"/>
          <p:cNvGrpSpPr/>
          <p:nvPr/>
        </p:nvGrpSpPr>
        <p:grpSpPr>
          <a:xfrm>
            <a:off x="3071648" y="3449848"/>
            <a:ext cx="314554" cy="299436"/>
            <a:chOff x="11289215" y="1676758"/>
            <a:chExt cx="774000" cy="736800"/>
          </a:xfrm>
        </p:grpSpPr>
        <p:sp>
          <p:nvSpPr>
            <p:cNvPr id="887" name="Google Shape;887;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88" name="Google Shape;888;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89" name="Google Shape;889;p106"/>
          <p:cNvGrpSpPr/>
          <p:nvPr/>
        </p:nvGrpSpPr>
        <p:grpSpPr>
          <a:xfrm>
            <a:off x="881875" y="2058988"/>
            <a:ext cx="323804" cy="1682036"/>
            <a:chOff x="6924098" y="2746726"/>
            <a:chExt cx="431797" cy="2242714"/>
          </a:xfrm>
        </p:grpSpPr>
        <p:grpSp>
          <p:nvGrpSpPr>
            <p:cNvPr id="890" name="Google Shape;890;p106"/>
            <p:cNvGrpSpPr/>
            <p:nvPr/>
          </p:nvGrpSpPr>
          <p:grpSpPr>
            <a:xfrm>
              <a:off x="6924098" y="3661703"/>
              <a:ext cx="419431" cy="399272"/>
              <a:chOff x="11289215" y="1676758"/>
              <a:chExt cx="774000" cy="736800"/>
            </a:xfrm>
          </p:grpSpPr>
          <p:sp>
            <p:nvSpPr>
              <p:cNvPr id="891" name="Google Shape;891;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92" name="Google Shape;892;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93" name="Google Shape;893;p106"/>
            <p:cNvGrpSpPr/>
            <p:nvPr/>
          </p:nvGrpSpPr>
          <p:grpSpPr>
            <a:xfrm>
              <a:off x="6930184" y="2746726"/>
              <a:ext cx="419431" cy="399272"/>
              <a:chOff x="11289215" y="1676758"/>
              <a:chExt cx="774000" cy="736800"/>
            </a:xfrm>
          </p:grpSpPr>
          <p:sp>
            <p:nvSpPr>
              <p:cNvPr id="894" name="Google Shape;894;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95" name="Google Shape;895;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896" name="Google Shape;896;p106"/>
            <p:cNvGrpSpPr/>
            <p:nvPr/>
          </p:nvGrpSpPr>
          <p:grpSpPr>
            <a:xfrm>
              <a:off x="6936464" y="4590168"/>
              <a:ext cx="419431" cy="399272"/>
              <a:chOff x="11289215" y="1676758"/>
              <a:chExt cx="774000" cy="736800"/>
            </a:xfrm>
          </p:grpSpPr>
          <p:sp>
            <p:nvSpPr>
              <p:cNvPr id="897" name="Google Shape;897;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898" name="Google Shape;898;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grpSp>
        <p:nvGrpSpPr>
          <p:cNvPr id="899" name="Google Shape;899;p106"/>
          <p:cNvGrpSpPr/>
          <p:nvPr/>
        </p:nvGrpSpPr>
        <p:grpSpPr>
          <a:xfrm>
            <a:off x="2668985" y="2752175"/>
            <a:ext cx="314508" cy="299475"/>
            <a:chOff x="8138237" y="2464872"/>
            <a:chExt cx="419400" cy="399300"/>
          </a:xfrm>
        </p:grpSpPr>
        <p:sp>
          <p:nvSpPr>
            <p:cNvPr id="900" name="Google Shape;900;p106"/>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901" name="Google Shape;901;p106"/>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pic>
        <p:nvPicPr>
          <p:cNvPr id="902" name="Google Shape;902;p106"/>
          <p:cNvPicPr preferRelativeResize="0"/>
          <p:nvPr/>
        </p:nvPicPr>
        <p:blipFill rotWithShape="1">
          <a:blip r:embed="rId16">
            <a:alphaModFix/>
          </a:blip>
          <a:srcRect b="0" l="0" r="0" t="0"/>
          <a:stretch/>
        </p:blipFill>
        <p:spPr>
          <a:xfrm>
            <a:off x="372104" y="3548439"/>
            <a:ext cx="412713" cy="452397"/>
          </a:xfrm>
          <a:prstGeom prst="rect">
            <a:avLst/>
          </a:prstGeom>
          <a:noFill/>
          <a:ln>
            <a:noFill/>
          </a:ln>
        </p:spPr>
      </p:pic>
      <p:pic>
        <p:nvPicPr>
          <p:cNvPr id="903" name="Google Shape;903;p106"/>
          <p:cNvPicPr preferRelativeResize="0"/>
          <p:nvPr/>
        </p:nvPicPr>
        <p:blipFill rotWithShape="1">
          <a:blip r:embed="rId17">
            <a:alphaModFix/>
          </a:blip>
          <a:srcRect b="0" l="0" r="0" t="0"/>
          <a:stretch/>
        </p:blipFill>
        <p:spPr>
          <a:xfrm>
            <a:off x="4760936" y="3567917"/>
            <a:ext cx="367718" cy="416285"/>
          </a:xfrm>
          <a:prstGeom prst="rect">
            <a:avLst/>
          </a:prstGeom>
          <a:noFill/>
          <a:ln>
            <a:noFill/>
          </a:ln>
        </p:spPr>
      </p:pic>
      <p:sp>
        <p:nvSpPr>
          <p:cNvPr id="904" name="Google Shape;904;p10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905" name="Google Shape;905;p106"/>
          <p:cNvGrpSpPr/>
          <p:nvPr/>
        </p:nvGrpSpPr>
        <p:grpSpPr>
          <a:xfrm>
            <a:off x="3071640" y="2752133"/>
            <a:ext cx="314554" cy="299436"/>
            <a:chOff x="11289215" y="1676758"/>
            <a:chExt cx="774000" cy="736800"/>
          </a:xfrm>
        </p:grpSpPr>
        <p:sp>
          <p:nvSpPr>
            <p:cNvPr id="906" name="Google Shape;906;p106"/>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907" name="Google Shape;907;p106"/>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7"/>
          <p:cNvSpPr txBox="1"/>
          <p:nvPr>
            <p:ph type="title"/>
          </p:nvPr>
        </p:nvSpPr>
        <p:spPr>
          <a:xfrm>
            <a:off x="359054" y="270000"/>
            <a:ext cx="85020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fundamental principles</a:t>
            </a:r>
            <a:endParaRPr/>
          </a:p>
        </p:txBody>
      </p:sp>
      <p:sp>
        <p:nvSpPr>
          <p:cNvPr id="913" name="Google Shape;913;p107"/>
          <p:cNvSpPr txBox="1"/>
          <p:nvPr>
            <p:ph idx="1" type="body"/>
          </p:nvPr>
        </p:nvSpPr>
        <p:spPr>
          <a:xfrm>
            <a:off x="359054" y="947063"/>
            <a:ext cx="4950900" cy="4041300"/>
          </a:xfrm>
          <a:prstGeom prst="rect">
            <a:avLst/>
          </a:prstGeom>
          <a:noFill/>
          <a:ln>
            <a:noFill/>
          </a:ln>
        </p:spPr>
        <p:txBody>
          <a:bodyPr anchorCtr="0" anchor="t" bIns="0" lIns="0" spcFirstLastPara="1" rIns="0" wrap="square" tIns="0">
            <a:noAutofit/>
          </a:bodyPr>
          <a:lstStyle/>
          <a:p>
            <a:pPr indent="-254000" lvl="0" marL="342900" marR="0" rtl="0" algn="l">
              <a:lnSpc>
                <a:spcPct val="100000"/>
              </a:lnSpc>
              <a:spcBef>
                <a:spcPts val="400"/>
              </a:spcBef>
              <a:spcAft>
                <a:spcPts val="0"/>
              </a:spcAft>
              <a:buClr>
                <a:schemeClr val="accent1"/>
              </a:buClr>
              <a:buSzPts val="1200"/>
              <a:buFont typeface="Arial"/>
              <a:buChar char="■"/>
            </a:pPr>
            <a:r>
              <a:rPr lang="en" sz="1300"/>
              <a:t>Fundamental principle in Data Spaces for a Data Economy:</a:t>
            </a:r>
            <a:endParaRPr/>
          </a:p>
          <a:p>
            <a:pPr indent="-254000" lvl="1" marL="685800" rtl="0" algn="l">
              <a:lnSpc>
                <a:spcPct val="100000"/>
              </a:lnSpc>
              <a:spcBef>
                <a:spcPts val="0"/>
              </a:spcBef>
              <a:spcAft>
                <a:spcPts val="0"/>
              </a:spcAft>
              <a:buSzPts val="1200"/>
              <a:buChar char="■"/>
            </a:pPr>
            <a:r>
              <a:rPr lang="en" sz="1200"/>
              <a:t>Data providers publish data resources knowing that consumers, unknown “a priori”, know how to consume them</a:t>
            </a:r>
            <a:endParaRPr/>
          </a:p>
          <a:p>
            <a:pPr indent="-254000" lvl="1" marL="685800" rtl="0" algn="l">
              <a:lnSpc>
                <a:spcPct val="100000"/>
              </a:lnSpc>
              <a:spcBef>
                <a:spcPts val="0"/>
              </a:spcBef>
              <a:spcAft>
                <a:spcPts val="0"/>
              </a:spcAft>
              <a:buSzPts val="1200"/>
              <a:buChar char="■"/>
            </a:pPr>
            <a:r>
              <a:rPr lang="en" sz="1200"/>
              <a:t>Data consumers know how to discover and consume data resources published by data providers</a:t>
            </a:r>
            <a:endParaRPr/>
          </a:p>
          <a:p>
            <a:pPr indent="0" lvl="1" marL="431800" rtl="0" algn="l">
              <a:lnSpc>
                <a:spcPct val="100000"/>
              </a:lnSpc>
              <a:spcBef>
                <a:spcPts val="0"/>
              </a:spcBef>
              <a:spcAft>
                <a:spcPts val="0"/>
              </a:spcAft>
              <a:buSzPts val="1200"/>
              <a:buNone/>
            </a:pPr>
            <a:r>
              <a:t/>
            </a:r>
            <a:endParaRPr/>
          </a:p>
          <a:p>
            <a:pPr indent="-254000" lvl="0" marL="342900" rtl="0" algn="l">
              <a:lnSpc>
                <a:spcPct val="100000"/>
              </a:lnSpc>
              <a:spcBef>
                <a:spcPts val="400"/>
              </a:spcBef>
              <a:spcAft>
                <a:spcPts val="0"/>
              </a:spcAft>
              <a:buSzPts val="1200"/>
              <a:buChar char="■"/>
            </a:pPr>
            <a:r>
              <a:rPr lang="en" sz="1300"/>
              <a:t>This requires all participants to “speak the same language”:</a:t>
            </a:r>
            <a:endParaRPr/>
          </a:p>
          <a:p>
            <a:pPr indent="-254000" lvl="1" marL="685800" rtl="0" algn="l">
              <a:lnSpc>
                <a:spcPct val="100000"/>
              </a:lnSpc>
              <a:spcBef>
                <a:spcPts val="0"/>
              </a:spcBef>
              <a:spcAft>
                <a:spcPts val="0"/>
              </a:spcAft>
              <a:buSzPts val="1200"/>
              <a:buChar char="■"/>
            </a:pPr>
            <a:r>
              <a:rPr lang="en" sz="1200"/>
              <a:t>Data exchange API (the sentences you construct)</a:t>
            </a:r>
            <a:endParaRPr/>
          </a:p>
          <a:p>
            <a:pPr indent="-254000" lvl="1" marL="685800" rtl="0" algn="l">
              <a:lnSpc>
                <a:spcPct val="100000"/>
              </a:lnSpc>
              <a:spcBef>
                <a:spcPts val="0"/>
              </a:spcBef>
              <a:spcAft>
                <a:spcPts val="0"/>
              </a:spcAft>
              <a:buSzPts val="1200"/>
              <a:buChar char="■"/>
            </a:pPr>
            <a:r>
              <a:rPr lang="en" sz="1200"/>
              <a:t>Standard data models (what you speak about)</a:t>
            </a:r>
            <a:endParaRPr sz="1200"/>
          </a:p>
          <a:p>
            <a:pPr indent="-254000" lvl="1" marL="685800" rtl="0" algn="l">
              <a:lnSpc>
                <a:spcPct val="100000"/>
              </a:lnSpc>
              <a:spcBef>
                <a:spcPts val="0"/>
              </a:spcBef>
              <a:spcAft>
                <a:spcPts val="0"/>
              </a:spcAft>
              <a:buSzPts val="1200"/>
              <a:buChar char="■"/>
            </a:pPr>
            <a:r>
              <a:rPr lang="en" sz="1200"/>
              <a:t>Common mechanisms for Identity and Access Management (IAM) (who speaks under what rules)</a:t>
            </a:r>
            <a:endParaRPr sz="1200"/>
          </a:p>
          <a:p>
            <a:pPr indent="0" lvl="1" marL="431800" rtl="0" algn="l">
              <a:lnSpc>
                <a:spcPct val="100000"/>
              </a:lnSpc>
              <a:spcBef>
                <a:spcPts val="0"/>
              </a:spcBef>
              <a:spcAft>
                <a:spcPts val="0"/>
              </a:spcAft>
              <a:buSzPts val="1200"/>
              <a:buNone/>
            </a:pPr>
            <a:r>
              <a:t/>
            </a:r>
            <a:endParaRPr/>
          </a:p>
          <a:p>
            <a:pPr indent="-254000" lvl="0" marL="342900" marR="0" rtl="0" algn="l">
              <a:lnSpc>
                <a:spcPct val="100000"/>
              </a:lnSpc>
              <a:spcBef>
                <a:spcPts val="400"/>
              </a:spcBef>
              <a:spcAft>
                <a:spcPts val="0"/>
              </a:spcAft>
              <a:buClr>
                <a:schemeClr val="accent1"/>
              </a:buClr>
              <a:buSzPts val="1200"/>
              <a:buFont typeface="Arial"/>
              <a:buChar char="■"/>
            </a:pPr>
            <a:r>
              <a:rPr lang="en" sz="1300"/>
              <a:t>i4Trust focuses on secure exchange between smart applications which exchange context / digital twin data: </a:t>
            </a:r>
            <a:endParaRPr/>
          </a:p>
          <a:p>
            <a:pPr indent="-254000" lvl="1" marL="685800" rtl="0" algn="l">
              <a:lnSpc>
                <a:spcPct val="100000"/>
              </a:lnSpc>
              <a:spcBef>
                <a:spcPts val="0"/>
              </a:spcBef>
              <a:spcAft>
                <a:spcPts val="0"/>
              </a:spcAft>
              <a:buSzPts val="1200"/>
              <a:buChar char="■"/>
            </a:pPr>
            <a:r>
              <a:rPr lang="en" sz="1200"/>
              <a:t>Digital Twin =  Digital representation of an real-world asset</a:t>
            </a:r>
            <a:endParaRPr/>
          </a:p>
          <a:p>
            <a:pPr indent="-254000" lvl="1" marL="685800" rtl="0" algn="l">
              <a:lnSpc>
                <a:spcPct val="100000"/>
              </a:lnSpc>
              <a:spcBef>
                <a:spcPts val="0"/>
              </a:spcBef>
              <a:spcAft>
                <a:spcPts val="0"/>
              </a:spcAft>
              <a:buSzPts val="1200"/>
              <a:buChar char="■"/>
            </a:pPr>
            <a:r>
              <a:rPr lang="en" sz="1200"/>
              <a:t>Digital Twin data = Properties, Relationships</a:t>
            </a:r>
            <a:endParaRPr/>
          </a:p>
          <a:p>
            <a:pPr indent="-254000" lvl="1" marL="685800" rtl="0" algn="l">
              <a:lnSpc>
                <a:spcPct val="100000"/>
              </a:lnSpc>
              <a:spcBef>
                <a:spcPts val="0"/>
              </a:spcBef>
              <a:spcAft>
                <a:spcPts val="0"/>
              </a:spcAft>
              <a:buSzPts val="1200"/>
              <a:buChar char="■"/>
            </a:pPr>
            <a:r>
              <a:rPr lang="en" sz="1200"/>
              <a:t>Context = Collection of Digital Twins</a:t>
            </a:r>
            <a:endParaRPr/>
          </a:p>
          <a:p>
            <a:pPr indent="-254000" lvl="1" marL="685800" rtl="0" algn="l">
              <a:lnSpc>
                <a:spcPct val="100000"/>
              </a:lnSpc>
              <a:spcBef>
                <a:spcPts val="0"/>
              </a:spcBef>
              <a:spcAft>
                <a:spcPts val="0"/>
              </a:spcAft>
              <a:buSzPts val="1200"/>
              <a:buChar char="■"/>
            </a:pPr>
            <a:r>
              <a:rPr lang="en" sz="1200"/>
              <a:t>IAM at organization and user level, have a Trust Authority</a:t>
            </a:r>
            <a:endParaRPr/>
          </a:p>
          <a:p>
            <a:pPr indent="-254000" lvl="1" marL="685800" rtl="0" algn="l">
              <a:lnSpc>
                <a:spcPct val="100000"/>
              </a:lnSpc>
              <a:spcBef>
                <a:spcPts val="0"/>
              </a:spcBef>
              <a:spcAft>
                <a:spcPts val="0"/>
              </a:spcAft>
              <a:buSzPts val="1200"/>
              <a:buChar char="■"/>
            </a:pPr>
            <a:r>
              <a:rPr lang="en" sz="1200"/>
              <a:t>Data Marketplace and Publication services</a:t>
            </a:r>
            <a:endParaRPr/>
          </a:p>
          <a:p>
            <a:pPr indent="-177800" lvl="0" marL="342900" marR="0" rtl="0" algn="l">
              <a:lnSpc>
                <a:spcPct val="100000"/>
              </a:lnSpc>
              <a:spcBef>
                <a:spcPts val="400"/>
              </a:spcBef>
              <a:spcAft>
                <a:spcPts val="0"/>
              </a:spcAft>
              <a:buClr>
                <a:schemeClr val="accent1"/>
              </a:buClr>
              <a:buSzPts val="1500"/>
              <a:buFont typeface="Arial"/>
              <a:buNone/>
            </a:pPr>
            <a:r>
              <a:t/>
            </a:r>
            <a:endParaRPr sz="1300"/>
          </a:p>
        </p:txBody>
      </p:sp>
      <p:sp>
        <p:nvSpPr>
          <p:cNvPr id="914" name="Google Shape;914;p10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915" name="Google Shape;915;p107"/>
          <p:cNvPicPr preferRelativeResize="0"/>
          <p:nvPr/>
        </p:nvPicPr>
        <p:blipFill rotWithShape="1">
          <a:blip r:embed="rId3">
            <a:alphaModFix/>
          </a:blip>
          <a:srcRect b="0" l="0" r="0" t="0"/>
          <a:stretch/>
        </p:blipFill>
        <p:spPr>
          <a:xfrm>
            <a:off x="6807846" y="2871215"/>
            <a:ext cx="2049745" cy="1353605"/>
          </a:xfrm>
          <a:prstGeom prst="rect">
            <a:avLst/>
          </a:prstGeom>
          <a:noFill/>
          <a:ln>
            <a:noFill/>
          </a:ln>
        </p:spPr>
      </p:pic>
      <p:pic>
        <p:nvPicPr>
          <p:cNvPr id="916" name="Google Shape;916;p107"/>
          <p:cNvPicPr preferRelativeResize="0"/>
          <p:nvPr/>
        </p:nvPicPr>
        <p:blipFill rotWithShape="1">
          <a:blip r:embed="rId4">
            <a:alphaModFix/>
          </a:blip>
          <a:srcRect b="0" l="0" r="0" t="0"/>
          <a:stretch/>
        </p:blipFill>
        <p:spPr>
          <a:xfrm>
            <a:off x="5689970" y="3548105"/>
            <a:ext cx="1982077" cy="1321384"/>
          </a:xfrm>
          <a:prstGeom prst="rect">
            <a:avLst/>
          </a:prstGeom>
          <a:noFill/>
          <a:ln>
            <a:noFill/>
          </a:ln>
        </p:spPr>
      </p:pic>
      <p:grpSp>
        <p:nvGrpSpPr>
          <p:cNvPr id="917" name="Google Shape;917;p107"/>
          <p:cNvGrpSpPr/>
          <p:nvPr/>
        </p:nvGrpSpPr>
        <p:grpSpPr>
          <a:xfrm>
            <a:off x="5682757" y="1100254"/>
            <a:ext cx="3174760" cy="1600041"/>
            <a:chOff x="7578020" y="1467005"/>
            <a:chExt cx="4233577" cy="2133388"/>
          </a:xfrm>
        </p:grpSpPr>
        <p:sp>
          <p:nvSpPr>
            <p:cNvPr id="918" name="Google Shape;918;p107"/>
            <p:cNvSpPr/>
            <p:nvPr/>
          </p:nvSpPr>
          <p:spPr>
            <a:xfrm>
              <a:off x="8358788" y="1635697"/>
              <a:ext cx="2557200" cy="1702200"/>
            </a:xfrm>
            <a:prstGeom prst="roundRect">
              <a:avLst>
                <a:gd fmla="val 6455" name="adj"/>
              </a:avLst>
            </a:prstGeom>
            <a:solidFill>
              <a:srgbClr val="538CD5"/>
            </a:solidFill>
            <a:ln cap="flat" cmpd="sng" w="9525">
              <a:solidFill>
                <a:srgbClr val="3C515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919" name="Google Shape;919;p107"/>
            <p:cNvSpPr/>
            <p:nvPr/>
          </p:nvSpPr>
          <p:spPr>
            <a:xfrm>
              <a:off x="9353623" y="3059442"/>
              <a:ext cx="1779300" cy="5409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20" name="Google Shape;920;p107"/>
            <p:cNvSpPr txBox="1"/>
            <p:nvPr/>
          </p:nvSpPr>
          <p:spPr>
            <a:xfrm>
              <a:off x="10091594" y="3354093"/>
              <a:ext cx="900600" cy="2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700" u="none" cap="none" strike="noStrike">
                  <a:solidFill>
                    <a:schemeClr val="dk1"/>
                  </a:solidFill>
                  <a:latin typeface="Arial"/>
                  <a:ea typeface="Arial"/>
                  <a:cs typeface="Arial"/>
                  <a:sym typeface="Arial"/>
                </a:rPr>
                <a:t>Smart Port</a:t>
              </a:r>
              <a:endParaRPr b="0" i="0" sz="400" u="none" cap="none" strike="noStrike">
                <a:solidFill>
                  <a:srgbClr val="000000"/>
                </a:solidFill>
                <a:latin typeface="Arial"/>
                <a:ea typeface="Arial"/>
                <a:cs typeface="Arial"/>
                <a:sym typeface="Arial"/>
              </a:endParaRPr>
            </a:p>
          </p:txBody>
        </p:sp>
        <p:grpSp>
          <p:nvGrpSpPr>
            <p:cNvPr id="921" name="Google Shape;921;p107"/>
            <p:cNvGrpSpPr/>
            <p:nvPr/>
          </p:nvGrpSpPr>
          <p:grpSpPr>
            <a:xfrm flipH="1">
              <a:off x="10191455" y="3116795"/>
              <a:ext cx="428508" cy="197777"/>
              <a:chOff x="4716016" y="4293096"/>
              <a:chExt cx="936016" cy="432016"/>
            </a:xfrm>
          </p:grpSpPr>
          <p:sp>
            <p:nvSpPr>
              <p:cNvPr id="922" name="Google Shape;922;p107"/>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23" name="Google Shape;923;p107"/>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24" name="Google Shape;924;p107"/>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cxnSp>
          <p:nvCxnSpPr>
            <p:cNvPr id="925" name="Google Shape;925;p107"/>
            <p:cNvCxnSpPr/>
            <p:nvPr/>
          </p:nvCxnSpPr>
          <p:spPr>
            <a:xfrm rot="10800000">
              <a:off x="9977050" y="3256584"/>
              <a:ext cx="2805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sp>
          <p:nvSpPr>
            <p:cNvPr id="926" name="Google Shape;926;p107"/>
            <p:cNvSpPr/>
            <p:nvPr/>
          </p:nvSpPr>
          <p:spPr>
            <a:xfrm>
              <a:off x="10360198" y="1773944"/>
              <a:ext cx="1451400" cy="7353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27" name="Google Shape;927;p107"/>
            <p:cNvSpPr txBox="1"/>
            <p:nvPr/>
          </p:nvSpPr>
          <p:spPr>
            <a:xfrm>
              <a:off x="10992072" y="2101532"/>
              <a:ext cx="799800" cy="400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700" u="none" cap="none" strike="noStrike">
                  <a:solidFill>
                    <a:schemeClr val="dk1"/>
                  </a:solidFill>
                  <a:latin typeface="Arial"/>
                  <a:ea typeface="Arial"/>
                  <a:cs typeface="Arial"/>
                  <a:sym typeface="Arial"/>
                </a:rPr>
                <a:t>Smart Building</a:t>
              </a:r>
              <a:endParaRPr b="0" i="0" sz="400" u="none" cap="none" strike="noStrike">
                <a:solidFill>
                  <a:srgbClr val="000000"/>
                </a:solidFill>
                <a:latin typeface="Arial"/>
                <a:ea typeface="Arial"/>
                <a:cs typeface="Arial"/>
                <a:sym typeface="Arial"/>
              </a:endParaRPr>
            </a:p>
          </p:txBody>
        </p:sp>
        <p:grpSp>
          <p:nvGrpSpPr>
            <p:cNvPr id="928" name="Google Shape;928;p107"/>
            <p:cNvGrpSpPr/>
            <p:nvPr/>
          </p:nvGrpSpPr>
          <p:grpSpPr>
            <a:xfrm flipH="1">
              <a:off x="11046711" y="1833601"/>
              <a:ext cx="428508" cy="197777"/>
              <a:chOff x="4716016" y="4293096"/>
              <a:chExt cx="936016" cy="432016"/>
            </a:xfrm>
          </p:grpSpPr>
          <p:sp>
            <p:nvSpPr>
              <p:cNvPr id="929" name="Google Shape;929;p107"/>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30" name="Google Shape;930;p107"/>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31" name="Google Shape;931;p107"/>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sp>
          <p:nvSpPr>
            <p:cNvPr id="932" name="Google Shape;932;p107"/>
            <p:cNvSpPr/>
            <p:nvPr/>
          </p:nvSpPr>
          <p:spPr>
            <a:xfrm>
              <a:off x="7578020" y="1542376"/>
              <a:ext cx="1451100" cy="7842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33" name="Google Shape;933;p107"/>
            <p:cNvSpPr txBox="1"/>
            <p:nvPr/>
          </p:nvSpPr>
          <p:spPr>
            <a:xfrm>
              <a:off x="8130310" y="1595056"/>
              <a:ext cx="871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700" u="none" cap="none" strike="noStrike">
                  <a:solidFill>
                    <a:schemeClr val="dk1"/>
                  </a:solidFill>
                  <a:latin typeface="Arial"/>
                  <a:ea typeface="Arial"/>
                  <a:cs typeface="Arial"/>
                  <a:sym typeface="Arial"/>
                </a:rPr>
                <a:t>Smart City</a:t>
              </a:r>
              <a:endParaRPr b="0" i="0" sz="400" u="none" cap="none" strike="noStrike">
                <a:solidFill>
                  <a:srgbClr val="000000"/>
                </a:solidFill>
                <a:latin typeface="Arial"/>
                <a:ea typeface="Arial"/>
                <a:cs typeface="Arial"/>
                <a:sym typeface="Arial"/>
              </a:endParaRPr>
            </a:p>
          </p:txBody>
        </p:sp>
        <p:grpSp>
          <p:nvGrpSpPr>
            <p:cNvPr id="934" name="Google Shape;934;p107"/>
            <p:cNvGrpSpPr/>
            <p:nvPr/>
          </p:nvGrpSpPr>
          <p:grpSpPr>
            <a:xfrm flipH="1">
              <a:off x="7681812" y="1904202"/>
              <a:ext cx="428508" cy="197777"/>
              <a:chOff x="4716016" y="4293096"/>
              <a:chExt cx="936016" cy="432016"/>
            </a:xfrm>
          </p:grpSpPr>
          <p:sp>
            <p:nvSpPr>
              <p:cNvPr id="935" name="Google Shape;935;p107"/>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36" name="Google Shape;936;p107"/>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937" name="Google Shape;937;p107"/>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sp>
          <p:nvSpPr>
            <p:cNvPr id="938" name="Google Shape;938;p107"/>
            <p:cNvSpPr/>
            <p:nvPr/>
          </p:nvSpPr>
          <p:spPr>
            <a:xfrm>
              <a:off x="8317065" y="1852858"/>
              <a:ext cx="412200" cy="2592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cxnSp>
          <p:nvCxnSpPr>
            <p:cNvPr id="939" name="Google Shape;939;p107"/>
            <p:cNvCxnSpPr/>
            <p:nvPr/>
          </p:nvCxnSpPr>
          <p:spPr>
            <a:xfrm>
              <a:off x="8004490" y="2035889"/>
              <a:ext cx="2805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cxnSp>
          <p:nvCxnSpPr>
            <p:cNvPr id="940" name="Google Shape;940;p107"/>
            <p:cNvCxnSpPr/>
            <p:nvPr/>
          </p:nvCxnSpPr>
          <p:spPr>
            <a:xfrm>
              <a:off x="8914242" y="2035889"/>
              <a:ext cx="1484700" cy="2448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cxnSp>
          <p:nvCxnSpPr>
            <p:cNvPr id="941" name="Google Shape;941;p107"/>
            <p:cNvCxnSpPr/>
            <p:nvPr/>
          </p:nvCxnSpPr>
          <p:spPr>
            <a:xfrm>
              <a:off x="7878999" y="2059335"/>
              <a:ext cx="1439400" cy="1146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cxnSp>
          <p:nvCxnSpPr>
            <p:cNvPr id="942" name="Google Shape;942;p107"/>
            <p:cNvCxnSpPr>
              <a:endCxn id="943" idx="2"/>
            </p:cNvCxnSpPr>
            <p:nvPr/>
          </p:nvCxnSpPr>
          <p:spPr>
            <a:xfrm flipH="1" rot="10800000">
              <a:off x="10444646" y="2422913"/>
              <a:ext cx="51300" cy="6801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sp>
          <p:nvSpPr>
            <p:cNvPr id="944" name="Google Shape;944;p107"/>
            <p:cNvSpPr/>
            <p:nvPr/>
          </p:nvSpPr>
          <p:spPr>
            <a:xfrm>
              <a:off x="8759094" y="1852006"/>
              <a:ext cx="120900" cy="2592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cxnSp>
          <p:nvCxnSpPr>
            <p:cNvPr id="945" name="Google Shape;945;p107"/>
            <p:cNvCxnSpPr/>
            <p:nvPr/>
          </p:nvCxnSpPr>
          <p:spPr>
            <a:xfrm rot="10800000">
              <a:off x="8905730" y="1965175"/>
              <a:ext cx="1965300" cy="3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117"/>
                </a:srgbClr>
              </a:outerShdw>
            </a:effectLst>
          </p:spPr>
        </p:cxnSp>
        <p:grpSp>
          <p:nvGrpSpPr>
            <p:cNvPr id="946" name="Google Shape;946;p107"/>
            <p:cNvGrpSpPr/>
            <p:nvPr/>
          </p:nvGrpSpPr>
          <p:grpSpPr>
            <a:xfrm flipH="1">
              <a:off x="10430131" y="2163673"/>
              <a:ext cx="562383" cy="260091"/>
              <a:chOff x="8201495" y="2722984"/>
              <a:chExt cx="1374012" cy="691364"/>
            </a:xfrm>
          </p:grpSpPr>
          <p:sp>
            <p:nvSpPr>
              <p:cNvPr id="947" name="Google Shape;947;p107"/>
              <p:cNvSpPr/>
              <p:nvPr/>
            </p:nvSpPr>
            <p:spPr>
              <a:xfrm>
                <a:off x="8201495" y="2725248"/>
                <a:ext cx="9735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943" name="Google Shape;943;p107"/>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grpSp>
        <p:grpSp>
          <p:nvGrpSpPr>
            <p:cNvPr id="948" name="Google Shape;948;p107"/>
            <p:cNvGrpSpPr/>
            <p:nvPr/>
          </p:nvGrpSpPr>
          <p:grpSpPr>
            <a:xfrm flipH="1">
              <a:off x="9411051" y="3126455"/>
              <a:ext cx="566396" cy="260095"/>
              <a:chOff x="8069937" y="2722984"/>
              <a:chExt cx="1505570" cy="691373"/>
            </a:xfrm>
          </p:grpSpPr>
          <p:sp>
            <p:nvSpPr>
              <p:cNvPr id="949" name="Google Shape;949;p107"/>
              <p:cNvSpPr/>
              <p:nvPr/>
            </p:nvSpPr>
            <p:spPr>
              <a:xfrm>
                <a:off x="8069937" y="2725257"/>
                <a:ext cx="11052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950" name="Google Shape;950;p107"/>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grpSp>
        <p:sp>
          <p:nvSpPr>
            <p:cNvPr id="951" name="Google Shape;951;p107"/>
            <p:cNvSpPr/>
            <p:nvPr/>
          </p:nvSpPr>
          <p:spPr>
            <a:xfrm>
              <a:off x="9404180" y="1467005"/>
              <a:ext cx="466500" cy="3399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400" u="none" cap="none" strike="noStrike">
                <a:solidFill>
                  <a:srgbClr val="000000"/>
                </a:solidFill>
                <a:latin typeface="Arial"/>
                <a:ea typeface="Arial"/>
                <a:cs typeface="Arial"/>
                <a:sym typeface="Arial"/>
              </a:endParaRPr>
            </a:p>
          </p:txBody>
        </p:sp>
        <p:sp>
          <p:nvSpPr>
            <p:cNvPr id="952" name="Google Shape;952;p107"/>
            <p:cNvSpPr/>
            <p:nvPr/>
          </p:nvSpPr>
          <p:spPr>
            <a:xfrm>
              <a:off x="7974399" y="2866298"/>
              <a:ext cx="777900" cy="3399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400" u="none" cap="none" strike="noStrike">
                <a:solidFill>
                  <a:srgbClr val="000000"/>
                </a:solidFill>
                <a:latin typeface="Arial"/>
                <a:ea typeface="Arial"/>
                <a:cs typeface="Arial"/>
                <a:sym typeface="Arial"/>
              </a:endParaRPr>
            </a:p>
          </p:txBody>
        </p:sp>
        <p:sp>
          <p:nvSpPr>
            <p:cNvPr id="953" name="Google Shape;953;p107"/>
            <p:cNvSpPr txBox="1"/>
            <p:nvPr/>
          </p:nvSpPr>
          <p:spPr>
            <a:xfrm>
              <a:off x="9372703" y="2102025"/>
              <a:ext cx="529200" cy="769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rgbClr val="FF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8"/>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What are we referring to as Digital Twin?</a:t>
            </a:r>
            <a:endParaRPr/>
          </a:p>
        </p:txBody>
      </p:sp>
      <p:sp>
        <p:nvSpPr>
          <p:cNvPr id="960" name="Google Shape;960;p108"/>
          <p:cNvSpPr txBox="1"/>
          <p:nvPr>
            <p:ph idx="1" type="body"/>
          </p:nvPr>
        </p:nvSpPr>
        <p:spPr>
          <a:xfrm>
            <a:off x="359054" y="1024650"/>
            <a:ext cx="5634000" cy="3845100"/>
          </a:xfrm>
          <a:prstGeom prst="rect">
            <a:avLst/>
          </a:prstGeom>
          <a:noFill/>
          <a:ln>
            <a:noFill/>
          </a:ln>
        </p:spPr>
        <p:txBody>
          <a:bodyPr anchorCtr="0" anchor="t" bIns="34275" lIns="68575" spcFirstLastPara="1" rIns="68575" wrap="square" tIns="34275">
            <a:noAutofit/>
          </a:bodyPr>
          <a:lstStyle/>
          <a:p>
            <a:pPr indent="-247650" lvl="0" marL="241300" rtl="0" algn="l">
              <a:lnSpc>
                <a:spcPct val="100000"/>
              </a:lnSpc>
              <a:spcBef>
                <a:spcPts val="0"/>
              </a:spcBef>
              <a:spcAft>
                <a:spcPts val="0"/>
              </a:spcAft>
              <a:buSzPts val="1500"/>
              <a:buChar char="■"/>
            </a:pPr>
            <a:r>
              <a:rPr b="1" lang="en"/>
              <a:t>Digital Twin </a:t>
            </a:r>
            <a:r>
              <a:rPr lang="en"/>
              <a:t>= Digital representation of an asset</a:t>
            </a:r>
            <a:endParaRPr/>
          </a:p>
          <a:p>
            <a:pPr indent="-247650" lvl="1" marL="647700" marR="0" rtl="0" algn="l">
              <a:lnSpc>
                <a:spcPct val="100000"/>
              </a:lnSpc>
              <a:spcBef>
                <a:spcPts val="400"/>
              </a:spcBef>
              <a:spcAft>
                <a:spcPts val="0"/>
              </a:spcAft>
              <a:buSzPts val="1500"/>
              <a:buChar char="■"/>
            </a:pPr>
            <a:r>
              <a:rPr lang="en"/>
              <a:t>Characterized by attributes</a:t>
            </a:r>
            <a:endParaRPr/>
          </a:p>
          <a:p>
            <a:pPr indent="-273050" lvl="2" marL="1028700" marR="0" rtl="0" algn="l">
              <a:lnSpc>
                <a:spcPct val="100000"/>
              </a:lnSpc>
              <a:spcBef>
                <a:spcPts val="400"/>
              </a:spcBef>
              <a:spcAft>
                <a:spcPts val="0"/>
              </a:spcAft>
              <a:buSzPts val="1500"/>
              <a:buChar char="■"/>
            </a:pPr>
            <a:r>
              <a:rPr lang="en"/>
              <a:t>Properties</a:t>
            </a:r>
            <a:endParaRPr/>
          </a:p>
          <a:p>
            <a:pPr indent="-273050" lvl="2" marL="1028700" marR="0" rtl="0" algn="l">
              <a:lnSpc>
                <a:spcPct val="100000"/>
              </a:lnSpc>
              <a:spcBef>
                <a:spcPts val="400"/>
              </a:spcBef>
              <a:spcAft>
                <a:spcPts val="0"/>
              </a:spcAft>
              <a:buSzPts val="1500"/>
              <a:buChar char="■"/>
            </a:pPr>
            <a:r>
              <a:rPr lang="en"/>
              <a:t>Relationships (Linked Data)</a:t>
            </a:r>
            <a:endParaRPr/>
          </a:p>
          <a:p>
            <a:pPr indent="-247650" lvl="1" marL="647700" marR="0" rtl="0" algn="l">
              <a:lnSpc>
                <a:spcPct val="100000"/>
              </a:lnSpc>
              <a:spcBef>
                <a:spcPts val="400"/>
              </a:spcBef>
              <a:spcAft>
                <a:spcPts val="0"/>
              </a:spcAft>
              <a:buSzPts val="1500"/>
              <a:buChar char="■"/>
            </a:pPr>
            <a:r>
              <a:rPr lang="en"/>
              <a:t>Values of attributes may change over time (or not)</a:t>
            </a:r>
            <a:endParaRPr/>
          </a:p>
          <a:p>
            <a:pPr indent="-247650" lvl="1" marL="647700" marR="0" rtl="0" algn="l">
              <a:lnSpc>
                <a:spcPct val="100000"/>
              </a:lnSpc>
              <a:spcBef>
                <a:spcPts val="400"/>
              </a:spcBef>
              <a:spcAft>
                <a:spcPts val="0"/>
              </a:spcAft>
              <a:buSzPts val="1500"/>
              <a:buChar char="■"/>
            </a:pPr>
            <a:r>
              <a:rPr lang="en"/>
              <a:t>Typically have a location (but it is not a must requirement)</a:t>
            </a:r>
            <a:endParaRPr/>
          </a:p>
          <a:p>
            <a:pPr indent="-247650" lvl="0" marL="241300" rtl="0" algn="l">
              <a:lnSpc>
                <a:spcPct val="100000"/>
              </a:lnSpc>
              <a:spcBef>
                <a:spcPts val="400"/>
              </a:spcBef>
              <a:spcAft>
                <a:spcPts val="0"/>
              </a:spcAft>
              <a:buSzPts val="1500"/>
              <a:buChar char="■"/>
            </a:pPr>
            <a:r>
              <a:rPr lang="en"/>
              <a:t>(digital representation of) </a:t>
            </a:r>
            <a:r>
              <a:rPr b="1" lang="en"/>
              <a:t>Context</a:t>
            </a:r>
            <a:r>
              <a:rPr lang="en"/>
              <a:t> = Digital Twins Collection</a:t>
            </a:r>
            <a:endParaRPr/>
          </a:p>
          <a:p>
            <a:pPr indent="-247650" lvl="0" marL="241300" rtl="0" algn="l">
              <a:lnSpc>
                <a:spcPct val="100000"/>
              </a:lnSpc>
              <a:spcBef>
                <a:spcPts val="400"/>
              </a:spcBef>
              <a:spcAft>
                <a:spcPts val="0"/>
              </a:spcAft>
              <a:buSzPts val="1500"/>
              <a:buChar char="■"/>
            </a:pPr>
            <a:r>
              <a:rPr b="1" lang="en"/>
              <a:t>Cornerstone for the development </a:t>
            </a:r>
            <a:r>
              <a:rPr lang="en"/>
              <a:t>of interoperable and </a:t>
            </a:r>
            <a:br>
              <a:rPr lang="en"/>
            </a:br>
            <a:r>
              <a:rPr lang="en"/>
              <a:t>replicable (portable) Smart Solutions:</a:t>
            </a:r>
            <a:r>
              <a:rPr b="1" lang="en"/>
              <a:t> </a:t>
            </a:r>
            <a:endParaRPr/>
          </a:p>
          <a:p>
            <a:pPr indent="-247650" lvl="1" marL="647700" rtl="0" algn="l">
              <a:lnSpc>
                <a:spcPct val="100000"/>
              </a:lnSpc>
              <a:spcBef>
                <a:spcPts val="400"/>
              </a:spcBef>
              <a:spcAft>
                <a:spcPts val="0"/>
              </a:spcAft>
              <a:buSzPts val="1500"/>
              <a:buChar char="■"/>
            </a:pPr>
            <a:r>
              <a:rPr b="1" lang="en"/>
              <a:t>Standard API </a:t>
            </a:r>
            <a:r>
              <a:rPr lang="en"/>
              <a:t>for getting access to Digital Twin data (context)</a:t>
            </a:r>
            <a:endParaRPr/>
          </a:p>
          <a:p>
            <a:pPr indent="-247650" lvl="1" marL="647700" rtl="0" algn="l">
              <a:lnSpc>
                <a:spcPct val="100000"/>
              </a:lnSpc>
              <a:spcBef>
                <a:spcPts val="400"/>
              </a:spcBef>
              <a:spcAft>
                <a:spcPts val="0"/>
              </a:spcAft>
              <a:buSzPts val="1500"/>
              <a:buChar char="■"/>
            </a:pPr>
            <a:r>
              <a:rPr b="1" lang="en"/>
              <a:t>Common Data Models</a:t>
            </a:r>
            <a:r>
              <a:rPr lang="en"/>
              <a:t> associated to Digital Twin classes</a:t>
            </a:r>
            <a:endParaRPr/>
          </a:p>
          <a:p>
            <a:pPr indent="-247650" lvl="0" marL="241300" rtl="0" algn="l">
              <a:lnSpc>
                <a:spcPct val="100000"/>
              </a:lnSpc>
              <a:spcBef>
                <a:spcPts val="400"/>
              </a:spcBef>
              <a:spcAft>
                <a:spcPts val="0"/>
              </a:spcAft>
              <a:buSzPts val="1500"/>
              <a:buChar char="■"/>
            </a:pPr>
            <a:r>
              <a:rPr b="1" lang="en"/>
              <a:t>FIWARE</a:t>
            </a:r>
            <a:r>
              <a:rPr lang="en"/>
              <a:t> has driven standardization+adoption:</a:t>
            </a:r>
            <a:endParaRPr/>
          </a:p>
          <a:p>
            <a:pPr indent="-247650" lvl="1" marL="647700" rtl="0" algn="l">
              <a:lnSpc>
                <a:spcPct val="100000"/>
              </a:lnSpc>
              <a:spcBef>
                <a:spcPts val="400"/>
              </a:spcBef>
              <a:spcAft>
                <a:spcPts val="0"/>
              </a:spcAft>
              <a:buSzPts val="1500"/>
              <a:buChar char="■"/>
            </a:pPr>
            <a:r>
              <a:rPr b="1" lang="en"/>
              <a:t>NGSI: ETSI NGSI-LD API </a:t>
            </a:r>
            <a:r>
              <a:rPr lang="en"/>
              <a:t>(based on initial NGSIv2)</a:t>
            </a:r>
            <a:endParaRPr/>
          </a:p>
          <a:p>
            <a:pPr indent="-247650" lvl="1" marL="647700" rtl="0" algn="l">
              <a:lnSpc>
                <a:spcPct val="100000"/>
              </a:lnSpc>
              <a:spcBef>
                <a:spcPts val="400"/>
              </a:spcBef>
              <a:spcAft>
                <a:spcPts val="0"/>
              </a:spcAft>
              <a:buSzPts val="1500"/>
              <a:buChar char="■"/>
            </a:pPr>
            <a:r>
              <a:rPr b="1" lang="en"/>
              <a:t>Smart Data Models initiative</a:t>
            </a:r>
            <a:r>
              <a:rPr lang="en"/>
              <a:t> (500+ data models)</a:t>
            </a:r>
            <a:endParaRPr/>
          </a:p>
          <a:p>
            <a:pPr indent="-165100" lvl="0" marL="304800" rtl="0" algn="l">
              <a:lnSpc>
                <a:spcPct val="100000"/>
              </a:lnSpc>
              <a:spcBef>
                <a:spcPts val="300"/>
              </a:spcBef>
              <a:spcAft>
                <a:spcPts val="0"/>
              </a:spcAft>
              <a:buClr>
                <a:srgbClr val="595959"/>
              </a:buClr>
              <a:buSzPts val="1300"/>
              <a:buNone/>
            </a:pPr>
            <a:r>
              <a:t/>
            </a:r>
            <a:endParaRPr/>
          </a:p>
          <a:p>
            <a:pPr indent="-165100" lvl="0" marL="304800" rtl="0" algn="l">
              <a:lnSpc>
                <a:spcPct val="100000"/>
              </a:lnSpc>
              <a:spcBef>
                <a:spcPts val="300"/>
              </a:spcBef>
              <a:spcAft>
                <a:spcPts val="0"/>
              </a:spcAft>
              <a:buClr>
                <a:srgbClr val="595959"/>
              </a:buClr>
              <a:buSzPts val="1300"/>
              <a:buNone/>
            </a:pPr>
            <a:r>
              <a:t/>
            </a:r>
            <a:endParaRPr/>
          </a:p>
          <a:p>
            <a:pPr indent="-152400" lvl="0" marL="241300" rtl="0" algn="l">
              <a:lnSpc>
                <a:spcPct val="100000"/>
              </a:lnSpc>
              <a:spcBef>
                <a:spcPts val="400"/>
              </a:spcBef>
              <a:spcAft>
                <a:spcPts val="0"/>
              </a:spcAft>
              <a:buSzPts val="1500"/>
              <a:buNone/>
            </a:pPr>
            <a:r>
              <a:t/>
            </a:r>
            <a:endParaRPr/>
          </a:p>
        </p:txBody>
      </p:sp>
      <p:sp>
        <p:nvSpPr>
          <p:cNvPr id="961" name="Google Shape;961;p10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962" name="Google Shape;962;p108"/>
          <p:cNvPicPr preferRelativeResize="0"/>
          <p:nvPr/>
        </p:nvPicPr>
        <p:blipFill rotWithShape="1">
          <a:blip r:embed="rId3">
            <a:alphaModFix/>
          </a:blip>
          <a:srcRect b="0" l="0" r="0" t="0"/>
          <a:stretch/>
        </p:blipFill>
        <p:spPr>
          <a:xfrm>
            <a:off x="6287263" y="1088707"/>
            <a:ext cx="2773294" cy="1831421"/>
          </a:xfrm>
          <a:prstGeom prst="rect">
            <a:avLst/>
          </a:prstGeom>
          <a:noFill/>
          <a:ln>
            <a:noFill/>
          </a:ln>
        </p:spPr>
      </p:pic>
      <p:pic>
        <p:nvPicPr>
          <p:cNvPr id="963" name="Google Shape;963;p108"/>
          <p:cNvPicPr preferRelativeResize="0"/>
          <p:nvPr/>
        </p:nvPicPr>
        <p:blipFill rotWithShape="1">
          <a:blip r:embed="rId4">
            <a:alphaModFix/>
          </a:blip>
          <a:srcRect b="0" l="0" r="0" t="0"/>
          <a:stretch/>
        </p:blipFill>
        <p:spPr>
          <a:xfrm>
            <a:off x="6094856" y="2724786"/>
            <a:ext cx="2425704" cy="1617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9"/>
          <p:cNvSpPr/>
          <p:nvPr/>
        </p:nvSpPr>
        <p:spPr>
          <a:xfrm>
            <a:off x="2023297" y="1124336"/>
            <a:ext cx="5097000" cy="3268500"/>
          </a:xfrm>
          <a:prstGeom prst="roundRect">
            <a:avLst>
              <a:gd fmla="val 6455" name="adj"/>
            </a:avLst>
          </a:prstGeom>
          <a:solidFill>
            <a:srgbClr val="538CD5"/>
          </a:solidFill>
          <a:ln cap="flat" cmpd="sng" w="9525">
            <a:solidFill>
              <a:srgbClr val="3C515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969" name="Google Shape;969;p109"/>
          <p:cNvSpPr/>
          <p:nvPr/>
        </p:nvSpPr>
        <p:spPr>
          <a:xfrm>
            <a:off x="5906164" y="1313097"/>
            <a:ext cx="3081600" cy="15636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70" name="Google Shape;970;p109"/>
          <p:cNvSpPr/>
          <p:nvPr/>
        </p:nvSpPr>
        <p:spPr>
          <a:xfrm>
            <a:off x="6049611" y="1421689"/>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971" name="Google Shape;971;p109"/>
          <p:cNvSpPr/>
          <p:nvPr/>
        </p:nvSpPr>
        <p:spPr>
          <a:xfrm>
            <a:off x="6827746" y="1421688"/>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972" name="Google Shape;972;p109"/>
          <p:cNvSpPr/>
          <p:nvPr/>
        </p:nvSpPr>
        <p:spPr>
          <a:xfrm>
            <a:off x="4006193" y="3572345"/>
            <a:ext cx="3546300" cy="13374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73" name="Google Shape;973;p109"/>
          <p:cNvSpPr txBox="1"/>
          <p:nvPr/>
        </p:nvSpPr>
        <p:spPr>
          <a:xfrm>
            <a:off x="6436288" y="3623004"/>
            <a:ext cx="11868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1300" u="none" cap="none" strike="noStrike">
                <a:solidFill>
                  <a:schemeClr val="dk1"/>
                </a:solidFill>
                <a:latin typeface="Arial"/>
                <a:ea typeface="Arial"/>
                <a:cs typeface="Arial"/>
                <a:sym typeface="Arial"/>
              </a:rPr>
              <a:t>Smart Port</a:t>
            </a:r>
            <a:endParaRPr b="0" i="0" sz="800" u="none" cap="none" strike="noStrike">
              <a:solidFill>
                <a:srgbClr val="000000"/>
              </a:solidFill>
              <a:latin typeface="Arial"/>
              <a:ea typeface="Arial"/>
              <a:cs typeface="Arial"/>
              <a:sym typeface="Arial"/>
            </a:endParaRPr>
          </a:p>
        </p:txBody>
      </p:sp>
      <p:grpSp>
        <p:nvGrpSpPr>
          <p:cNvPr id="974" name="Google Shape;974;p109"/>
          <p:cNvGrpSpPr/>
          <p:nvPr/>
        </p:nvGrpSpPr>
        <p:grpSpPr>
          <a:xfrm flipH="1">
            <a:off x="5676620" y="4123382"/>
            <a:ext cx="854021" cy="394215"/>
            <a:chOff x="4716016" y="4293096"/>
            <a:chExt cx="936016" cy="432016"/>
          </a:xfrm>
        </p:grpSpPr>
        <p:sp>
          <p:nvSpPr>
            <p:cNvPr id="975" name="Google Shape;975;p109"/>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76" name="Google Shape;976;p109"/>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77" name="Google Shape;977;p109"/>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cxnSp>
        <p:nvCxnSpPr>
          <p:cNvPr id="978" name="Google Shape;978;p109"/>
          <p:cNvCxnSpPr/>
          <p:nvPr/>
        </p:nvCxnSpPr>
        <p:spPr>
          <a:xfrm rot="10800000">
            <a:off x="5248990" y="4402479"/>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sp>
        <p:nvSpPr>
          <p:cNvPr id="979" name="Google Shape;979;p109"/>
          <p:cNvSpPr txBox="1"/>
          <p:nvPr/>
        </p:nvSpPr>
        <p:spPr>
          <a:xfrm>
            <a:off x="7525096" y="1358145"/>
            <a:ext cx="1419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1300" u="none" cap="none" strike="noStrike">
                <a:solidFill>
                  <a:schemeClr val="dk1"/>
                </a:solidFill>
                <a:latin typeface="Arial"/>
                <a:ea typeface="Arial"/>
                <a:cs typeface="Arial"/>
                <a:sym typeface="Arial"/>
              </a:rPr>
              <a:t>Smart Building</a:t>
            </a:r>
            <a:endParaRPr b="0" i="0" sz="800" u="none" cap="none" strike="noStrike">
              <a:solidFill>
                <a:srgbClr val="000000"/>
              </a:solidFill>
              <a:latin typeface="Arial"/>
              <a:ea typeface="Arial"/>
              <a:cs typeface="Arial"/>
              <a:sym typeface="Arial"/>
            </a:endParaRPr>
          </a:p>
        </p:txBody>
      </p:sp>
      <p:grpSp>
        <p:nvGrpSpPr>
          <p:cNvPr id="980" name="Google Shape;980;p109"/>
          <p:cNvGrpSpPr/>
          <p:nvPr/>
        </p:nvGrpSpPr>
        <p:grpSpPr>
          <a:xfrm flipH="1">
            <a:off x="7652548" y="1731926"/>
            <a:ext cx="854021" cy="394215"/>
            <a:chOff x="4716016" y="4293096"/>
            <a:chExt cx="936016" cy="432016"/>
          </a:xfrm>
        </p:grpSpPr>
        <p:sp>
          <p:nvSpPr>
            <p:cNvPr id="981" name="Google Shape;981;p109"/>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82" name="Google Shape;982;p109"/>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83" name="Google Shape;983;p109"/>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984" name="Google Shape;984;p109"/>
          <p:cNvSpPr txBox="1"/>
          <p:nvPr/>
        </p:nvSpPr>
        <p:spPr>
          <a:xfrm>
            <a:off x="7559854" y="2147424"/>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985" name="Google Shape;985;p109"/>
          <p:cNvSpPr txBox="1"/>
          <p:nvPr/>
        </p:nvSpPr>
        <p:spPr>
          <a:xfrm>
            <a:off x="6515940" y="4096275"/>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Producers</a:t>
            </a:r>
            <a:endParaRPr b="0" i="0" sz="1000" u="none" cap="none" strike="noStrike">
              <a:solidFill>
                <a:srgbClr val="000000"/>
              </a:solidFill>
              <a:latin typeface="Arial"/>
              <a:ea typeface="Arial"/>
              <a:cs typeface="Arial"/>
              <a:sym typeface="Arial"/>
            </a:endParaRPr>
          </a:p>
        </p:txBody>
      </p:sp>
      <p:sp>
        <p:nvSpPr>
          <p:cNvPr id="986" name="Google Shape;986;p109"/>
          <p:cNvSpPr/>
          <p:nvPr/>
        </p:nvSpPr>
        <p:spPr>
          <a:xfrm>
            <a:off x="277935" y="1009790"/>
            <a:ext cx="3081600" cy="15636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87" name="Google Shape;987;p109"/>
          <p:cNvSpPr txBox="1"/>
          <p:nvPr/>
        </p:nvSpPr>
        <p:spPr>
          <a:xfrm>
            <a:off x="356971" y="2279793"/>
            <a:ext cx="1036500" cy="28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chemeClr val="dk1"/>
                </a:solidFill>
                <a:latin typeface="Arial"/>
                <a:ea typeface="Arial"/>
                <a:cs typeface="Arial"/>
                <a:sym typeface="Arial"/>
              </a:rPr>
              <a:t>Smart City</a:t>
            </a:r>
            <a:endParaRPr b="0" i="0" sz="900" u="none" cap="none" strike="noStrike">
              <a:solidFill>
                <a:srgbClr val="000000"/>
              </a:solidFill>
              <a:latin typeface="Arial"/>
              <a:ea typeface="Arial"/>
              <a:cs typeface="Arial"/>
              <a:sym typeface="Arial"/>
            </a:endParaRPr>
          </a:p>
        </p:txBody>
      </p:sp>
      <p:grpSp>
        <p:nvGrpSpPr>
          <p:cNvPr id="988" name="Google Shape;988;p109"/>
          <p:cNvGrpSpPr/>
          <p:nvPr/>
        </p:nvGrpSpPr>
        <p:grpSpPr>
          <a:xfrm flipH="1">
            <a:off x="674425" y="1771457"/>
            <a:ext cx="854021" cy="394215"/>
            <a:chOff x="4716016" y="4293096"/>
            <a:chExt cx="936016" cy="432016"/>
          </a:xfrm>
        </p:grpSpPr>
        <p:sp>
          <p:nvSpPr>
            <p:cNvPr id="989" name="Google Shape;989;p109"/>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90" name="Google Shape;990;p109"/>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91" name="Google Shape;991;p109"/>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992" name="Google Shape;992;p109"/>
          <p:cNvSpPr txBox="1"/>
          <p:nvPr/>
        </p:nvSpPr>
        <p:spPr>
          <a:xfrm>
            <a:off x="644980" y="1289445"/>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993" name="Google Shape;993;p109"/>
          <p:cNvSpPr/>
          <p:nvPr/>
        </p:nvSpPr>
        <p:spPr>
          <a:xfrm>
            <a:off x="1940137" y="1669543"/>
            <a:ext cx="821700" cy="5169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cxnSp>
        <p:nvCxnSpPr>
          <p:cNvPr id="994" name="Google Shape;994;p109"/>
          <p:cNvCxnSpPr/>
          <p:nvPr/>
        </p:nvCxnSpPr>
        <p:spPr>
          <a:xfrm>
            <a:off x="1317114" y="2034404"/>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cxnSp>
        <p:nvCxnSpPr>
          <p:cNvPr id="995" name="Google Shape;995;p109"/>
          <p:cNvCxnSpPr/>
          <p:nvPr/>
        </p:nvCxnSpPr>
        <p:spPr>
          <a:xfrm>
            <a:off x="3124911" y="2018413"/>
            <a:ext cx="2965200" cy="4143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cxnSp>
        <p:nvCxnSpPr>
          <p:cNvPr id="996" name="Google Shape;996;p109"/>
          <p:cNvCxnSpPr>
            <a:stCxn id="977" idx="0"/>
            <a:endCxn id="997" idx="2"/>
          </p:cNvCxnSpPr>
          <p:nvPr/>
        </p:nvCxnSpPr>
        <p:spPr>
          <a:xfrm flipH="1" rot="10800000">
            <a:off x="6037930" y="2716397"/>
            <a:ext cx="244200" cy="15384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sp>
        <p:nvSpPr>
          <p:cNvPr id="998" name="Google Shape;998;p10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999" name="Google Shape;999;p109"/>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sz="2100"/>
              <a:t>Effective and trusted data sharing</a:t>
            </a:r>
            <a:endParaRPr/>
          </a:p>
        </p:txBody>
      </p:sp>
      <p:sp>
        <p:nvSpPr>
          <p:cNvPr id="1000" name="Google Shape;1000;p109"/>
          <p:cNvSpPr/>
          <p:nvPr/>
        </p:nvSpPr>
        <p:spPr>
          <a:xfrm>
            <a:off x="2821184" y="1667844"/>
            <a:ext cx="241200" cy="5169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cxnSp>
        <p:nvCxnSpPr>
          <p:cNvPr id="1001" name="Google Shape;1001;p109"/>
          <p:cNvCxnSpPr/>
          <p:nvPr/>
        </p:nvCxnSpPr>
        <p:spPr>
          <a:xfrm rot="10800000">
            <a:off x="3121530" y="1948358"/>
            <a:ext cx="4445700" cy="61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grpSp>
        <p:nvGrpSpPr>
          <p:cNvPr id="1002" name="Google Shape;1002;p109"/>
          <p:cNvGrpSpPr/>
          <p:nvPr/>
        </p:nvGrpSpPr>
        <p:grpSpPr>
          <a:xfrm flipH="1">
            <a:off x="6151047" y="2199499"/>
            <a:ext cx="1121056" cy="518523"/>
            <a:chOff x="8201495" y="2722984"/>
            <a:chExt cx="1374012" cy="691364"/>
          </a:xfrm>
        </p:grpSpPr>
        <p:sp>
          <p:nvSpPr>
            <p:cNvPr id="1003" name="Google Shape;1003;p109"/>
            <p:cNvSpPr/>
            <p:nvPr/>
          </p:nvSpPr>
          <p:spPr>
            <a:xfrm>
              <a:off x="8201495" y="2725248"/>
              <a:ext cx="9735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997" name="Google Shape;997;p109"/>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grpSp>
        <p:nvGrpSpPr>
          <p:cNvPr id="1004" name="Google Shape;1004;p109"/>
          <p:cNvGrpSpPr/>
          <p:nvPr/>
        </p:nvGrpSpPr>
        <p:grpSpPr>
          <a:xfrm flipH="1">
            <a:off x="4120053" y="4143260"/>
            <a:ext cx="1129027" cy="518530"/>
            <a:chOff x="8069937" y="2722984"/>
            <a:chExt cx="1505570" cy="691373"/>
          </a:xfrm>
        </p:grpSpPr>
        <p:sp>
          <p:nvSpPr>
            <p:cNvPr id="1005" name="Google Shape;1005;p109"/>
            <p:cNvSpPr/>
            <p:nvPr/>
          </p:nvSpPr>
          <p:spPr>
            <a:xfrm>
              <a:off x="8069937" y="2725257"/>
              <a:ext cx="11052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1006" name="Google Shape;1006;p109"/>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sp>
        <p:nvSpPr>
          <p:cNvPr id="1007" name="Google Shape;1007;p109"/>
          <p:cNvSpPr txBox="1"/>
          <p:nvPr/>
        </p:nvSpPr>
        <p:spPr>
          <a:xfrm>
            <a:off x="3509760" y="2306430"/>
            <a:ext cx="21240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Data Space</a:t>
            </a:r>
            <a:endParaRPr b="0" i="0" sz="1000" u="none" cap="none" strike="noStrike">
              <a:solidFill>
                <a:srgbClr val="000000"/>
              </a:solidFill>
              <a:latin typeface="Arial"/>
              <a:ea typeface="Arial"/>
              <a:cs typeface="Arial"/>
              <a:sym typeface="Arial"/>
            </a:endParaRPr>
          </a:p>
        </p:txBody>
      </p:sp>
      <p:grpSp>
        <p:nvGrpSpPr>
          <p:cNvPr id="1008" name="Google Shape;1008;p109"/>
          <p:cNvGrpSpPr/>
          <p:nvPr/>
        </p:nvGrpSpPr>
        <p:grpSpPr>
          <a:xfrm>
            <a:off x="3600501" y="2707353"/>
            <a:ext cx="1941831" cy="676214"/>
            <a:chOff x="3466910" y="2730783"/>
            <a:chExt cx="1942220" cy="676214"/>
          </a:xfrm>
        </p:grpSpPr>
        <p:pic>
          <p:nvPicPr>
            <p:cNvPr id="1009" name="Google Shape;1009;p109"/>
            <p:cNvPicPr preferRelativeResize="0"/>
            <p:nvPr/>
          </p:nvPicPr>
          <p:blipFill rotWithShape="1">
            <a:blip r:embed="rId3">
              <a:alphaModFix/>
            </a:blip>
            <a:srcRect b="0" l="0" r="0" t="0"/>
            <a:stretch/>
          </p:blipFill>
          <p:spPr>
            <a:xfrm>
              <a:off x="3477476" y="2730783"/>
              <a:ext cx="441309" cy="312970"/>
            </a:xfrm>
            <a:prstGeom prst="rect">
              <a:avLst/>
            </a:prstGeom>
            <a:noFill/>
            <a:ln>
              <a:noFill/>
            </a:ln>
          </p:spPr>
        </p:pic>
        <p:pic>
          <p:nvPicPr>
            <p:cNvPr id="1010" name="Google Shape;1010;p109"/>
            <p:cNvPicPr preferRelativeResize="0"/>
            <p:nvPr/>
          </p:nvPicPr>
          <p:blipFill rotWithShape="1">
            <a:blip r:embed="rId4">
              <a:alphaModFix/>
            </a:blip>
            <a:srcRect b="0" l="0" r="0" t="0"/>
            <a:stretch/>
          </p:blipFill>
          <p:spPr>
            <a:xfrm>
              <a:off x="4967816" y="2734984"/>
              <a:ext cx="441314" cy="304568"/>
            </a:xfrm>
            <a:prstGeom prst="rect">
              <a:avLst/>
            </a:prstGeom>
            <a:noFill/>
            <a:ln>
              <a:noFill/>
            </a:ln>
          </p:spPr>
        </p:pic>
        <p:pic>
          <p:nvPicPr>
            <p:cNvPr id="1011" name="Google Shape;1011;p109"/>
            <p:cNvPicPr preferRelativeResize="0"/>
            <p:nvPr/>
          </p:nvPicPr>
          <p:blipFill rotWithShape="1">
            <a:blip r:embed="rId5">
              <a:alphaModFix/>
            </a:blip>
            <a:srcRect b="0" l="0" r="0" t="0"/>
            <a:stretch/>
          </p:blipFill>
          <p:spPr>
            <a:xfrm>
              <a:off x="3971815" y="2734984"/>
              <a:ext cx="442355" cy="304568"/>
            </a:xfrm>
            <a:prstGeom prst="rect">
              <a:avLst/>
            </a:prstGeom>
            <a:noFill/>
            <a:ln>
              <a:noFill/>
            </a:ln>
          </p:spPr>
        </p:pic>
        <p:pic>
          <p:nvPicPr>
            <p:cNvPr id="1012" name="Google Shape;1012;p109"/>
            <p:cNvPicPr preferRelativeResize="0"/>
            <p:nvPr/>
          </p:nvPicPr>
          <p:blipFill rotWithShape="1">
            <a:blip r:embed="rId6">
              <a:alphaModFix/>
            </a:blip>
            <a:srcRect b="0" l="0" r="0" t="0"/>
            <a:stretch/>
          </p:blipFill>
          <p:spPr>
            <a:xfrm>
              <a:off x="4467200" y="2732711"/>
              <a:ext cx="447587" cy="309115"/>
            </a:xfrm>
            <a:prstGeom prst="rect">
              <a:avLst/>
            </a:prstGeom>
            <a:noFill/>
            <a:ln>
              <a:noFill/>
            </a:ln>
          </p:spPr>
        </p:pic>
        <p:pic>
          <p:nvPicPr>
            <p:cNvPr id="1013" name="Google Shape;1013;p109"/>
            <p:cNvPicPr preferRelativeResize="0"/>
            <p:nvPr/>
          </p:nvPicPr>
          <p:blipFill rotWithShape="1">
            <a:blip r:embed="rId7">
              <a:alphaModFix/>
            </a:blip>
            <a:srcRect b="0" l="0" r="0" t="0"/>
            <a:stretch/>
          </p:blipFill>
          <p:spPr>
            <a:xfrm>
              <a:off x="3466910" y="3103968"/>
              <a:ext cx="451875" cy="301490"/>
            </a:xfrm>
            <a:prstGeom prst="rect">
              <a:avLst/>
            </a:prstGeom>
            <a:noFill/>
            <a:ln>
              <a:noFill/>
            </a:ln>
          </p:spPr>
        </p:pic>
        <p:pic>
          <p:nvPicPr>
            <p:cNvPr id="1014" name="Google Shape;1014;p109"/>
            <p:cNvPicPr preferRelativeResize="0"/>
            <p:nvPr/>
          </p:nvPicPr>
          <p:blipFill rotWithShape="1">
            <a:blip r:embed="rId8">
              <a:alphaModFix/>
            </a:blip>
            <a:srcRect b="0" l="0" r="0" t="0"/>
            <a:stretch/>
          </p:blipFill>
          <p:spPr>
            <a:xfrm>
              <a:off x="4964890" y="3102429"/>
              <a:ext cx="437085" cy="304568"/>
            </a:xfrm>
            <a:prstGeom prst="rect">
              <a:avLst/>
            </a:prstGeom>
            <a:noFill/>
            <a:ln>
              <a:noFill/>
            </a:ln>
          </p:spPr>
        </p:pic>
        <p:pic>
          <p:nvPicPr>
            <p:cNvPr id="1015" name="Google Shape;1015;p109"/>
            <p:cNvPicPr preferRelativeResize="0"/>
            <p:nvPr/>
          </p:nvPicPr>
          <p:blipFill rotWithShape="1">
            <a:blip r:embed="rId9">
              <a:alphaModFix/>
            </a:blip>
            <a:srcRect b="0" l="0" r="0" t="0"/>
            <a:stretch/>
          </p:blipFill>
          <p:spPr>
            <a:xfrm>
              <a:off x="4479471" y="3104452"/>
              <a:ext cx="429487" cy="300523"/>
            </a:xfrm>
            <a:prstGeom prst="rect">
              <a:avLst/>
            </a:prstGeom>
            <a:noFill/>
            <a:ln>
              <a:noFill/>
            </a:ln>
          </p:spPr>
        </p:pic>
        <p:pic>
          <p:nvPicPr>
            <p:cNvPr id="1016" name="Google Shape;1016;p109"/>
            <p:cNvPicPr preferRelativeResize="0"/>
            <p:nvPr/>
          </p:nvPicPr>
          <p:blipFill rotWithShape="1">
            <a:blip r:embed="rId10">
              <a:alphaModFix/>
            </a:blip>
            <a:srcRect b="0" l="0" r="0" t="0"/>
            <a:stretch/>
          </p:blipFill>
          <p:spPr>
            <a:xfrm>
              <a:off x="3974717" y="3105106"/>
              <a:ext cx="448822" cy="299215"/>
            </a:xfrm>
            <a:prstGeom prst="rect">
              <a:avLst/>
            </a:prstGeom>
            <a:noFill/>
            <a:ln>
              <a:noFill/>
            </a:ln>
          </p:spPr>
        </p:pic>
      </p:grpSp>
      <p:sp>
        <p:nvSpPr>
          <p:cNvPr id="1017" name="Google Shape;1017;p109"/>
          <p:cNvSpPr/>
          <p:nvPr/>
        </p:nvSpPr>
        <p:spPr>
          <a:xfrm>
            <a:off x="4105487" y="895487"/>
            <a:ext cx="929700" cy="677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iSHARE Satellite</a:t>
            </a:r>
            <a:endParaRPr b="0" i="0" sz="1000" u="none" cap="none" strike="noStrike">
              <a:solidFill>
                <a:srgbClr val="000000"/>
              </a:solidFill>
              <a:latin typeface="Arial"/>
              <a:ea typeface="Arial"/>
              <a:cs typeface="Arial"/>
              <a:sym typeface="Arial"/>
            </a:endParaRPr>
          </a:p>
        </p:txBody>
      </p:sp>
      <p:sp>
        <p:nvSpPr>
          <p:cNvPr id="1018" name="Google Shape;1018;p109"/>
          <p:cNvSpPr/>
          <p:nvPr/>
        </p:nvSpPr>
        <p:spPr>
          <a:xfrm>
            <a:off x="1257138" y="3289148"/>
            <a:ext cx="1550400" cy="8412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Marketplace / Publication Platform</a:t>
            </a:r>
            <a:endParaRPr b="0" i="0" sz="1000" u="none" cap="none" strike="noStrike">
              <a:solidFill>
                <a:srgbClr val="000000"/>
              </a:solidFill>
              <a:latin typeface="Arial"/>
              <a:ea typeface="Arial"/>
              <a:cs typeface="Arial"/>
              <a:sym typeface="Arial"/>
            </a:endParaRPr>
          </a:p>
        </p:txBody>
      </p:sp>
      <p:cxnSp>
        <p:nvCxnSpPr>
          <p:cNvPr id="1019" name="Google Shape;1019;p109"/>
          <p:cNvCxnSpPr/>
          <p:nvPr/>
        </p:nvCxnSpPr>
        <p:spPr>
          <a:xfrm>
            <a:off x="1317114" y="1958239"/>
            <a:ext cx="2618700" cy="2172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901"/>
              </a:srgbClr>
            </a:outerShdw>
          </a:effectLst>
        </p:spPr>
      </p:cxnSp>
      <p:sp>
        <p:nvSpPr>
          <p:cNvPr id="1020" name="Google Shape;1020;p109"/>
          <p:cNvSpPr/>
          <p:nvPr/>
        </p:nvSpPr>
        <p:spPr>
          <a:xfrm>
            <a:off x="4118651" y="3676090"/>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1021" name="Google Shape;1021;p109"/>
          <p:cNvSpPr/>
          <p:nvPr/>
        </p:nvSpPr>
        <p:spPr>
          <a:xfrm>
            <a:off x="4896786" y="3676089"/>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1022" name="Google Shape;1022;p109"/>
          <p:cNvSpPr/>
          <p:nvPr/>
        </p:nvSpPr>
        <p:spPr>
          <a:xfrm>
            <a:off x="1866796" y="1095872"/>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1023" name="Google Shape;1023;p109"/>
          <p:cNvSpPr/>
          <p:nvPr/>
        </p:nvSpPr>
        <p:spPr>
          <a:xfrm>
            <a:off x="2644931" y="1095872"/>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1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029" name="Google Shape;1029;p110"/>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Why FIWARE: endorsement at </a:t>
            </a:r>
            <a:r>
              <a:rPr lang="en"/>
              <a:t>global level</a:t>
            </a:r>
            <a:endParaRPr sz="1800"/>
          </a:p>
        </p:txBody>
      </p:sp>
      <p:pic>
        <p:nvPicPr>
          <p:cNvPr id="1030" name="Google Shape;1030;p110"/>
          <p:cNvPicPr preferRelativeResize="0"/>
          <p:nvPr/>
        </p:nvPicPr>
        <p:blipFill rotWithShape="1">
          <a:blip r:embed="rId3">
            <a:alphaModFix/>
          </a:blip>
          <a:srcRect b="0" l="0" r="0" t="0"/>
          <a:stretch/>
        </p:blipFill>
        <p:spPr>
          <a:xfrm>
            <a:off x="2938975" y="1679150"/>
            <a:ext cx="3150703" cy="3163082"/>
          </a:xfrm>
          <a:prstGeom prst="rect">
            <a:avLst/>
          </a:prstGeom>
          <a:noFill/>
          <a:ln>
            <a:noFill/>
          </a:ln>
        </p:spPr>
      </p:pic>
      <p:pic>
        <p:nvPicPr>
          <p:cNvPr id="1031" name="Google Shape;1031;p110"/>
          <p:cNvPicPr preferRelativeResize="0"/>
          <p:nvPr/>
        </p:nvPicPr>
        <p:blipFill rotWithShape="1">
          <a:blip r:embed="rId4">
            <a:alphaModFix/>
          </a:blip>
          <a:srcRect b="0" l="0" r="0" t="0"/>
          <a:stretch/>
        </p:blipFill>
        <p:spPr>
          <a:xfrm>
            <a:off x="2754471" y="1217130"/>
            <a:ext cx="3360747" cy="3373953"/>
          </a:xfrm>
          <a:prstGeom prst="rect">
            <a:avLst/>
          </a:prstGeom>
          <a:noFill/>
          <a:ln>
            <a:noFill/>
          </a:ln>
        </p:spPr>
      </p:pic>
      <p:grpSp>
        <p:nvGrpSpPr>
          <p:cNvPr id="1032" name="Google Shape;1032;p110"/>
          <p:cNvGrpSpPr/>
          <p:nvPr/>
        </p:nvGrpSpPr>
        <p:grpSpPr>
          <a:xfrm>
            <a:off x="5699492" y="1188783"/>
            <a:ext cx="2132817" cy="3445650"/>
            <a:chOff x="9005260" y="1585044"/>
            <a:chExt cx="2844135" cy="4594200"/>
          </a:xfrm>
        </p:grpSpPr>
        <p:grpSp>
          <p:nvGrpSpPr>
            <p:cNvPr id="1033" name="Google Shape;1033;p110"/>
            <p:cNvGrpSpPr/>
            <p:nvPr/>
          </p:nvGrpSpPr>
          <p:grpSpPr>
            <a:xfrm>
              <a:off x="9005260" y="1585044"/>
              <a:ext cx="2844135" cy="4594200"/>
              <a:chOff x="9015716" y="1585044"/>
              <a:chExt cx="2692800" cy="4594200"/>
            </a:xfrm>
          </p:grpSpPr>
          <p:sp>
            <p:nvSpPr>
              <p:cNvPr id="1034" name="Google Shape;1034;p110"/>
              <p:cNvSpPr/>
              <p:nvPr/>
            </p:nvSpPr>
            <p:spPr>
              <a:xfrm flipH="1">
                <a:off x="9015716" y="1585044"/>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35" name="Google Shape;1035;p110"/>
              <p:cNvSpPr txBox="1"/>
              <p:nvPr/>
            </p:nvSpPr>
            <p:spPr>
              <a:xfrm flipH="1">
                <a:off x="9071202" y="3021666"/>
                <a:ext cx="2637300" cy="3100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TM Forum supports FIWARE NGSI for real-time access to context information in cities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TM Forum and FIWARE collaborate in development of data marketplace platform components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TM Forum and FIWARE also collaborate in definition of common data models (</a:t>
                </a:r>
                <a:r>
                  <a:rPr b="1" i="0" lang="en" sz="1100" u="sng" cap="none" strike="noStrike">
                    <a:solidFill>
                      <a:srgbClr val="012E67"/>
                    </a:solidFill>
                    <a:latin typeface="Arial"/>
                    <a:ea typeface="Arial"/>
                    <a:cs typeface="Arial"/>
                    <a:sym typeface="Arial"/>
                    <a:hlinkClick r:id="rId5">
                      <a:extLst>
                        <a:ext uri="{A12FA001-AC4F-418D-AE19-62706E023703}">
                          <ahyp:hlinkClr val="tx"/>
                        </a:ext>
                      </a:extLst>
                    </a:hlinkClick>
                  </a:rPr>
                  <a:t>smart data models initiative</a:t>
                </a:r>
                <a:r>
                  <a:rPr b="1" i="0" lang="en" sz="1100" u="none" cap="none" strike="noStrike">
                    <a:solidFill>
                      <a:srgbClr val="012E67"/>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grpSp>
        <p:grpSp>
          <p:nvGrpSpPr>
            <p:cNvPr id="1036" name="Google Shape;1036;p110"/>
            <p:cNvGrpSpPr/>
            <p:nvPr/>
          </p:nvGrpSpPr>
          <p:grpSpPr>
            <a:xfrm>
              <a:off x="9427572" y="2048579"/>
              <a:ext cx="1999360" cy="623259"/>
              <a:chOff x="5062801" y="2295615"/>
              <a:chExt cx="2189400" cy="682500"/>
            </a:xfrm>
          </p:grpSpPr>
          <p:sp>
            <p:nvSpPr>
              <p:cNvPr id="1037" name="Google Shape;1037;p110"/>
              <p:cNvSpPr/>
              <p:nvPr/>
            </p:nvSpPr>
            <p:spPr>
              <a:xfrm>
                <a:off x="5062801" y="2295615"/>
                <a:ext cx="2189400" cy="682500"/>
              </a:xfrm>
              <a:prstGeom prst="rect">
                <a:avLst/>
              </a:prstGeom>
              <a:solidFill>
                <a:schemeClr val="lt1"/>
              </a:solidFill>
              <a:ln>
                <a:noFill/>
              </a:ln>
              <a:effectLst>
                <a:outerShdw blurRad="40000" rotWithShape="0" dir="5400000" dist="23000">
                  <a:srgbClr val="000000">
                    <a:alpha val="33725"/>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pic>
            <p:nvPicPr>
              <p:cNvPr id="1038" name="Google Shape;1038;p110"/>
              <p:cNvPicPr preferRelativeResize="0"/>
              <p:nvPr/>
            </p:nvPicPr>
            <p:blipFill rotWithShape="1">
              <a:blip r:embed="rId6">
                <a:alphaModFix/>
              </a:blip>
              <a:srcRect b="0" l="0" r="0" t="0"/>
              <a:stretch/>
            </p:blipFill>
            <p:spPr>
              <a:xfrm>
                <a:off x="5124039" y="2410270"/>
                <a:ext cx="2066861" cy="453070"/>
              </a:xfrm>
              <a:prstGeom prst="rect">
                <a:avLst/>
              </a:prstGeom>
              <a:noFill/>
              <a:ln>
                <a:noFill/>
              </a:ln>
            </p:spPr>
          </p:pic>
        </p:grpSp>
      </p:grpSp>
      <p:grpSp>
        <p:nvGrpSpPr>
          <p:cNvPr id="1039" name="Google Shape;1039;p110"/>
          <p:cNvGrpSpPr/>
          <p:nvPr/>
        </p:nvGrpSpPr>
        <p:grpSpPr>
          <a:xfrm>
            <a:off x="1311709" y="1217134"/>
            <a:ext cx="2195072" cy="3445650"/>
            <a:chOff x="339558" y="1585045"/>
            <a:chExt cx="2927153" cy="4594200"/>
          </a:xfrm>
        </p:grpSpPr>
        <p:grpSp>
          <p:nvGrpSpPr>
            <p:cNvPr id="1040" name="Google Shape;1040;p110"/>
            <p:cNvGrpSpPr/>
            <p:nvPr/>
          </p:nvGrpSpPr>
          <p:grpSpPr>
            <a:xfrm>
              <a:off x="339558" y="1585045"/>
              <a:ext cx="2927153" cy="4594200"/>
              <a:chOff x="455313" y="1585045"/>
              <a:chExt cx="2771400" cy="4594200"/>
            </a:xfrm>
          </p:grpSpPr>
          <p:sp>
            <p:nvSpPr>
              <p:cNvPr id="1041" name="Google Shape;1041;p110"/>
              <p:cNvSpPr/>
              <p:nvPr/>
            </p:nvSpPr>
            <p:spPr>
              <a:xfrm flipH="1">
                <a:off x="458284" y="1585045"/>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42" name="Google Shape;1042;p110"/>
              <p:cNvSpPr txBox="1"/>
              <p:nvPr/>
            </p:nvSpPr>
            <p:spPr>
              <a:xfrm flipH="1">
                <a:off x="455313" y="3021667"/>
                <a:ext cx="2771400" cy="310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ETSI created Jan 2017 an Industry Specification Group (</a:t>
                </a:r>
                <a:r>
                  <a:rPr b="1" i="0" lang="en" sz="1100" u="sng" cap="none" strike="noStrike">
                    <a:solidFill>
                      <a:srgbClr val="012E67"/>
                    </a:solidFill>
                    <a:latin typeface="Arial"/>
                    <a:ea typeface="Arial"/>
                    <a:cs typeface="Arial"/>
                    <a:sym typeface="Arial"/>
                    <a:hlinkClick r:id="rId7">
                      <a:extLst>
                        <a:ext uri="{A12FA001-AC4F-418D-AE19-62706E023703}">
                          <ahyp:hlinkClr val="tx"/>
                        </a:ext>
                      </a:extLst>
                    </a:hlinkClick>
                  </a:rPr>
                  <a:t>ISG CIM</a:t>
                </a:r>
                <a:r>
                  <a:rPr b="1" i="0" lang="en" sz="1100" u="none" cap="none" strike="noStrike">
                    <a:solidFill>
                      <a:srgbClr val="012E67"/>
                    </a:solidFill>
                    <a:latin typeface="Arial"/>
                    <a:ea typeface="Arial"/>
                    <a:cs typeface="Arial"/>
                    <a:sym typeface="Arial"/>
                  </a:rPr>
                  <a:t>) for defining a Context Information Management API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FIWARE NGSIv2 provided the basis for the </a:t>
                </a:r>
                <a:r>
                  <a:rPr b="1" i="0" lang="en" sz="1100" u="sng" cap="none" strike="noStrike">
                    <a:solidFill>
                      <a:srgbClr val="012E67"/>
                    </a:solidFill>
                    <a:latin typeface="Arial"/>
                    <a:ea typeface="Arial"/>
                    <a:cs typeface="Arial"/>
                    <a:sym typeface="Arial"/>
                    <a:hlinkClick r:id="rId8">
                      <a:extLst>
                        <a:ext uri="{A12FA001-AC4F-418D-AE19-62706E023703}">
                          <ahyp:hlinkClr val="tx"/>
                        </a:ext>
                      </a:extLst>
                    </a:hlinkClick>
                  </a:rPr>
                  <a:t>NGSI-LD specs published by ETSI</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FIWARE provides several open source implementations of ETSI NGSI-LD </a:t>
                </a:r>
                <a:endParaRPr b="0" i="0" sz="1100" u="none" cap="none" strike="noStrike">
                  <a:solidFill>
                    <a:srgbClr val="000000"/>
                  </a:solidFill>
                  <a:latin typeface="Arial"/>
                  <a:ea typeface="Arial"/>
                  <a:cs typeface="Arial"/>
                  <a:sym typeface="Arial"/>
                </a:endParaRPr>
              </a:p>
            </p:txBody>
          </p:sp>
        </p:grpSp>
        <p:pic>
          <p:nvPicPr>
            <p:cNvPr id="1043" name="Google Shape;1043;p110"/>
            <p:cNvPicPr preferRelativeResize="0"/>
            <p:nvPr/>
          </p:nvPicPr>
          <p:blipFill rotWithShape="1">
            <a:blip r:embed="rId9">
              <a:alphaModFix/>
            </a:blip>
            <a:srcRect b="0" l="0" r="0" t="0"/>
            <a:stretch/>
          </p:blipFill>
          <p:spPr>
            <a:xfrm>
              <a:off x="729882" y="1940477"/>
              <a:ext cx="2069703" cy="839390"/>
            </a:xfrm>
            <a:prstGeom prst="rect">
              <a:avLst/>
            </a:prstGeom>
            <a:noFill/>
            <a:ln>
              <a:noFill/>
            </a:ln>
          </p:spPr>
        </p:pic>
      </p:grpSp>
      <p:grpSp>
        <p:nvGrpSpPr>
          <p:cNvPr id="1044" name="Google Shape;1044;p110"/>
          <p:cNvGrpSpPr/>
          <p:nvPr/>
        </p:nvGrpSpPr>
        <p:grpSpPr>
          <a:xfrm>
            <a:off x="3506772" y="1202293"/>
            <a:ext cx="2132818" cy="3445650"/>
            <a:chOff x="6117739" y="1603057"/>
            <a:chExt cx="2844136" cy="4594200"/>
          </a:xfrm>
        </p:grpSpPr>
        <p:grpSp>
          <p:nvGrpSpPr>
            <p:cNvPr id="1045" name="Google Shape;1045;p110"/>
            <p:cNvGrpSpPr/>
            <p:nvPr/>
          </p:nvGrpSpPr>
          <p:grpSpPr>
            <a:xfrm>
              <a:off x="6117739" y="1603057"/>
              <a:ext cx="2844136" cy="4594200"/>
              <a:chOff x="6163238" y="1603057"/>
              <a:chExt cx="2692801" cy="4594200"/>
            </a:xfrm>
          </p:grpSpPr>
          <p:sp>
            <p:nvSpPr>
              <p:cNvPr id="1046" name="Google Shape;1046;p110"/>
              <p:cNvSpPr/>
              <p:nvPr/>
            </p:nvSpPr>
            <p:spPr>
              <a:xfrm flipH="1">
                <a:off x="6163238" y="1603057"/>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47" name="Google Shape;1047;p110"/>
              <p:cNvSpPr txBox="1"/>
              <p:nvPr/>
            </p:nvSpPr>
            <p:spPr>
              <a:xfrm flipH="1">
                <a:off x="6268239" y="3039707"/>
                <a:ext cx="2587800" cy="2933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The GSMA has published a </a:t>
                </a:r>
                <a:r>
                  <a:rPr b="1" i="0" lang="en" sz="1100" u="sng" cap="none" strike="noStrike">
                    <a:solidFill>
                      <a:srgbClr val="012E67"/>
                    </a:solidFill>
                    <a:latin typeface="Arial"/>
                    <a:ea typeface="Arial"/>
                    <a:cs typeface="Arial"/>
                    <a:sym typeface="Arial"/>
                    <a:hlinkClick r:id="rId10">
                      <a:extLst>
                        <a:ext uri="{A12FA001-AC4F-418D-AE19-62706E023703}">
                          <ahyp:hlinkClr val="tx"/>
                        </a:ext>
                      </a:extLst>
                    </a:hlinkClick>
                  </a:rPr>
                  <a:t>Reference Architecture for IoT Big Data Ecosystem </a:t>
                </a:r>
                <a:r>
                  <a:rPr b="1" i="0" lang="en" sz="1100" u="none" cap="none" strike="noStrike">
                    <a:solidFill>
                      <a:srgbClr val="012E67"/>
                    </a:solidFill>
                    <a:latin typeface="Arial"/>
                    <a:ea typeface="Arial"/>
                    <a:cs typeface="Arial"/>
                    <a:sym typeface="Arial"/>
                  </a:rPr>
                  <a:t>which recommends to mobile operators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NGSI-LD plays the core role for the integration of components and the development of applications in the defined Reference Architecture</a:t>
                </a:r>
                <a:endParaRPr b="0" i="0" sz="1100" u="none" cap="none" strike="noStrike">
                  <a:solidFill>
                    <a:srgbClr val="000000"/>
                  </a:solidFill>
                  <a:latin typeface="Arial"/>
                  <a:ea typeface="Arial"/>
                  <a:cs typeface="Arial"/>
                  <a:sym typeface="Arial"/>
                </a:endParaRPr>
              </a:p>
            </p:txBody>
          </p:sp>
        </p:grpSp>
        <p:pic>
          <p:nvPicPr>
            <p:cNvPr id="1048" name="Google Shape;1048;p110"/>
            <p:cNvPicPr preferRelativeResize="0"/>
            <p:nvPr/>
          </p:nvPicPr>
          <p:blipFill rotWithShape="1">
            <a:blip r:embed="rId11">
              <a:alphaModFix/>
            </a:blip>
            <a:srcRect b="0" l="0" r="0" t="0"/>
            <a:stretch/>
          </p:blipFill>
          <p:spPr>
            <a:xfrm>
              <a:off x="7017755" y="1838172"/>
              <a:ext cx="1044002" cy="10440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054" name="Google Shape;1054;p111"/>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000"/>
              <a:buNone/>
            </a:pPr>
            <a:r>
              <a:rPr lang="en"/>
              <a:t>Why FIWARE: endorsement at global level</a:t>
            </a:r>
            <a:endParaRPr/>
          </a:p>
        </p:txBody>
      </p:sp>
      <p:pic>
        <p:nvPicPr>
          <p:cNvPr id="1055" name="Google Shape;1055;p111"/>
          <p:cNvPicPr preferRelativeResize="0"/>
          <p:nvPr/>
        </p:nvPicPr>
        <p:blipFill rotWithShape="1">
          <a:blip r:embed="rId3">
            <a:alphaModFix/>
          </a:blip>
          <a:srcRect b="0" l="0" r="0" t="0"/>
          <a:stretch/>
        </p:blipFill>
        <p:spPr>
          <a:xfrm>
            <a:off x="2938975" y="1679150"/>
            <a:ext cx="3150703" cy="3163082"/>
          </a:xfrm>
          <a:prstGeom prst="rect">
            <a:avLst/>
          </a:prstGeom>
          <a:noFill/>
          <a:ln>
            <a:noFill/>
          </a:ln>
        </p:spPr>
      </p:pic>
      <p:pic>
        <p:nvPicPr>
          <p:cNvPr id="1056" name="Google Shape;1056;p111"/>
          <p:cNvPicPr preferRelativeResize="0"/>
          <p:nvPr/>
        </p:nvPicPr>
        <p:blipFill rotWithShape="1">
          <a:blip r:embed="rId4">
            <a:alphaModFix/>
          </a:blip>
          <a:srcRect b="0" l="0" r="0" t="0"/>
          <a:stretch/>
        </p:blipFill>
        <p:spPr>
          <a:xfrm>
            <a:off x="2754471" y="1217130"/>
            <a:ext cx="3360747" cy="3373953"/>
          </a:xfrm>
          <a:prstGeom prst="rect">
            <a:avLst/>
          </a:prstGeom>
          <a:noFill/>
          <a:ln>
            <a:noFill/>
          </a:ln>
        </p:spPr>
      </p:pic>
      <p:sp>
        <p:nvSpPr>
          <p:cNvPr id="1057" name="Google Shape;1057;p111"/>
          <p:cNvSpPr/>
          <p:nvPr/>
        </p:nvSpPr>
        <p:spPr>
          <a:xfrm flipH="1">
            <a:off x="2346847" y="1188784"/>
            <a:ext cx="2132700" cy="34458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58" name="Google Shape;1058;p111"/>
          <p:cNvSpPr txBox="1"/>
          <p:nvPr/>
        </p:nvSpPr>
        <p:spPr>
          <a:xfrm flipH="1">
            <a:off x="2346842" y="2266250"/>
            <a:ext cx="2132700" cy="2169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The FIWARE Context Broker Technology (hence, NGSI-LD) is a </a:t>
            </a:r>
            <a:r>
              <a:rPr b="1" i="0" lang="en" sz="1100" u="sng" cap="none" strike="noStrike">
                <a:solidFill>
                  <a:srgbClr val="012E67"/>
                </a:solidFill>
                <a:latin typeface="Arial"/>
                <a:ea typeface="Arial"/>
                <a:cs typeface="Arial"/>
                <a:sym typeface="Arial"/>
                <a:hlinkClick r:id="rId5">
                  <a:extLst>
                    <a:ext uri="{A12FA001-AC4F-418D-AE19-62706E023703}">
                      <ahyp:hlinkClr val="tx"/>
                    </a:ext>
                  </a:extLst>
                </a:hlinkClick>
              </a:rPr>
              <a:t>CEF (Connecting Europe Facility) Building Block</a:t>
            </a:r>
            <a:r>
              <a:rPr b="1" i="0" lang="en" sz="1100" u="none" cap="none" strike="noStrike">
                <a:solidFill>
                  <a:srgbClr val="012E67"/>
                </a:solidFill>
                <a:latin typeface="Arial"/>
                <a:ea typeface="Arial"/>
                <a:cs typeface="Arial"/>
                <a:sym typeface="Arial"/>
              </a:rPr>
              <a:t> recommended by the EC to public and private sector for publication of right-time context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The European Data portal will support the publication of right-time Open Data </a:t>
            </a:r>
            <a:endParaRPr b="0" i="0" sz="1100" u="none" cap="none" strike="noStrike">
              <a:solidFill>
                <a:srgbClr val="000000"/>
              </a:solidFill>
              <a:latin typeface="Arial"/>
              <a:ea typeface="Arial"/>
              <a:cs typeface="Arial"/>
              <a:sym typeface="Arial"/>
            </a:endParaRPr>
          </a:p>
        </p:txBody>
      </p:sp>
      <p:pic>
        <p:nvPicPr>
          <p:cNvPr id="1059" name="Google Shape;1059;p111"/>
          <p:cNvPicPr preferRelativeResize="0"/>
          <p:nvPr/>
        </p:nvPicPr>
        <p:blipFill rotWithShape="1">
          <a:blip r:embed="rId6">
            <a:alphaModFix/>
          </a:blip>
          <a:srcRect b="0" l="0" r="0" t="0"/>
          <a:stretch/>
        </p:blipFill>
        <p:spPr>
          <a:xfrm>
            <a:off x="2531527" y="1503399"/>
            <a:ext cx="1763152" cy="533391"/>
          </a:xfrm>
          <a:prstGeom prst="rect">
            <a:avLst/>
          </a:prstGeom>
          <a:noFill/>
          <a:ln>
            <a:noFill/>
          </a:ln>
        </p:spPr>
      </p:pic>
      <p:sp>
        <p:nvSpPr>
          <p:cNvPr id="1060" name="Google Shape;1060;p111"/>
          <p:cNvSpPr/>
          <p:nvPr/>
        </p:nvSpPr>
        <p:spPr>
          <a:xfrm flipH="1">
            <a:off x="4664547" y="1188709"/>
            <a:ext cx="2132700" cy="34458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061" name="Google Shape;1061;p111"/>
          <p:cNvSpPr txBox="1"/>
          <p:nvPr/>
        </p:nvSpPr>
        <p:spPr>
          <a:xfrm flipH="1">
            <a:off x="4671527" y="2279778"/>
            <a:ext cx="2049600" cy="188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sng" cap="none" strike="noStrike">
                <a:solidFill>
                  <a:srgbClr val="012E67"/>
                </a:solidFill>
                <a:latin typeface="Arial"/>
                <a:ea typeface="Arial"/>
                <a:cs typeface="Arial"/>
                <a:sym typeface="Arial"/>
                <a:hlinkClick r:id="rId7">
                  <a:extLst>
                    <a:ext uri="{A12FA001-AC4F-418D-AE19-62706E023703}">
                      <ahyp:hlinkClr val="tx"/>
                    </a:ext>
                  </a:extLst>
                </a:hlinkClick>
              </a:rPr>
              <a:t>IUDX</a:t>
            </a:r>
            <a:r>
              <a:rPr b="1" i="0" lang="en" sz="1100" u="none" cap="none" strike="noStrike">
                <a:solidFill>
                  <a:srgbClr val="012E67"/>
                </a:solidFill>
                <a:latin typeface="Arial"/>
                <a:ea typeface="Arial"/>
                <a:cs typeface="Arial"/>
                <a:sym typeface="Arial"/>
              </a:rPr>
              <a:t>, which provides the trusted data exchange framework recommended to cities by the government of India, has adopted NGSI-LD as API for data exchange</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None/>
            </a:pPr>
            <a:r>
              <a:rPr b="1" i="0" lang="en" sz="1100" u="none" cap="none" strike="noStrike">
                <a:solidFill>
                  <a:srgbClr val="012E67"/>
                </a:solidFill>
                <a:latin typeface="Arial"/>
                <a:ea typeface="Arial"/>
                <a:cs typeface="Arial"/>
                <a:sym typeface="Arial"/>
              </a:rPr>
              <a:t>IUDX will join the </a:t>
            </a:r>
            <a:r>
              <a:rPr b="1" i="0" lang="en" sz="1100" u="sng" cap="none" strike="noStrike">
                <a:solidFill>
                  <a:srgbClr val="012E67"/>
                </a:solidFill>
                <a:latin typeface="Arial"/>
                <a:ea typeface="Arial"/>
                <a:cs typeface="Arial"/>
                <a:sym typeface="Arial"/>
                <a:hlinkClick r:id="rId8">
                  <a:extLst>
                    <a:ext uri="{A12FA001-AC4F-418D-AE19-62706E023703}">
                      <ahyp:hlinkClr val="tx"/>
                    </a:ext>
                  </a:extLst>
                </a:hlinkClick>
              </a:rPr>
              <a:t>smart data models initiative</a:t>
            </a:r>
            <a:r>
              <a:rPr b="1" i="0" lang="en" sz="1100" u="none" cap="none" strike="noStrike">
                <a:solidFill>
                  <a:srgbClr val="012E67"/>
                </a:solidFill>
                <a:latin typeface="Arial"/>
                <a:ea typeface="Arial"/>
                <a:cs typeface="Arial"/>
                <a:sym typeface="Arial"/>
              </a:rPr>
              <a:t> and play a leading role in definition of data models for cities</a:t>
            </a:r>
            <a:endParaRPr b="1" i="0" sz="1100" u="none" cap="none" strike="noStrike">
              <a:solidFill>
                <a:srgbClr val="012E67"/>
              </a:solidFill>
              <a:latin typeface="Arial"/>
              <a:ea typeface="Arial"/>
              <a:cs typeface="Arial"/>
              <a:sym typeface="Arial"/>
            </a:endParaRPr>
          </a:p>
        </p:txBody>
      </p:sp>
      <p:pic>
        <p:nvPicPr>
          <p:cNvPr id="1062" name="Google Shape;1062;p111"/>
          <p:cNvPicPr preferRelativeResize="0"/>
          <p:nvPr/>
        </p:nvPicPr>
        <p:blipFill rotWithShape="1">
          <a:blip r:embed="rId9">
            <a:alphaModFix/>
          </a:blip>
          <a:srcRect b="0" l="0" r="0" t="0"/>
          <a:stretch/>
        </p:blipFill>
        <p:spPr>
          <a:xfrm>
            <a:off x="4991292" y="1427751"/>
            <a:ext cx="1479159" cy="6499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2"/>
          <p:cNvSpPr txBox="1"/>
          <p:nvPr>
            <p:ph type="title"/>
          </p:nvPr>
        </p:nvSpPr>
        <p:spPr>
          <a:xfrm>
            <a:off x="359054" y="270000"/>
            <a:ext cx="8099100" cy="75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iSHARE</a:t>
            </a:r>
            <a:endParaRPr/>
          </a:p>
        </p:txBody>
      </p:sp>
      <p:sp>
        <p:nvSpPr>
          <p:cNvPr id="1068" name="Google Shape;1068;p112"/>
          <p:cNvSpPr txBox="1"/>
          <p:nvPr>
            <p:ph idx="1" type="body"/>
          </p:nvPr>
        </p:nvSpPr>
        <p:spPr>
          <a:xfrm>
            <a:off x="359050" y="1080000"/>
            <a:ext cx="5018400" cy="3996300"/>
          </a:xfrm>
          <a:prstGeom prst="rect">
            <a:avLst/>
          </a:prstGeom>
        </p:spPr>
        <p:txBody>
          <a:bodyPr anchorCtr="0" anchor="t" bIns="0" lIns="0" spcFirstLastPara="1" rIns="0" wrap="square" tIns="0">
            <a:noAutofit/>
          </a:bodyPr>
          <a:lstStyle/>
          <a:p>
            <a:pPr indent="-323850" lvl="0" marL="457200" rtl="0" algn="l">
              <a:spcBef>
                <a:spcPts val="400"/>
              </a:spcBef>
              <a:spcAft>
                <a:spcPts val="0"/>
              </a:spcAft>
              <a:buSzPts val="1500"/>
              <a:buChar char="-"/>
            </a:pPr>
            <a:r>
              <a:rPr lang="en"/>
              <a:t>Data </a:t>
            </a:r>
            <a:r>
              <a:rPr lang="en"/>
              <a:t>Sovereignty and trust start with data ownership and </a:t>
            </a:r>
            <a:r>
              <a:rPr lang="en"/>
              <a:t> knowing the actors in the data space. </a:t>
            </a:r>
            <a:br>
              <a:rPr lang="en"/>
            </a:br>
            <a:endParaRPr/>
          </a:p>
          <a:p>
            <a:pPr indent="-323850" lvl="0" marL="457200" rtl="0" algn="l">
              <a:spcBef>
                <a:spcPts val="0"/>
              </a:spcBef>
              <a:spcAft>
                <a:spcPts val="0"/>
              </a:spcAft>
              <a:buSzPts val="1500"/>
              <a:buChar char="-"/>
            </a:pPr>
            <a:r>
              <a:rPr lang="en"/>
              <a:t>iSHARE is the standard for b2b data sharing trust frameworks, </a:t>
            </a:r>
            <a:r>
              <a:rPr lang="en"/>
              <a:t>allowing</a:t>
            </a:r>
            <a:r>
              <a:rPr lang="en"/>
              <a:t> cross domain data sharing.</a:t>
            </a:r>
            <a:br>
              <a:rPr lang="en"/>
            </a:br>
            <a:endParaRPr/>
          </a:p>
          <a:p>
            <a:pPr indent="-323850" lvl="0" marL="457200" rtl="0" algn="l">
              <a:spcBef>
                <a:spcPts val="0"/>
              </a:spcBef>
              <a:spcAft>
                <a:spcPts val="0"/>
              </a:spcAft>
              <a:buSzPts val="1500"/>
              <a:buChar char="-"/>
            </a:pPr>
            <a:r>
              <a:rPr lang="en"/>
              <a:t>iSHARE is acknowledged by IDSA as the trust framework and Participant registration (PaRIS) </a:t>
            </a:r>
            <a:br>
              <a:rPr lang="en"/>
            </a:br>
            <a:endParaRPr/>
          </a:p>
          <a:p>
            <a:pPr indent="-323850" lvl="0" marL="457200" rtl="0" algn="l">
              <a:spcBef>
                <a:spcPts val="0"/>
              </a:spcBef>
              <a:spcAft>
                <a:spcPts val="0"/>
              </a:spcAft>
              <a:buSzPts val="1500"/>
              <a:buChar char="-"/>
            </a:pPr>
            <a:r>
              <a:rPr lang="en"/>
              <a:t>Identities in the framework are based upon CEF </a:t>
            </a:r>
            <a:r>
              <a:rPr lang="en"/>
              <a:t>building</a:t>
            </a:r>
            <a:r>
              <a:rPr lang="en"/>
              <a:t> </a:t>
            </a:r>
            <a:r>
              <a:rPr lang="en"/>
              <a:t>block</a:t>
            </a:r>
            <a:r>
              <a:rPr lang="en"/>
              <a:t> eIDAS</a:t>
            </a:r>
            <a:br>
              <a:rPr lang="en"/>
            </a:br>
            <a:endParaRPr/>
          </a:p>
          <a:p>
            <a:pPr indent="-323850" lvl="0" marL="457200" rtl="0" algn="l">
              <a:spcBef>
                <a:spcPts val="0"/>
              </a:spcBef>
              <a:spcAft>
                <a:spcPts val="0"/>
              </a:spcAft>
              <a:buSzPts val="1500"/>
              <a:buChar char="-"/>
            </a:pPr>
            <a:r>
              <a:rPr lang="en"/>
              <a:t>The Data Sharing Coalition </a:t>
            </a:r>
            <a:r>
              <a:rPr lang="en"/>
              <a:t>acknowledged iSHARE as the trust framework for data sharing. </a:t>
            </a:r>
            <a:br>
              <a:rPr lang="en"/>
            </a:br>
            <a:endParaRPr/>
          </a:p>
          <a:p>
            <a:pPr indent="-323850" lvl="0" marL="457200" rtl="0" algn="l">
              <a:spcBef>
                <a:spcPts val="0"/>
              </a:spcBef>
              <a:spcAft>
                <a:spcPts val="0"/>
              </a:spcAft>
              <a:buSzPts val="1500"/>
              <a:buChar char="-"/>
            </a:pPr>
            <a:r>
              <a:rPr lang="en"/>
              <a:t>iSHARE is totally federated and hence encourages more parties to start a data space on this basis.</a:t>
            </a:r>
            <a:endParaRPr/>
          </a:p>
          <a:p>
            <a:pPr indent="0" lvl="0" marL="0" rtl="0" algn="l">
              <a:spcBef>
                <a:spcPts val="400"/>
              </a:spcBef>
              <a:spcAft>
                <a:spcPts val="0"/>
              </a:spcAft>
              <a:buNone/>
            </a:pPr>
            <a:r>
              <a:t/>
            </a:r>
            <a:endParaRPr/>
          </a:p>
        </p:txBody>
      </p:sp>
      <p:sp>
        <p:nvSpPr>
          <p:cNvPr id="1069" name="Google Shape;1069;p112"/>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1070" name="Google Shape;1070;p112"/>
          <p:cNvPicPr preferRelativeResize="0"/>
          <p:nvPr/>
        </p:nvPicPr>
        <p:blipFill>
          <a:blip r:embed="rId3">
            <a:alphaModFix/>
          </a:blip>
          <a:stretch>
            <a:fillRect/>
          </a:stretch>
        </p:blipFill>
        <p:spPr>
          <a:xfrm>
            <a:off x="6748175" y="2023650"/>
            <a:ext cx="2173950" cy="1734800"/>
          </a:xfrm>
          <a:prstGeom prst="rect">
            <a:avLst/>
          </a:prstGeom>
          <a:noFill/>
          <a:ln>
            <a:noFill/>
          </a:ln>
        </p:spPr>
      </p:pic>
      <p:pic>
        <p:nvPicPr>
          <p:cNvPr id="1071" name="Google Shape;1071;p112"/>
          <p:cNvPicPr preferRelativeResize="0"/>
          <p:nvPr/>
        </p:nvPicPr>
        <p:blipFill>
          <a:blip r:embed="rId4">
            <a:alphaModFix/>
          </a:blip>
          <a:stretch>
            <a:fillRect/>
          </a:stretch>
        </p:blipFill>
        <p:spPr>
          <a:xfrm>
            <a:off x="6650225" y="838250"/>
            <a:ext cx="1949825" cy="470350"/>
          </a:xfrm>
          <a:prstGeom prst="rect">
            <a:avLst/>
          </a:prstGeom>
          <a:noFill/>
          <a:ln>
            <a:noFill/>
          </a:ln>
        </p:spPr>
      </p:pic>
      <p:pic>
        <p:nvPicPr>
          <p:cNvPr id="1072" name="Google Shape;1072;p112"/>
          <p:cNvPicPr preferRelativeResize="0"/>
          <p:nvPr/>
        </p:nvPicPr>
        <p:blipFill>
          <a:blip r:embed="rId5">
            <a:alphaModFix/>
          </a:blip>
          <a:stretch>
            <a:fillRect/>
          </a:stretch>
        </p:blipFill>
        <p:spPr>
          <a:xfrm>
            <a:off x="6482151" y="1253112"/>
            <a:ext cx="2381724" cy="865264"/>
          </a:xfrm>
          <a:prstGeom prst="rect">
            <a:avLst/>
          </a:prstGeom>
          <a:noFill/>
          <a:ln>
            <a:noFill/>
          </a:ln>
        </p:spPr>
      </p:pic>
      <p:pic>
        <p:nvPicPr>
          <p:cNvPr id="1073" name="Google Shape;1073;p112"/>
          <p:cNvPicPr preferRelativeResize="0"/>
          <p:nvPr/>
        </p:nvPicPr>
        <p:blipFill>
          <a:blip r:embed="rId6">
            <a:alphaModFix/>
          </a:blip>
          <a:stretch>
            <a:fillRect/>
          </a:stretch>
        </p:blipFill>
        <p:spPr>
          <a:xfrm>
            <a:off x="6748175" y="3836900"/>
            <a:ext cx="2173950" cy="6639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1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079" name="Google Shape;1079;p113"/>
          <p:cNvSpPr txBox="1"/>
          <p:nvPr>
            <p:ph type="title"/>
          </p:nvPr>
        </p:nvSpPr>
        <p:spPr>
          <a:xfrm>
            <a:off x="359050" y="270000"/>
            <a:ext cx="8628000" cy="754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4"/>
              </a:buClr>
              <a:buSzPts val="1000"/>
              <a:buFont typeface="Arial"/>
              <a:buNone/>
            </a:pPr>
            <a:r>
              <a:rPr lang="en" sz="2200"/>
              <a:t>Currently operational in the Dutch Logistics Data space</a:t>
            </a:r>
            <a:endParaRPr sz="2200"/>
          </a:p>
          <a:p>
            <a:pPr indent="0" lvl="0" marL="0" marR="0" rtl="0" algn="l">
              <a:lnSpc>
                <a:spcPct val="100000"/>
              </a:lnSpc>
              <a:spcBef>
                <a:spcPts val="0"/>
              </a:spcBef>
              <a:spcAft>
                <a:spcPts val="0"/>
              </a:spcAft>
              <a:buClr>
                <a:schemeClr val="accent4"/>
              </a:buClr>
              <a:buSzPts val="1000"/>
              <a:buFont typeface="Arial"/>
              <a:buNone/>
            </a:pPr>
            <a:r>
              <a:rPr lang="en" sz="2200"/>
              <a:t>which </a:t>
            </a:r>
            <a:r>
              <a:rPr lang="en" sz="2200"/>
              <a:t>In 2021 it already covers the data of over 100.000 companies</a:t>
            </a:r>
            <a:endParaRPr sz="2200"/>
          </a:p>
        </p:txBody>
      </p:sp>
      <p:sp>
        <p:nvSpPr>
          <p:cNvPr id="1080" name="Google Shape;1080;p113"/>
          <p:cNvSpPr/>
          <p:nvPr/>
        </p:nvSpPr>
        <p:spPr>
          <a:xfrm>
            <a:off x="1199048" y="1072397"/>
            <a:ext cx="7203000" cy="39381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1" name="Google Shape;1081;p113"/>
          <p:cNvSpPr/>
          <p:nvPr/>
        </p:nvSpPr>
        <p:spPr>
          <a:xfrm>
            <a:off x="2164080" y="1119051"/>
            <a:ext cx="53601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082" name="Google Shape;1082;p113"/>
          <p:cNvCxnSpPr>
            <a:stCxn id="1083" idx="6"/>
            <a:endCxn id="1084" idx="2"/>
          </p:cNvCxnSpPr>
          <p:nvPr/>
        </p:nvCxnSpPr>
        <p:spPr>
          <a:xfrm>
            <a:off x="3312663" y="1704374"/>
            <a:ext cx="2744400" cy="3300"/>
          </a:xfrm>
          <a:prstGeom prst="straightConnector1">
            <a:avLst/>
          </a:prstGeom>
          <a:noFill/>
          <a:ln cap="flat" cmpd="sng" w="25400">
            <a:solidFill>
              <a:schemeClr val="accent4"/>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1085" name="Google Shape;1085;p113"/>
          <p:cNvCxnSpPr>
            <a:stCxn id="1084" idx="4"/>
            <a:endCxn id="1086" idx="0"/>
          </p:cNvCxnSpPr>
          <p:nvPr/>
        </p:nvCxnSpPr>
        <p:spPr>
          <a:xfrm>
            <a:off x="6488922" y="2139386"/>
            <a:ext cx="0" cy="3750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1087" name="Google Shape;1087;p113"/>
          <p:cNvCxnSpPr>
            <a:stCxn id="1088" idx="5"/>
            <a:endCxn id="1089" idx="1"/>
          </p:cNvCxnSpPr>
          <p:nvPr/>
        </p:nvCxnSpPr>
        <p:spPr>
          <a:xfrm>
            <a:off x="3195774" y="3243010"/>
            <a:ext cx="1250100" cy="6912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1090" name="Google Shape;1090;p113"/>
          <p:cNvCxnSpPr>
            <a:stCxn id="1086" idx="3"/>
            <a:endCxn id="1089" idx="7"/>
          </p:cNvCxnSpPr>
          <p:nvPr/>
        </p:nvCxnSpPr>
        <p:spPr>
          <a:xfrm flipH="1">
            <a:off x="5056492" y="3251476"/>
            <a:ext cx="1127100" cy="6828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1091" name="Google Shape;1091;p113"/>
          <p:cNvCxnSpPr>
            <a:stCxn id="1088" idx="0"/>
            <a:endCxn id="1083" idx="4"/>
          </p:cNvCxnSpPr>
          <p:nvPr/>
        </p:nvCxnSpPr>
        <p:spPr>
          <a:xfrm rot="10800000">
            <a:off x="2880845" y="2136281"/>
            <a:ext cx="9600" cy="369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1092" name="Google Shape;1092;p113"/>
          <p:cNvPicPr preferRelativeResize="0"/>
          <p:nvPr/>
        </p:nvPicPr>
        <p:blipFill rotWithShape="1">
          <a:blip r:embed="rId3">
            <a:alphaModFix/>
          </a:blip>
          <a:srcRect b="0" l="0" r="0" t="0"/>
          <a:stretch/>
        </p:blipFill>
        <p:spPr>
          <a:xfrm>
            <a:off x="164708" y="2424299"/>
            <a:ext cx="1043696" cy="1043696"/>
          </a:xfrm>
          <a:prstGeom prst="rect">
            <a:avLst/>
          </a:prstGeom>
          <a:noFill/>
          <a:ln>
            <a:noFill/>
          </a:ln>
        </p:spPr>
      </p:pic>
      <p:sp>
        <p:nvSpPr>
          <p:cNvPr id="1093" name="Google Shape;1093;p113"/>
          <p:cNvSpPr txBox="1"/>
          <p:nvPr/>
        </p:nvSpPr>
        <p:spPr>
          <a:xfrm>
            <a:off x="2164080" y="4619861"/>
            <a:ext cx="29652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Data Space</a:t>
            </a:r>
            <a:endParaRPr/>
          </a:p>
        </p:txBody>
      </p:sp>
      <p:pic>
        <p:nvPicPr>
          <p:cNvPr id="1094" name="Google Shape;1094;p113"/>
          <p:cNvPicPr preferRelativeResize="0"/>
          <p:nvPr/>
        </p:nvPicPr>
        <p:blipFill rotWithShape="1">
          <a:blip r:embed="rId3">
            <a:alphaModFix/>
          </a:blip>
          <a:srcRect b="37428" l="22178" r="23778" t="18630"/>
          <a:stretch/>
        </p:blipFill>
        <p:spPr>
          <a:xfrm>
            <a:off x="6321895" y="2243818"/>
            <a:ext cx="318262" cy="258763"/>
          </a:xfrm>
          <a:prstGeom prst="rect">
            <a:avLst/>
          </a:prstGeom>
          <a:noFill/>
          <a:ln>
            <a:noFill/>
          </a:ln>
        </p:spPr>
      </p:pic>
      <p:pic>
        <p:nvPicPr>
          <p:cNvPr id="1095" name="Google Shape;1095;p113"/>
          <p:cNvPicPr preferRelativeResize="0"/>
          <p:nvPr/>
        </p:nvPicPr>
        <p:blipFill rotWithShape="1">
          <a:blip r:embed="rId3">
            <a:alphaModFix/>
          </a:blip>
          <a:srcRect b="37428" l="22178" r="23778" t="18630"/>
          <a:stretch/>
        </p:blipFill>
        <p:spPr>
          <a:xfrm>
            <a:off x="3197219" y="3205004"/>
            <a:ext cx="318262" cy="258763"/>
          </a:xfrm>
          <a:prstGeom prst="rect">
            <a:avLst/>
          </a:prstGeom>
          <a:noFill/>
          <a:ln>
            <a:noFill/>
          </a:ln>
        </p:spPr>
      </p:pic>
      <p:pic>
        <p:nvPicPr>
          <p:cNvPr id="1096" name="Google Shape;1096;p113"/>
          <p:cNvPicPr preferRelativeResize="0"/>
          <p:nvPr/>
        </p:nvPicPr>
        <p:blipFill rotWithShape="1">
          <a:blip r:embed="rId3">
            <a:alphaModFix/>
          </a:blip>
          <a:srcRect b="37428" l="22178" r="23778" t="18630"/>
          <a:stretch/>
        </p:blipFill>
        <p:spPr>
          <a:xfrm>
            <a:off x="5874512" y="3241199"/>
            <a:ext cx="318262" cy="258763"/>
          </a:xfrm>
          <a:prstGeom prst="rect">
            <a:avLst/>
          </a:prstGeom>
          <a:noFill/>
          <a:ln>
            <a:noFill/>
          </a:ln>
        </p:spPr>
      </p:pic>
      <p:cxnSp>
        <p:nvCxnSpPr>
          <p:cNvPr id="1097" name="Google Shape;1097;p113"/>
          <p:cNvCxnSpPr/>
          <p:nvPr/>
        </p:nvCxnSpPr>
        <p:spPr>
          <a:xfrm>
            <a:off x="3365146" y="1835754"/>
            <a:ext cx="1062300" cy="8514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cxnSp>
        <p:nvCxnSpPr>
          <p:cNvPr id="1098" name="Google Shape;1098;p113"/>
          <p:cNvCxnSpPr/>
          <p:nvPr/>
        </p:nvCxnSpPr>
        <p:spPr>
          <a:xfrm flipH="1">
            <a:off x="5062855" y="1854042"/>
            <a:ext cx="952500" cy="828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1099" name="Google Shape;1099;p113"/>
          <p:cNvPicPr preferRelativeResize="0"/>
          <p:nvPr/>
        </p:nvPicPr>
        <p:blipFill rotWithShape="1">
          <a:blip r:embed="rId3">
            <a:alphaModFix/>
          </a:blip>
          <a:srcRect b="37428" l="22178" r="23778" t="18630"/>
          <a:stretch/>
        </p:blipFill>
        <p:spPr>
          <a:xfrm>
            <a:off x="2719159" y="2216386"/>
            <a:ext cx="318262" cy="258763"/>
          </a:xfrm>
          <a:prstGeom prst="rect">
            <a:avLst/>
          </a:prstGeom>
          <a:noFill/>
          <a:ln>
            <a:noFill/>
          </a:ln>
        </p:spPr>
      </p:pic>
      <p:cxnSp>
        <p:nvCxnSpPr>
          <p:cNvPr id="1100" name="Google Shape;1100;p113"/>
          <p:cNvCxnSpPr/>
          <p:nvPr/>
        </p:nvCxnSpPr>
        <p:spPr>
          <a:xfrm>
            <a:off x="4758431" y="3406135"/>
            <a:ext cx="11700" cy="3993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50"/>
              </a:srgbClr>
            </a:outerShdw>
          </a:effectLst>
        </p:spPr>
      </p:cxnSp>
      <p:pic>
        <p:nvPicPr>
          <p:cNvPr id="1101" name="Google Shape;1101;p113"/>
          <p:cNvPicPr preferRelativeResize="0"/>
          <p:nvPr/>
        </p:nvPicPr>
        <p:blipFill rotWithShape="1">
          <a:blip r:embed="rId3">
            <a:alphaModFix/>
          </a:blip>
          <a:srcRect b="37428" l="22178" r="23778" t="18630"/>
          <a:stretch/>
        </p:blipFill>
        <p:spPr>
          <a:xfrm>
            <a:off x="4561479" y="1576991"/>
            <a:ext cx="318262" cy="258763"/>
          </a:xfrm>
          <a:prstGeom prst="rect">
            <a:avLst/>
          </a:prstGeom>
          <a:noFill/>
          <a:ln>
            <a:noFill/>
          </a:ln>
        </p:spPr>
      </p:pic>
      <p:pic>
        <p:nvPicPr>
          <p:cNvPr id="1102" name="Google Shape;1102;p113"/>
          <p:cNvPicPr preferRelativeResize="0"/>
          <p:nvPr/>
        </p:nvPicPr>
        <p:blipFill rotWithShape="1">
          <a:blip r:embed="rId4">
            <a:alphaModFix/>
          </a:blip>
          <a:srcRect b="0" l="0" r="0" t="0"/>
          <a:stretch/>
        </p:blipFill>
        <p:spPr>
          <a:xfrm>
            <a:off x="5699647" y="3448727"/>
            <a:ext cx="1448803" cy="1679743"/>
          </a:xfrm>
          <a:prstGeom prst="rect">
            <a:avLst/>
          </a:prstGeom>
          <a:noFill/>
          <a:ln>
            <a:noFill/>
          </a:ln>
        </p:spPr>
      </p:pic>
      <p:pic>
        <p:nvPicPr>
          <p:cNvPr descr="Contact - Portbase" id="1103" name="Google Shape;1103;p113"/>
          <p:cNvPicPr preferRelativeResize="0"/>
          <p:nvPr/>
        </p:nvPicPr>
        <p:blipFill rotWithShape="1">
          <a:blip r:embed="rId5">
            <a:alphaModFix/>
          </a:blip>
          <a:srcRect b="0" l="0" r="0" t="0"/>
          <a:stretch/>
        </p:blipFill>
        <p:spPr>
          <a:xfrm>
            <a:off x="7590909" y="1154426"/>
            <a:ext cx="691419" cy="167323"/>
          </a:xfrm>
          <a:prstGeom prst="rect">
            <a:avLst/>
          </a:prstGeom>
          <a:noFill/>
          <a:ln>
            <a:noFill/>
          </a:ln>
        </p:spPr>
      </p:pic>
      <p:pic>
        <p:nvPicPr>
          <p:cNvPr descr="Visma Logo - LogoDix" id="1104" name="Google Shape;1104;p113"/>
          <p:cNvPicPr preferRelativeResize="0"/>
          <p:nvPr/>
        </p:nvPicPr>
        <p:blipFill rotWithShape="1">
          <a:blip r:embed="rId6">
            <a:alphaModFix/>
          </a:blip>
          <a:srcRect b="0" l="0" r="0" t="0"/>
          <a:stretch/>
        </p:blipFill>
        <p:spPr>
          <a:xfrm>
            <a:off x="7558027" y="2859693"/>
            <a:ext cx="801913" cy="149246"/>
          </a:xfrm>
          <a:prstGeom prst="rect">
            <a:avLst/>
          </a:prstGeom>
          <a:noFill/>
          <a:ln>
            <a:noFill/>
          </a:ln>
        </p:spPr>
      </p:pic>
      <p:pic>
        <p:nvPicPr>
          <p:cNvPr descr="Downloads – TransFollow | The standard for the eCMR" id="1105" name="Google Shape;1105;p113"/>
          <p:cNvPicPr preferRelativeResize="0"/>
          <p:nvPr/>
        </p:nvPicPr>
        <p:blipFill rotWithShape="1">
          <a:blip r:embed="rId7">
            <a:alphaModFix/>
          </a:blip>
          <a:srcRect b="0" l="0" r="0" t="0"/>
          <a:stretch/>
        </p:blipFill>
        <p:spPr>
          <a:xfrm>
            <a:off x="8028015" y="1423692"/>
            <a:ext cx="271865" cy="263095"/>
          </a:xfrm>
          <a:prstGeom prst="rect">
            <a:avLst/>
          </a:prstGeom>
          <a:noFill/>
          <a:ln>
            <a:noFill/>
          </a:ln>
        </p:spPr>
      </p:pic>
      <p:pic>
        <p:nvPicPr>
          <p:cNvPr descr="Collect Go - Transics" id="1106" name="Google Shape;1106;p113"/>
          <p:cNvPicPr preferRelativeResize="0"/>
          <p:nvPr/>
        </p:nvPicPr>
        <p:blipFill rotWithShape="1">
          <a:blip r:embed="rId8">
            <a:alphaModFix/>
          </a:blip>
          <a:srcRect b="0" l="0" r="0" t="0"/>
          <a:stretch/>
        </p:blipFill>
        <p:spPr>
          <a:xfrm>
            <a:off x="7390530" y="1276984"/>
            <a:ext cx="807026" cy="538017"/>
          </a:xfrm>
          <a:prstGeom prst="rect">
            <a:avLst/>
          </a:prstGeom>
          <a:noFill/>
          <a:ln>
            <a:noFill/>
          </a:ln>
        </p:spPr>
      </p:pic>
      <p:pic>
        <p:nvPicPr>
          <p:cNvPr descr="Modality - Software solutionsfor container logistics" id="1107" name="Google Shape;1107;p113"/>
          <p:cNvPicPr preferRelativeResize="0"/>
          <p:nvPr/>
        </p:nvPicPr>
        <p:blipFill rotWithShape="1">
          <a:blip r:embed="rId9">
            <a:alphaModFix/>
          </a:blip>
          <a:srcRect b="0" l="0" r="0" t="0"/>
          <a:stretch/>
        </p:blipFill>
        <p:spPr>
          <a:xfrm>
            <a:off x="7602558" y="1729960"/>
            <a:ext cx="765293" cy="255670"/>
          </a:xfrm>
          <a:prstGeom prst="rect">
            <a:avLst/>
          </a:prstGeom>
          <a:noFill/>
          <a:ln>
            <a:noFill/>
          </a:ln>
        </p:spPr>
      </p:pic>
      <p:pic>
        <p:nvPicPr>
          <p:cNvPr descr="SAP - Wikipedia" id="1108" name="Google Shape;1108;p113"/>
          <p:cNvPicPr preferRelativeResize="0"/>
          <p:nvPr/>
        </p:nvPicPr>
        <p:blipFill rotWithShape="1">
          <a:blip r:embed="rId10">
            <a:alphaModFix/>
          </a:blip>
          <a:srcRect b="0" l="0" r="0" t="0"/>
          <a:stretch/>
        </p:blipFill>
        <p:spPr>
          <a:xfrm>
            <a:off x="7576689" y="2049977"/>
            <a:ext cx="372513" cy="190008"/>
          </a:xfrm>
          <a:prstGeom prst="rect">
            <a:avLst/>
          </a:prstGeom>
          <a:noFill/>
          <a:ln>
            <a:noFill/>
          </a:ln>
        </p:spPr>
      </p:pic>
      <p:pic>
        <p:nvPicPr>
          <p:cNvPr descr="Poort8" id="1109" name="Google Shape;1109;p113"/>
          <p:cNvPicPr preferRelativeResize="0"/>
          <p:nvPr/>
        </p:nvPicPr>
        <p:blipFill rotWithShape="1">
          <a:blip r:embed="rId11">
            <a:alphaModFix/>
          </a:blip>
          <a:srcRect b="0" l="0" r="0" t="0"/>
          <a:stretch/>
        </p:blipFill>
        <p:spPr>
          <a:xfrm>
            <a:off x="7561451" y="3052846"/>
            <a:ext cx="804020" cy="198632"/>
          </a:xfrm>
          <a:prstGeom prst="rect">
            <a:avLst/>
          </a:prstGeom>
          <a:noFill/>
          <a:ln>
            <a:noFill/>
          </a:ln>
        </p:spPr>
      </p:pic>
      <p:pic>
        <p:nvPicPr>
          <p:cNvPr descr="DEFlog - Home" id="1110" name="Google Shape;1110;p113"/>
          <p:cNvPicPr preferRelativeResize="0"/>
          <p:nvPr/>
        </p:nvPicPr>
        <p:blipFill rotWithShape="1">
          <a:blip r:embed="rId12">
            <a:alphaModFix/>
          </a:blip>
          <a:srcRect b="0" l="0" r="0" t="0"/>
          <a:stretch/>
        </p:blipFill>
        <p:spPr>
          <a:xfrm>
            <a:off x="8098102" y="2027043"/>
            <a:ext cx="216481" cy="216481"/>
          </a:xfrm>
          <a:prstGeom prst="rect">
            <a:avLst/>
          </a:prstGeom>
          <a:noFill/>
          <a:ln>
            <a:noFill/>
          </a:ln>
        </p:spPr>
      </p:pic>
      <p:pic>
        <p:nvPicPr>
          <p:cNvPr descr="Rijkswaterstaat – Marktvisie" id="1111" name="Google Shape;1111;p113"/>
          <p:cNvPicPr preferRelativeResize="0"/>
          <p:nvPr/>
        </p:nvPicPr>
        <p:blipFill rotWithShape="1">
          <a:blip r:embed="rId13">
            <a:alphaModFix/>
          </a:blip>
          <a:srcRect b="0" l="0" r="0" t="0"/>
          <a:stretch/>
        </p:blipFill>
        <p:spPr>
          <a:xfrm>
            <a:off x="1207381" y="1154426"/>
            <a:ext cx="1090033" cy="446989"/>
          </a:xfrm>
          <a:prstGeom prst="rect">
            <a:avLst/>
          </a:prstGeom>
          <a:noFill/>
          <a:ln>
            <a:noFill/>
          </a:ln>
        </p:spPr>
      </p:pic>
      <p:pic>
        <p:nvPicPr>
          <p:cNvPr descr="CBS-Logo - Diemen &amp; Van Gestel" id="1112" name="Google Shape;1112;p113"/>
          <p:cNvPicPr preferRelativeResize="0"/>
          <p:nvPr/>
        </p:nvPicPr>
        <p:blipFill rotWithShape="1">
          <a:blip r:embed="rId14">
            <a:alphaModFix/>
          </a:blip>
          <a:srcRect b="0" l="0" r="0" t="0"/>
          <a:stretch/>
        </p:blipFill>
        <p:spPr>
          <a:xfrm>
            <a:off x="1226043" y="1419071"/>
            <a:ext cx="963418" cy="481709"/>
          </a:xfrm>
          <a:prstGeom prst="rect">
            <a:avLst/>
          </a:prstGeom>
          <a:noFill/>
          <a:ln>
            <a:noFill/>
          </a:ln>
        </p:spPr>
      </p:pic>
      <p:pic>
        <p:nvPicPr>
          <p:cNvPr id="1113" name="Google Shape;1113;p113"/>
          <p:cNvPicPr preferRelativeResize="0"/>
          <p:nvPr/>
        </p:nvPicPr>
        <p:blipFill rotWithShape="1">
          <a:blip r:embed="rId15">
            <a:alphaModFix/>
          </a:blip>
          <a:srcRect b="0" l="0" r="0" t="0"/>
          <a:stretch/>
        </p:blipFill>
        <p:spPr>
          <a:xfrm>
            <a:off x="7578551" y="2289506"/>
            <a:ext cx="781392" cy="137964"/>
          </a:xfrm>
          <a:prstGeom prst="rect">
            <a:avLst/>
          </a:prstGeom>
          <a:noFill/>
          <a:ln>
            <a:noFill/>
          </a:ln>
        </p:spPr>
      </p:pic>
      <p:pic>
        <p:nvPicPr>
          <p:cNvPr descr="Secure Logistics" id="1114" name="Google Shape;1114;p113"/>
          <p:cNvPicPr preferRelativeResize="0"/>
          <p:nvPr/>
        </p:nvPicPr>
        <p:blipFill rotWithShape="1">
          <a:blip r:embed="rId16">
            <a:alphaModFix/>
          </a:blip>
          <a:srcRect b="0" l="0" r="0" t="0"/>
          <a:stretch/>
        </p:blipFill>
        <p:spPr>
          <a:xfrm>
            <a:off x="1242388" y="2763691"/>
            <a:ext cx="858583" cy="192004"/>
          </a:xfrm>
          <a:prstGeom prst="rect">
            <a:avLst/>
          </a:prstGeom>
          <a:noFill/>
          <a:ln>
            <a:noFill/>
          </a:ln>
        </p:spPr>
      </p:pic>
      <p:pic>
        <p:nvPicPr>
          <p:cNvPr id="1115" name="Google Shape;1115;p113"/>
          <p:cNvPicPr preferRelativeResize="0"/>
          <p:nvPr/>
        </p:nvPicPr>
        <p:blipFill rotWithShape="1">
          <a:blip r:embed="rId17">
            <a:alphaModFix/>
          </a:blip>
          <a:srcRect b="0" l="0" r="0" t="0"/>
          <a:stretch/>
        </p:blipFill>
        <p:spPr>
          <a:xfrm>
            <a:off x="7446481" y="3263118"/>
            <a:ext cx="1042755" cy="275288"/>
          </a:xfrm>
          <a:prstGeom prst="rect">
            <a:avLst/>
          </a:prstGeom>
          <a:noFill/>
          <a:ln>
            <a:noFill/>
          </a:ln>
        </p:spPr>
      </p:pic>
      <p:sp>
        <p:nvSpPr>
          <p:cNvPr id="1116" name="Google Shape;1116;p113"/>
          <p:cNvSpPr txBox="1"/>
          <p:nvPr/>
        </p:nvSpPr>
        <p:spPr>
          <a:xfrm>
            <a:off x="1240349" y="4809987"/>
            <a:ext cx="33618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International Legal Framework governed by iSHARE Foundation</a:t>
            </a:r>
            <a:endParaRPr/>
          </a:p>
        </p:txBody>
      </p:sp>
      <p:pic>
        <p:nvPicPr>
          <p:cNvPr descr="Contact - Portbase" id="1117" name="Google Shape;1117;p113"/>
          <p:cNvPicPr preferRelativeResize="0"/>
          <p:nvPr/>
        </p:nvPicPr>
        <p:blipFill rotWithShape="1">
          <a:blip r:embed="rId5">
            <a:alphaModFix/>
          </a:blip>
          <a:srcRect b="0" l="0" r="0" t="0"/>
          <a:stretch/>
        </p:blipFill>
        <p:spPr>
          <a:xfrm>
            <a:off x="1298966" y="3004998"/>
            <a:ext cx="691419" cy="167323"/>
          </a:xfrm>
          <a:prstGeom prst="rect">
            <a:avLst/>
          </a:prstGeom>
          <a:noFill/>
          <a:ln>
            <a:noFill/>
          </a:ln>
        </p:spPr>
      </p:pic>
      <p:pic>
        <p:nvPicPr>
          <p:cNvPr descr="Contact - Portbase" id="1118" name="Google Shape;1118;p113"/>
          <p:cNvPicPr preferRelativeResize="0"/>
          <p:nvPr/>
        </p:nvPicPr>
        <p:blipFill rotWithShape="1">
          <a:blip r:embed="rId5">
            <a:alphaModFix/>
          </a:blip>
          <a:srcRect b="0" l="0" r="0" t="0"/>
          <a:stretch/>
        </p:blipFill>
        <p:spPr>
          <a:xfrm>
            <a:off x="7623567" y="3473084"/>
            <a:ext cx="691419" cy="167323"/>
          </a:xfrm>
          <a:prstGeom prst="rect">
            <a:avLst/>
          </a:prstGeom>
          <a:noFill/>
          <a:ln>
            <a:noFill/>
          </a:ln>
        </p:spPr>
      </p:pic>
      <p:pic>
        <p:nvPicPr>
          <p:cNvPr id="1119" name="Google Shape;1119;p113"/>
          <p:cNvPicPr preferRelativeResize="0"/>
          <p:nvPr/>
        </p:nvPicPr>
        <p:blipFill>
          <a:blip r:embed="rId18">
            <a:alphaModFix/>
          </a:blip>
          <a:stretch>
            <a:fillRect/>
          </a:stretch>
        </p:blipFill>
        <p:spPr>
          <a:xfrm>
            <a:off x="2279525" y="1197520"/>
            <a:ext cx="1033200" cy="1020119"/>
          </a:xfrm>
          <a:prstGeom prst="rect">
            <a:avLst/>
          </a:prstGeom>
          <a:noFill/>
          <a:ln>
            <a:noFill/>
          </a:ln>
        </p:spPr>
      </p:pic>
      <p:pic>
        <p:nvPicPr>
          <p:cNvPr id="1120" name="Google Shape;1120;p113"/>
          <p:cNvPicPr preferRelativeResize="0"/>
          <p:nvPr/>
        </p:nvPicPr>
        <p:blipFill>
          <a:blip r:embed="rId19">
            <a:alphaModFix/>
          </a:blip>
          <a:stretch>
            <a:fillRect/>
          </a:stretch>
        </p:blipFill>
        <p:spPr>
          <a:xfrm>
            <a:off x="4205550" y="3773328"/>
            <a:ext cx="1033200" cy="1020121"/>
          </a:xfrm>
          <a:prstGeom prst="rect">
            <a:avLst/>
          </a:prstGeom>
          <a:noFill/>
          <a:ln>
            <a:noFill/>
          </a:ln>
        </p:spPr>
      </p:pic>
      <p:pic>
        <p:nvPicPr>
          <p:cNvPr id="1121" name="Google Shape;1121;p113"/>
          <p:cNvPicPr preferRelativeResize="0"/>
          <p:nvPr/>
        </p:nvPicPr>
        <p:blipFill>
          <a:blip r:embed="rId20">
            <a:alphaModFix/>
          </a:blip>
          <a:stretch>
            <a:fillRect/>
          </a:stretch>
        </p:blipFill>
        <p:spPr>
          <a:xfrm>
            <a:off x="6011300" y="1189325"/>
            <a:ext cx="1033200" cy="1033200"/>
          </a:xfrm>
          <a:prstGeom prst="rect">
            <a:avLst/>
          </a:prstGeom>
          <a:noFill/>
          <a:ln>
            <a:noFill/>
          </a:ln>
        </p:spPr>
      </p:pic>
      <p:pic>
        <p:nvPicPr>
          <p:cNvPr id="1122" name="Google Shape;1122;p113"/>
          <p:cNvPicPr preferRelativeResize="0"/>
          <p:nvPr/>
        </p:nvPicPr>
        <p:blipFill>
          <a:blip r:embed="rId21">
            <a:alphaModFix/>
          </a:blip>
          <a:stretch>
            <a:fillRect/>
          </a:stretch>
        </p:blipFill>
        <p:spPr>
          <a:xfrm>
            <a:off x="5979375" y="2503076"/>
            <a:ext cx="987550" cy="975050"/>
          </a:xfrm>
          <a:prstGeom prst="rect">
            <a:avLst/>
          </a:prstGeom>
          <a:noFill/>
          <a:ln>
            <a:noFill/>
          </a:ln>
        </p:spPr>
      </p:pic>
      <p:pic>
        <p:nvPicPr>
          <p:cNvPr id="1123" name="Google Shape;1123;p113"/>
          <p:cNvPicPr preferRelativeResize="0"/>
          <p:nvPr/>
        </p:nvPicPr>
        <p:blipFill>
          <a:blip r:embed="rId22">
            <a:alphaModFix/>
          </a:blip>
          <a:stretch>
            <a:fillRect/>
          </a:stretch>
        </p:blipFill>
        <p:spPr>
          <a:xfrm>
            <a:off x="2328413" y="2461725"/>
            <a:ext cx="1033200" cy="1033200"/>
          </a:xfrm>
          <a:prstGeom prst="rect">
            <a:avLst/>
          </a:prstGeom>
          <a:noFill/>
          <a:ln>
            <a:noFill/>
          </a:ln>
        </p:spPr>
      </p:pic>
      <p:pic>
        <p:nvPicPr>
          <p:cNvPr id="1124" name="Google Shape;1124;p113"/>
          <p:cNvPicPr preferRelativeResize="0"/>
          <p:nvPr/>
        </p:nvPicPr>
        <p:blipFill>
          <a:blip r:embed="rId23">
            <a:alphaModFix/>
          </a:blip>
          <a:stretch>
            <a:fillRect/>
          </a:stretch>
        </p:blipFill>
        <p:spPr>
          <a:xfrm>
            <a:off x="4254600" y="2524875"/>
            <a:ext cx="1033175" cy="1033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4"/>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standard-based, CEF Compatible technologies</a:t>
            </a:r>
            <a:br>
              <a:rPr lang="en"/>
            </a:br>
            <a:br>
              <a:rPr lang="en"/>
            </a:br>
            <a:endParaRPr/>
          </a:p>
        </p:txBody>
      </p:sp>
      <p:sp>
        <p:nvSpPr>
          <p:cNvPr id="1130" name="Google Shape;1130;p114"/>
          <p:cNvSpPr/>
          <p:nvPr/>
        </p:nvSpPr>
        <p:spPr>
          <a:xfrm>
            <a:off x="6023361" y="2115820"/>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31" name="Google Shape;1131;p114"/>
          <p:cNvSpPr txBox="1"/>
          <p:nvPr/>
        </p:nvSpPr>
        <p:spPr>
          <a:xfrm>
            <a:off x="6446713" y="2164384"/>
            <a:ext cx="2049600" cy="226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Metadata &amp; Discovery</a:t>
            </a:r>
            <a:endParaRPr b="0" i="0" sz="1000" u="none" cap="none" strike="noStrike">
              <a:solidFill>
                <a:srgbClr val="000000"/>
              </a:solidFill>
              <a:latin typeface="Arial"/>
              <a:ea typeface="Arial"/>
              <a:cs typeface="Arial"/>
              <a:sym typeface="Arial"/>
            </a:endParaRPr>
          </a:p>
        </p:txBody>
      </p:sp>
      <p:sp>
        <p:nvSpPr>
          <p:cNvPr id="1132" name="Google Shape;1132;p114"/>
          <p:cNvSpPr/>
          <p:nvPr/>
        </p:nvSpPr>
        <p:spPr>
          <a:xfrm>
            <a:off x="3323338" y="2801825"/>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33" name="Google Shape;1133;p114"/>
          <p:cNvSpPr txBox="1"/>
          <p:nvPr/>
        </p:nvSpPr>
        <p:spPr>
          <a:xfrm>
            <a:off x="3882444" y="2847485"/>
            <a:ext cx="1897200" cy="259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sp>
        <p:nvSpPr>
          <p:cNvPr id="1134" name="Google Shape;1134;p114"/>
          <p:cNvSpPr/>
          <p:nvPr/>
        </p:nvSpPr>
        <p:spPr>
          <a:xfrm>
            <a:off x="623314" y="2115820"/>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135" name="Google Shape;1135;p114"/>
          <p:cNvSpPr txBox="1"/>
          <p:nvPr/>
        </p:nvSpPr>
        <p:spPr>
          <a:xfrm>
            <a:off x="1396925" y="2164384"/>
            <a:ext cx="1710600" cy="427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Models &amp; formats</a:t>
            </a:r>
            <a:endParaRPr b="0" i="0" sz="1000" u="none" cap="none" strike="noStrike">
              <a:solidFill>
                <a:srgbClr val="000000"/>
              </a:solidFill>
              <a:latin typeface="Arial"/>
              <a:ea typeface="Arial"/>
              <a:cs typeface="Arial"/>
              <a:sym typeface="Arial"/>
            </a:endParaRPr>
          </a:p>
        </p:txBody>
      </p:sp>
      <p:sp>
        <p:nvSpPr>
          <p:cNvPr id="1136" name="Google Shape;1136;p114"/>
          <p:cNvSpPr/>
          <p:nvPr/>
        </p:nvSpPr>
        <p:spPr>
          <a:xfrm>
            <a:off x="623314" y="2801825"/>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137" name="Google Shape;1137;p114"/>
          <p:cNvSpPr txBox="1"/>
          <p:nvPr/>
        </p:nvSpPr>
        <p:spPr>
          <a:xfrm>
            <a:off x="1182420" y="2847485"/>
            <a:ext cx="1897200" cy="24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sp>
        <p:nvSpPr>
          <p:cNvPr id="1138" name="Google Shape;1138;p114"/>
          <p:cNvSpPr/>
          <p:nvPr/>
        </p:nvSpPr>
        <p:spPr>
          <a:xfrm>
            <a:off x="623314" y="3494585"/>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139" name="Google Shape;1139;p114"/>
          <p:cNvSpPr txBox="1"/>
          <p:nvPr/>
        </p:nvSpPr>
        <p:spPr>
          <a:xfrm>
            <a:off x="1269689" y="3574771"/>
            <a:ext cx="1814700" cy="234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1140" name="Google Shape;1140;p114"/>
          <p:cNvSpPr/>
          <p:nvPr/>
        </p:nvSpPr>
        <p:spPr>
          <a:xfrm>
            <a:off x="3323338" y="3494585"/>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41" name="Google Shape;1141;p114"/>
          <p:cNvSpPr txBox="1"/>
          <p:nvPr/>
        </p:nvSpPr>
        <p:spPr>
          <a:xfrm>
            <a:off x="3779509" y="3578447"/>
            <a:ext cx="2004900" cy="237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Access &amp; Usage Control</a:t>
            </a:r>
            <a:endParaRPr b="0" i="0" sz="1000" u="none" cap="none" strike="noStrike">
              <a:solidFill>
                <a:srgbClr val="000000"/>
              </a:solidFill>
              <a:latin typeface="Arial"/>
              <a:ea typeface="Arial"/>
              <a:cs typeface="Arial"/>
              <a:sym typeface="Arial"/>
            </a:endParaRPr>
          </a:p>
        </p:txBody>
      </p:sp>
      <p:sp>
        <p:nvSpPr>
          <p:cNvPr id="1142" name="Google Shape;1142;p114"/>
          <p:cNvSpPr/>
          <p:nvPr/>
        </p:nvSpPr>
        <p:spPr>
          <a:xfrm>
            <a:off x="3323338" y="2121162"/>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43" name="Google Shape;1143;p114"/>
          <p:cNvSpPr txBox="1"/>
          <p:nvPr/>
        </p:nvSpPr>
        <p:spPr>
          <a:xfrm>
            <a:off x="4024221" y="2164384"/>
            <a:ext cx="1783200" cy="36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1144" name="Google Shape;1144;p114"/>
          <p:cNvSpPr/>
          <p:nvPr/>
        </p:nvSpPr>
        <p:spPr>
          <a:xfrm>
            <a:off x="6023361" y="2801825"/>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45" name="Google Shape;1145;p114"/>
          <p:cNvSpPr txBox="1"/>
          <p:nvPr/>
        </p:nvSpPr>
        <p:spPr>
          <a:xfrm>
            <a:off x="6065736" y="2847485"/>
            <a:ext cx="2456100" cy="238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Publication &amp; Marketplace</a:t>
            </a:r>
            <a:endParaRPr b="0" i="0" sz="1000" u="none" cap="none" strike="noStrike">
              <a:solidFill>
                <a:srgbClr val="000000"/>
              </a:solidFill>
              <a:latin typeface="Arial"/>
              <a:ea typeface="Arial"/>
              <a:cs typeface="Arial"/>
              <a:sym typeface="Arial"/>
            </a:endParaRPr>
          </a:p>
        </p:txBody>
      </p:sp>
      <p:sp>
        <p:nvSpPr>
          <p:cNvPr id="1146" name="Google Shape;1146;p114"/>
          <p:cNvSpPr/>
          <p:nvPr/>
        </p:nvSpPr>
        <p:spPr>
          <a:xfrm>
            <a:off x="6023361" y="3494585"/>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147" name="Google Shape;1147;p114"/>
          <p:cNvSpPr txBox="1"/>
          <p:nvPr/>
        </p:nvSpPr>
        <p:spPr>
          <a:xfrm>
            <a:off x="6751061" y="3567323"/>
            <a:ext cx="1733400" cy="2250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1148" name="Google Shape;1148;p114"/>
          <p:cNvSpPr txBox="1"/>
          <p:nvPr/>
        </p:nvSpPr>
        <p:spPr>
          <a:xfrm>
            <a:off x="1071333" y="1491028"/>
            <a:ext cx="16449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1149" name="Google Shape;1149;p114"/>
          <p:cNvSpPr txBox="1"/>
          <p:nvPr/>
        </p:nvSpPr>
        <p:spPr>
          <a:xfrm>
            <a:off x="3688980" y="1491028"/>
            <a:ext cx="18096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1150" name="Google Shape;1150;p114"/>
          <p:cNvSpPr txBox="1"/>
          <p:nvPr/>
        </p:nvSpPr>
        <p:spPr>
          <a:xfrm>
            <a:off x="6471380" y="1503569"/>
            <a:ext cx="16449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a:t>
            </a:r>
            <a:br>
              <a:rPr b="1" i="0" lang="en" sz="1200" u="none" cap="none" strike="noStrike">
                <a:solidFill>
                  <a:srgbClr val="002060"/>
                </a:solidFill>
                <a:latin typeface="Arial"/>
                <a:ea typeface="Arial"/>
                <a:cs typeface="Arial"/>
                <a:sym typeface="Arial"/>
              </a:rPr>
            </a:br>
            <a:r>
              <a:rPr b="1" i="0" lang="en"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1151" name="Google Shape;1151;p114"/>
          <p:cNvSpPr/>
          <p:nvPr/>
        </p:nvSpPr>
        <p:spPr>
          <a:xfrm>
            <a:off x="414014" y="1412339"/>
            <a:ext cx="8316000" cy="314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152" name="Google Shape;1152;p114"/>
          <p:cNvSpPr txBox="1"/>
          <p:nvPr/>
        </p:nvSpPr>
        <p:spPr>
          <a:xfrm>
            <a:off x="3041068" y="4203599"/>
            <a:ext cx="3061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sp>
        <p:nvSpPr>
          <p:cNvPr id="1153" name="Google Shape;1153;p114"/>
          <p:cNvSpPr txBox="1"/>
          <p:nvPr/>
        </p:nvSpPr>
        <p:spPr>
          <a:xfrm>
            <a:off x="1146675" y="2422903"/>
            <a:ext cx="19578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JSON-LD, Smart Data Models</a:t>
            </a:r>
            <a:endParaRPr b="0" i="0" sz="900" u="none" cap="none" strike="noStrike">
              <a:solidFill>
                <a:srgbClr val="000000"/>
              </a:solidFill>
              <a:latin typeface="Arial"/>
              <a:ea typeface="Arial"/>
              <a:cs typeface="Arial"/>
              <a:sym typeface="Arial"/>
            </a:endParaRPr>
          </a:p>
        </p:txBody>
      </p:sp>
      <p:sp>
        <p:nvSpPr>
          <p:cNvPr id="1154" name="Google Shape;1154;p114"/>
          <p:cNvSpPr txBox="1"/>
          <p:nvPr/>
        </p:nvSpPr>
        <p:spPr>
          <a:xfrm>
            <a:off x="1336414" y="3116230"/>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NGSI-LD, Context Broker*</a:t>
            </a:r>
            <a:endParaRPr b="0" i="0" sz="900" u="none" cap="none" strike="noStrike">
              <a:solidFill>
                <a:srgbClr val="000000"/>
              </a:solidFill>
              <a:latin typeface="Arial"/>
              <a:ea typeface="Arial"/>
              <a:cs typeface="Arial"/>
              <a:sym typeface="Arial"/>
            </a:endParaRPr>
          </a:p>
        </p:txBody>
      </p:sp>
      <p:sp>
        <p:nvSpPr>
          <p:cNvPr id="1155" name="Google Shape;1155;p114"/>
          <p:cNvSpPr txBox="1"/>
          <p:nvPr/>
        </p:nvSpPr>
        <p:spPr>
          <a:xfrm>
            <a:off x="4032479" y="2422903"/>
            <a:ext cx="1763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OpenId Connect, OAuth2</a:t>
            </a:r>
            <a:endParaRPr b="0" i="0" sz="900" u="none" cap="none" strike="noStrike">
              <a:solidFill>
                <a:srgbClr val="000000"/>
              </a:solidFill>
              <a:latin typeface="Arial"/>
              <a:ea typeface="Arial"/>
              <a:cs typeface="Arial"/>
              <a:sym typeface="Arial"/>
            </a:endParaRPr>
          </a:p>
        </p:txBody>
      </p:sp>
      <p:sp>
        <p:nvSpPr>
          <p:cNvPr id="1156" name="Google Shape;1156;p114"/>
          <p:cNvSpPr txBox="1"/>
          <p:nvPr/>
        </p:nvSpPr>
        <p:spPr>
          <a:xfrm>
            <a:off x="4210014" y="3116230"/>
            <a:ext cx="15855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eIDAS*</a:t>
            </a:r>
            <a:endParaRPr b="0" i="0" sz="900" u="none" cap="none" strike="noStrike">
              <a:solidFill>
                <a:srgbClr val="000000"/>
              </a:solidFill>
              <a:latin typeface="Arial"/>
              <a:ea typeface="Arial"/>
              <a:cs typeface="Arial"/>
              <a:sym typeface="Arial"/>
            </a:endParaRPr>
          </a:p>
        </p:txBody>
      </p:sp>
      <p:sp>
        <p:nvSpPr>
          <p:cNvPr id="1157" name="Google Shape;1157;p114"/>
          <p:cNvSpPr txBox="1"/>
          <p:nvPr/>
        </p:nvSpPr>
        <p:spPr>
          <a:xfrm>
            <a:off x="6525579" y="3116230"/>
            <a:ext cx="19587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DCAT, TM Forum Open APIs</a:t>
            </a:r>
            <a:endParaRPr b="0" i="0" sz="900" u="none" cap="none" strike="noStrike">
              <a:solidFill>
                <a:srgbClr val="000000"/>
              </a:solidFill>
              <a:latin typeface="Arial"/>
              <a:ea typeface="Arial"/>
              <a:cs typeface="Arial"/>
              <a:sym typeface="Arial"/>
            </a:endParaRPr>
          </a:p>
        </p:txBody>
      </p:sp>
      <p:sp>
        <p:nvSpPr>
          <p:cNvPr id="1158" name="Google Shape;1158;p114"/>
          <p:cNvSpPr txBox="1"/>
          <p:nvPr/>
        </p:nvSpPr>
        <p:spPr>
          <a:xfrm>
            <a:off x="4210014" y="3809188"/>
            <a:ext cx="15855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JWT, XACML</a:t>
            </a:r>
            <a:endParaRPr b="0" i="0" sz="900" u="none" cap="none" strike="noStrike">
              <a:solidFill>
                <a:srgbClr val="000000"/>
              </a:solidFill>
              <a:latin typeface="Arial"/>
              <a:ea typeface="Arial"/>
              <a:cs typeface="Arial"/>
              <a:sym typeface="Arial"/>
            </a:endParaRPr>
          </a:p>
        </p:txBody>
      </p:sp>
      <p:sp>
        <p:nvSpPr>
          <p:cNvPr id="1159" name="Google Shape;1159;p114"/>
          <p:cNvSpPr txBox="1"/>
          <p:nvPr/>
        </p:nvSpPr>
        <p:spPr>
          <a:xfrm>
            <a:off x="6762795" y="2422903"/>
            <a:ext cx="17334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DCAT, DCAT-AP</a:t>
            </a:r>
            <a:endParaRPr b="0" i="0" sz="900" u="none" cap="none" strike="noStrike">
              <a:solidFill>
                <a:srgbClr val="000000"/>
              </a:solidFill>
              <a:latin typeface="Arial"/>
              <a:ea typeface="Arial"/>
              <a:cs typeface="Arial"/>
              <a:sym typeface="Arial"/>
            </a:endParaRPr>
          </a:p>
        </p:txBody>
      </p:sp>
      <p:grpSp>
        <p:nvGrpSpPr>
          <p:cNvPr id="1160" name="Google Shape;1160;p114"/>
          <p:cNvGrpSpPr/>
          <p:nvPr/>
        </p:nvGrpSpPr>
        <p:grpSpPr>
          <a:xfrm>
            <a:off x="6070692" y="2164185"/>
            <a:ext cx="439751" cy="495204"/>
            <a:chOff x="6300706" y="2859357"/>
            <a:chExt cx="586413" cy="660272"/>
          </a:xfrm>
        </p:grpSpPr>
        <p:pic>
          <p:nvPicPr>
            <p:cNvPr id="1161" name="Google Shape;1161;p114"/>
            <p:cNvPicPr preferRelativeResize="0"/>
            <p:nvPr/>
          </p:nvPicPr>
          <p:blipFill rotWithShape="1">
            <a:blip r:embed="rId3">
              <a:alphaModFix/>
            </a:blip>
            <a:srcRect b="0" l="0" r="0" t="0"/>
            <a:stretch/>
          </p:blipFill>
          <p:spPr>
            <a:xfrm>
              <a:off x="6300706" y="2859357"/>
              <a:ext cx="586413" cy="660272"/>
            </a:xfrm>
            <a:prstGeom prst="rect">
              <a:avLst/>
            </a:prstGeom>
            <a:noFill/>
            <a:ln>
              <a:noFill/>
            </a:ln>
          </p:spPr>
        </p:pic>
        <p:pic>
          <p:nvPicPr>
            <p:cNvPr id="1162" name="Google Shape;1162;p114"/>
            <p:cNvPicPr preferRelativeResize="0"/>
            <p:nvPr/>
          </p:nvPicPr>
          <p:blipFill rotWithShape="1">
            <a:blip r:embed="rId4">
              <a:alphaModFix/>
            </a:blip>
            <a:srcRect b="0" l="0" r="0" t="0"/>
            <a:stretch/>
          </p:blipFill>
          <p:spPr>
            <a:xfrm>
              <a:off x="6491628" y="3043734"/>
              <a:ext cx="260838" cy="302342"/>
            </a:xfrm>
            <a:prstGeom prst="rect">
              <a:avLst/>
            </a:prstGeom>
            <a:noFill/>
            <a:ln>
              <a:noFill/>
            </a:ln>
          </p:spPr>
        </p:pic>
      </p:grpSp>
      <p:pic>
        <p:nvPicPr>
          <p:cNvPr id="1163" name="Google Shape;1163;p114"/>
          <p:cNvPicPr preferRelativeResize="0"/>
          <p:nvPr/>
        </p:nvPicPr>
        <p:blipFill rotWithShape="1">
          <a:blip r:embed="rId5">
            <a:alphaModFix/>
          </a:blip>
          <a:srcRect b="0" l="0" r="0" t="0"/>
          <a:stretch/>
        </p:blipFill>
        <p:spPr>
          <a:xfrm>
            <a:off x="3443435" y="2847485"/>
            <a:ext cx="398825" cy="462344"/>
          </a:xfrm>
          <a:prstGeom prst="rect">
            <a:avLst/>
          </a:prstGeom>
          <a:noFill/>
          <a:ln>
            <a:noFill/>
          </a:ln>
        </p:spPr>
      </p:pic>
      <p:pic>
        <p:nvPicPr>
          <p:cNvPr id="1164" name="Google Shape;1164;p114"/>
          <p:cNvPicPr preferRelativeResize="0"/>
          <p:nvPr/>
        </p:nvPicPr>
        <p:blipFill rotWithShape="1">
          <a:blip r:embed="rId6">
            <a:alphaModFix/>
          </a:blip>
          <a:srcRect b="0" l="0" r="0" t="0"/>
          <a:stretch/>
        </p:blipFill>
        <p:spPr>
          <a:xfrm>
            <a:off x="736433" y="2145917"/>
            <a:ext cx="423068" cy="490447"/>
          </a:xfrm>
          <a:prstGeom prst="rect">
            <a:avLst/>
          </a:prstGeom>
          <a:noFill/>
          <a:ln>
            <a:noFill/>
          </a:ln>
        </p:spPr>
      </p:pic>
      <p:pic>
        <p:nvPicPr>
          <p:cNvPr id="1165" name="Google Shape;1165;p114"/>
          <p:cNvPicPr preferRelativeResize="0"/>
          <p:nvPr/>
        </p:nvPicPr>
        <p:blipFill rotWithShape="1">
          <a:blip r:embed="rId7">
            <a:alphaModFix/>
          </a:blip>
          <a:srcRect b="0" l="0" r="0" t="0"/>
          <a:stretch/>
        </p:blipFill>
        <p:spPr>
          <a:xfrm>
            <a:off x="751833" y="2908354"/>
            <a:ext cx="306102" cy="354854"/>
          </a:xfrm>
          <a:prstGeom prst="rect">
            <a:avLst/>
          </a:prstGeom>
          <a:noFill/>
          <a:ln>
            <a:noFill/>
          </a:ln>
        </p:spPr>
      </p:pic>
      <p:pic>
        <p:nvPicPr>
          <p:cNvPr descr="A picture containing text&#10;&#10;Description automatically generated" id="1166" name="Google Shape;1166;p114"/>
          <p:cNvPicPr preferRelativeResize="0"/>
          <p:nvPr/>
        </p:nvPicPr>
        <p:blipFill rotWithShape="1">
          <a:blip r:embed="rId8">
            <a:alphaModFix/>
          </a:blip>
          <a:srcRect b="0" l="0" r="0" t="0"/>
          <a:stretch/>
        </p:blipFill>
        <p:spPr>
          <a:xfrm>
            <a:off x="3490129" y="3557072"/>
            <a:ext cx="251660" cy="401555"/>
          </a:xfrm>
          <a:prstGeom prst="rect">
            <a:avLst/>
          </a:prstGeom>
          <a:noFill/>
          <a:ln>
            <a:noFill/>
          </a:ln>
        </p:spPr>
      </p:pic>
      <p:pic>
        <p:nvPicPr>
          <p:cNvPr id="1167" name="Google Shape;1167;p114"/>
          <p:cNvPicPr preferRelativeResize="0"/>
          <p:nvPr/>
        </p:nvPicPr>
        <p:blipFill rotWithShape="1">
          <a:blip r:embed="rId9">
            <a:alphaModFix/>
          </a:blip>
          <a:srcRect b="0" l="0" r="0" t="0"/>
          <a:stretch/>
        </p:blipFill>
        <p:spPr>
          <a:xfrm>
            <a:off x="3417587" y="2102783"/>
            <a:ext cx="484767" cy="561975"/>
          </a:xfrm>
          <a:prstGeom prst="rect">
            <a:avLst/>
          </a:prstGeom>
          <a:noFill/>
          <a:ln>
            <a:noFill/>
          </a:ln>
        </p:spPr>
      </p:pic>
      <p:pic>
        <p:nvPicPr>
          <p:cNvPr descr="Icon&#10;&#10;Description automatically generated" id="1168" name="Google Shape;1168;p114"/>
          <p:cNvPicPr preferRelativeResize="0"/>
          <p:nvPr/>
        </p:nvPicPr>
        <p:blipFill rotWithShape="1">
          <a:blip r:embed="rId10">
            <a:alphaModFix/>
          </a:blip>
          <a:srcRect b="0" l="0" r="0" t="0"/>
          <a:stretch/>
        </p:blipFill>
        <p:spPr>
          <a:xfrm>
            <a:off x="6073215" y="2912973"/>
            <a:ext cx="384170" cy="317389"/>
          </a:xfrm>
          <a:prstGeom prst="rect">
            <a:avLst/>
          </a:prstGeom>
          <a:noFill/>
          <a:ln>
            <a:noFill/>
          </a:ln>
        </p:spPr>
      </p:pic>
      <p:pic>
        <p:nvPicPr>
          <p:cNvPr id="1169" name="Google Shape;1169;p114"/>
          <p:cNvPicPr preferRelativeResize="0"/>
          <p:nvPr/>
        </p:nvPicPr>
        <p:blipFill rotWithShape="1">
          <a:blip r:embed="rId11">
            <a:alphaModFix/>
          </a:blip>
          <a:srcRect b="0" l="0" r="0" t="0"/>
          <a:stretch/>
        </p:blipFill>
        <p:spPr>
          <a:xfrm>
            <a:off x="698000" y="3548438"/>
            <a:ext cx="412713" cy="452397"/>
          </a:xfrm>
          <a:prstGeom prst="rect">
            <a:avLst/>
          </a:prstGeom>
          <a:noFill/>
          <a:ln>
            <a:noFill/>
          </a:ln>
        </p:spPr>
      </p:pic>
      <p:pic>
        <p:nvPicPr>
          <p:cNvPr id="1170" name="Google Shape;1170;p114"/>
          <p:cNvPicPr preferRelativeResize="0"/>
          <p:nvPr/>
        </p:nvPicPr>
        <p:blipFill rotWithShape="1">
          <a:blip r:embed="rId12">
            <a:alphaModFix/>
          </a:blip>
          <a:srcRect b="0" l="0" r="0" t="0"/>
          <a:stretch/>
        </p:blipFill>
        <p:spPr>
          <a:xfrm>
            <a:off x="6106729" y="3587585"/>
            <a:ext cx="367718" cy="416285"/>
          </a:xfrm>
          <a:prstGeom prst="rect">
            <a:avLst/>
          </a:prstGeom>
          <a:noFill/>
          <a:ln>
            <a:noFill/>
          </a:ln>
        </p:spPr>
      </p:pic>
      <p:sp>
        <p:nvSpPr>
          <p:cNvPr id="1171" name="Google Shape;1171;p114"/>
          <p:cNvSpPr txBox="1"/>
          <p:nvPr/>
        </p:nvSpPr>
        <p:spPr>
          <a:xfrm>
            <a:off x="1336414" y="3792176"/>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EBSI*^</a:t>
            </a:r>
            <a:endParaRPr b="0" i="0" sz="900" u="none" cap="none" strike="noStrike">
              <a:solidFill>
                <a:srgbClr val="000000"/>
              </a:solidFill>
              <a:latin typeface="Arial"/>
              <a:ea typeface="Arial"/>
              <a:cs typeface="Arial"/>
              <a:sym typeface="Arial"/>
            </a:endParaRPr>
          </a:p>
        </p:txBody>
      </p:sp>
      <p:sp>
        <p:nvSpPr>
          <p:cNvPr id="1172" name="Google Shape;1172;p114"/>
          <p:cNvSpPr txBox="1"/>
          <p:nvPr/>
        </p:nvSpPr>
        <p:spPr>
          <a:xfrm>
            <a:off x="619835" y="4188266"/>
            <a:ext cx="1299600" cy="3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 CEF Buillding Block</a:t>
            </a:r>
            <a:br>
              <a:rPr b="0" i="0" lang="en" sz="800" u="none" cap="none" strike="noStrike">
                <a:solidFill>
                  <a:srgbClr val="000000"/>
                </a:solidFill>
                <a:latin typeface="Arial"/>
                <a:ea typeface="Arial"/>
                <a:cs typeface="Arial"/>
                <a:sym typeface="Arial"/>
              </a:rPr>
            </a:br>
            <a:r>
              <a:rPr b="0" i="0" lang="en" sz="800" u="none" cap="none" strike="noStrike">
                <a:solidFill>
                  <a:srgbClr val="000000"/>
                </a:solidFill>
                <a:latin typeface="Arial"/>
                <a:ea typeface="Arial"/>
                <a:cs typeface="Arial"/>
                <a:sym typeface="Arial"/>
              </a:rPr>
              <a:t>(^) planned for 2</a:t>
            </a:r>
            <a:r>
              <a:rPr b="0" baseline="30000" i="0" lang="en" sz="800" u="none" cap="none" strike="noStrike">
                <a:solidFill>
                  <a:srgbClr val="000000"/>
                </a:solidFill>
                <a:latin typeface="Arial"/>
                <a:ea typeface="Arial"/>
                <a:cs typeface="Arial"/>
                <a:sym typeface="Arial"/>
              </a:rPr>
              <a:t>nd</a:t>
            </a:r>
            <a:r>
              <a:rPr b="0" i="0" lang="en" sz="800" u="none" cap="none" strike="noStrike">
                <a:solidFill>
                  <a:srgbClr val="000000"/>
                </a:solidFill>
                <a:latin typeface="Arial"/>
                <a:ea typeface="Arial"/>
                <a:cs typeface="Arial"/>
                <a:sym typeface="Arial"/>
              </a:rPr>
              <a:t> phase</a:t>
            </a:r>
            <a:endParaRPr b="0" i="0" sz="1000" u="none" cap="none" strike="noStrike">
              <a:solidFill>
                <a:srgbClr val="000000"/>
              </a:solidFill>
              <a:latin typeface="Arial"/>
              <a:ea typeface="Arial"/>
              <a:cs typeface="Arial"/>
              <a:sym typeface="Arial"/>
            </a:endParaRPr>
          </a:p>
        </p:txBody>
      </p:sp>
      <p:sp>
        <p:nvSpPr>
          <p:cNvPr id="1173" name="Google Shape;1173;p114"/>
          <p:cNvSpPr txBox="1"/>
          <p:nvPr/>
        </p:nvSpPr>
        <p:spPr>
          <a:xfrm>
            <a:off x="6757238" y="3792176"/>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EBSI*^</a:t>
            </a:r>
            <a:endParaRPr b="0" i="0" sz="900" u="none" cap="none" strike="noStrike">
              <a:solidFill>
                <a:srgbClr val="000000"/>
              </a:solidFill>
              <a:latin typeface="Arial"/>
              <a:ea typeface="Arial"/>
              <a:cs typeface="Arial"/>
              <a:sym typeface="Arial"/>
            </a:endParaRPr>
          </a:p>
        </p:txBody>
      </p:sp>
      <p:sp>
        <p:nvSpPr>
          <p:cNvPr id="1174" name="Google Shape;1174;p11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Train</a:t>
            </a:r>
            <a:r>
              <a:rPr lang="en">
                <a:solidFill>
                  <a:srgbClr val="0000FF"/>
                </a:solidFill>
              </a:rPr>
              <a:t> the Trainers - </a:t>
            </a:r>
            <a:r>
              <a:rPr lang="en">
                <a:solidFill>
                  <a:srgbClr val="0000FF"/>
                </a:solidFill>
              </a:rPr>
              <a:t>Calendar</a:t>
            </a:r>
            <a:r>
              <a:rPr lang="en">
                <a:solidFill>
                  <a:srgbClr val="0000FF"/>
                </a:solidFill>
              </a:rPr>
              <a:t> </a:t>
            </a:r>
            <a:r>
              <a:rPr lang="en" sz="1800">
                <a:solidFill>
                  <a:srgbClr val="0000FF"/>
                </a:solidFill>
              </a:rPr>
              <a:t>(Sessions 9:00-12:00 CEST on Airmeet)</a:t>
            </a:r>
            <a:endParaRPr sz="1800">
              <a:solidFill>
                <a:srgbClr val="FF0000"/>
              </a:solidFill>
            </a:endParaRPr>
          </a:p>
        </p:txBody>
      </p:sp>
      <p:graphicFrame>
        <p:nvGraphicFramePr>
          <p:cNvPr id="561" name="Google Shape;561;p88"/>
          <p:cNvGraphicFramePr/>
          <p:nvPr/>
        </p:nvGraphicFramePr>
        <p:xfrm>
          <a:off x="264063" y="678975"/>
          <a:ext cx="3000000" cy="3000000"/>
        </p:xfrm>
        <a:graphic>
          <a:graphicData uri="http://schemas.openxmlformats.org/drawingml/2006/table">
            <a:tbl>
              <a:tblPr>
                <a:noFill/>
                <a:tableStyleId>{F8F461E1-5FE9-4FD5-9C1B-72F384E3F798}</a:tableStyleId>
              </a:tblPr>
              <a:tblGrid>
                <a:gridCol w="1723175"/>
                <a:gridCol w="1723175"/>
                <a:gridCol w="1723175"/>
                <a:gridCol w="1723175"/>
                <a:gridCol w="1723175"/>
              </a:tblGrid>
              <a:tr h="285075">
                <a:tc>
                  <a:txBody>
                    <a:bodyPr/>
                    <a:lstStyle/>
                    <a:p>
                      <a:pPr indent="0" lvl="0" marL="0" rtl="0" algn="l">
                        <a:spcBef>
                          <a:spcPts val="0"/>
                        </a:spcBef>
                        <a:spcAft>
                          <a:spcPts val="0"/>
                        </a:spcAft>
                        <a:buNone/>
                      </a:pPr>
                      <a:r>
                        <a:rPr b="1" lang="en" sz="1000">
                          <a:solidFill>
                            <a:srgbClr val="FFFFFF"/>
                          </a:solidFill>
                        </a:rPr>
                        <a:t>MONDAY 26 Apr</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15AA84"/>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TUESDAY 27 Apr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BFA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WEDNESDAY 28 Apr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BFA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rPr>
                        <a:t>THURSDAY 29 Apr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15AA84"/>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000">
                          <a:solidFill>
                            <a:srgbClr val="FFFFFF"/>
                          </a:solidFill>
                        </a:rPr>
                        <a:t>FRIDAY 30 Apr</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B7B7B7"/>
                      </a:solidFill>
                      <a:prstDash val="solid"/>
                      <a:round/>
                      <a:headEnd len="sm" w="sm" type="none"/>
                      <a:tailEnd len="sm" w="sm" type="none"/>
                    </a:lnB>
                    <a:solidFill>
                      <a:srgbClr val="000000"/>
                    </a:solidFill>
                  </a:tcPr>
                </a:tc>
              </a:tr>
              <a:tr h="496150">
                <a:tc rowSpan="2">
                  <a:txBody>
                    <a:bodyPr/>
                    <a:lstStyle/>
                    <a:p>
                      <a:pPr indent="0" lvl="0" marL="0" rtl="0" algn="l">
                        <a:spcBef>
                          <a:spcPts val="0"/>
                        </a:spcBef>
                        <a:spcAft>
                          <a:spcPts val="0"/>
                        </a:spcAft>
                        <a:buNone/>
                      </a:pPr>
                      <a:r>
                        <a:rPr lang="en" sz="1000"/>
                        <a:t>Introduction to i4Trust Data Spaces, building blocks and roles</a:t>
                      </a:r>
                      <a:endParaRPr sz="1000"/>
                    </a:p>
                  </a:txBody>
                  <a:tcPr marT="68575" marB="68575" marR="68550" marL="68550">
                    <a:lnL cap="flat" cmpd="sng" w="9525">
                      <a:solidFill>
                        <a:srgbClr val="15AA84"/>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15AA84"/>
                      </a:solidFill>
                      <a:prstDash val="solid"/>
                      <a:round/>
                      <a:headEnd len="sm" w="sm" type="none"/>
                      <a:tailEnd len="sm" w="sm" type="none"/>
                    </a:lnT>
                    <a:lnB cap="flat" cmpd="sng" w="38100">
                      <a:solidFill>
                        <a:srgbClr val="15AA84"/>
                      </a:solidFill>
                      <a:prstDash val="solid"/>
                      <a:round/>
                      <a:headEnd len="sm" w="sm" type="none"/>
                      <a:tailEnd len="sm" w="sm" type="none"/>
                    </a:lnB>
                    <a:solidFill>
                      <a:srgbClr val="D0FBF0"/>
                    </a:solidFill>
                  </a:tcPr>
                </a:tc>
                <a:tc rowSpan="2">
                  <a:txBody>
                    <a:bodyPr/>
                    <a:lstStyle/>
                    <a:p>
                      <a:pPr indent="0" lvl="0" marL="0" rtl="0" algn="l">
                        <a:spcBef>
                          <a:spcPts val="0"/>
                        </a:spcBef>
                        <a:spcAft>
                          <a:spcPts val="0"/>
                        </a:spcAft>
                        <a:buNone/>
                      </a:pPr>
                      <a:r>
                        <a:rPr lang="en" sz="1000"/>
                        <a:t>NGSI-LD primer</a:t>
                      </a:r>
                      <a:endParaRPr sz="1000"/>
                    </a:p>
                    <a:p>
                      <a:pPr indent="0" lvl="0" marL="0" rtl="0" algn="l">
                        <a:spcBef>
                          <a:spcPts val="0"/>
                        </a:spcBef>
                        <a:spcAft>
                          <a:spcPts val="0"/>
                        </a:spcAft>
                        <a:buNone/>
                      </a:pPr>
                      <a:r>
                        <a:rPr lang="en" sz="1000"/>
                        <a:t>Smart Data Models</a:t>
                      </a:r>
                      <a:endParaRPr sz="1000"/>
                    </a:p>
                  </a:txBody>
                  <a:tcPr marT="68575" marB="68575" marR="68550" marL="68550" anchor="ctr">
                    <a:lnL cap="flat" cmpd="sng" w="9525">
                      <a:solidFill>
                        <a:srgbClr val="BFA000"/>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BFA000"/>
                      </a:solidFill>
                      <a:prstDash val="solid"/>
                      <a:round/>
                      <a:headEnd len="sm" w="sm" type="none"/>
                      <a:tailEnd len="sm" w="sm" type="none"/>
                    </a:lnT>
                    <a:lnB cap="flat" cmpd="sng" w="38100">
                      <a:solidFill>
                        <a:srgbClr val="BFA000"/>
                      </a:solidFill>
                      <a:prstDash val="solid"/>
                      <a:round/>
                      <a:headEnd len="sm" w="sm" type="none"/>
                      <a:tailEnd len="sm" w="sm" type="none"/>
                    </a:lnB>
                    <a:solidFill>
                      <a:srgbClr val="FFF6CC"/>
                    </a:solidFill>
                  </a:tcPr>
                </a:tc>
                <a:tc rowSpan="2">
                  <a:txBody>
                    <a:bodyPr/>
                    <a:lstStyle/>
                    <a:p>
                      <a:pPr indent="0" lvl="0" marL="0" rtl="0" algn="l">
                        <a:spcBef>
                          <a:spcPts val="0"/>
                        </a:spcBef>
                        <a:spcAft>
                          <a:spcPts val="0"/>
                        </a:spcAft>
                        <a:buNone/>
                      </a:pPr>
                      <a:r>
                        <a:rPr lang="en" sz="1000"/>
                        <a:t>i4Trust components for Identity Management and Access Control</a:t>
                      </a:r>
                      <a:endParaRPr sz="1000"/>
                    </a:p>
                    <a:p>
                      <a:pPr indent="0" lvl="0" marL="0" rtl="0" algn="l">
                        <a:spcBef>
                          <a:spcPts val="0"/>
                        </a:spcBef>
                        <a:spcAft>
                          <a:spcPts val="0"/>
                        </a:spcAft>
                        <a:buNone/>
                      </a:pPr>
                      <a:r>
                        <a:rPr lang="en" sz="1000"/>
                        <a:t>i4Trust Marketplace</a:t>
                      </a:r>
                      <a:endParaRPr sz="1000"/>
                    </a:p>
                  </a:txBody>
                  <a:tcPr marT="68575" marB="68575" marR="68550" marL="68550" anchor="ctr">
                    <a:lnL cap="flat" cmpd="sng" w="9525">
                      <a:solidFill>
                        <a:srgbClr val="BFA000"/>
                      </a:solidFill>
                      <a:prstDash val="solid"/>
                      <a:round/>
                      <a:headEnd len="sm" w="sm" type="none"/>
                      <a:tailEnd len="sm" w="sm" type="none"/>
                    </a:lnL>
                    <a:lnR cap="flat" cmpd="sng" w="9525">
                      <a:solidFill>
                        <a:srgbClr val="15AA84"/>
                      </a:solidFill>
                      <a:prstDash val="solid"/>
                      <a:round/>
                      <a:headEnd len="sm" w="sm" type="none"/>
                      <a:tailEnd len="sm" w="sm" type="none"/>
                    </a:lnR>
                    <a:lnT cap="flat" cmpd="sng" w="38100">
                      <a:solidFill>
                        <a:srgbClr val="BFA000"/>
                      </a:solidFill>
                      <a:prstDash val="solid"/>
                      <a:round/>
                      <a:headEnd len="sm" w="sm" type="none"/>
                      <a:tailEnd len="sm" w="sm" type="none"/>
                    </a:lnT>
                    <a:lnB cap="flat" cmpd="sng" w="38100">
                      <a:solidFill>
                        <a:srgbClr val="BFA000"/>
                      </a:solidFill>
                      <a:prstDash val="solid"/>
                      <a:round/>
                      <a:headEnd len="sm" w="sm" type="none"/>
                      <a:tailEnd len="sm" w="sm" type="none"/>
                    </a:lnB>
                    <a:solidFill>
                      <a:srgbClr val="FFF6CC"/>
                    </a:solidFill>
                  </a:tcPr>
                </a:tc>
                <a:tc>
                  <a:txBody>
                    <a:bodyPr/>
                    <a:lstStyle/>
                    <a:p>
                      <a:pPr indent="0" lvl="0" marL="0" rtl="0" algn="l">
                        <a:spcBef>
                          <a:spcPts val="0"/>
                        </a:spcBef>
                        <a:spcAft>
                          <a:spcPts val="0"/>
                        </a:spcAft>
                        <a:buNone/>
                      </a:pPr>
                      <a:r>
                        <a:rPr lang="en" sz="1000">
                          <a:solidFill>
                            <a:schemeClr val="dk1"/>
                          </a:solidFill>
                        </a:rPr>
                        <a:t>Bringing the pieces together</a:t>
                      </a:r>
                      <a:endParaRPr sz="1000">
                        <a:solidFill>
                          <a:schemeClr val="dk1"/>
                        </a:solidFill>
                      </a:endParaRPr>
                    </a:p>
                  </a:txBody>
                  <a:tcPr marT="68575" marB="68575" marR="68550" marL="68550" anchor="ctr">
                    <a:lnL cap="flat" cmpd="sng" w="9525">
                      <a:solidFill>
                        <a:srgbClr val="15AA84"/>
                      </a:solidFill>
                      <a:prstDash val="solid"/>
                      <a:round/>
                      <a:headEnd len="sm" w="sm" type="none"/>
                      <a:tailEnd len="sm" w="sm" type="none"/>
                    </a:lnL>
                    <a:lnR cap="flat" cmpd="sng" w="9525">
                      <a:solidFill>
                        <a:srgbClr val="15AA84"/>
                      </a:solidFill>
                      <a:prstDash val="solid"/>
                      <a:round/>
                      <a:headEnd len="sm" w="sm" type="none"/>
                      <a:tailEnd len="sm" w="sm" type="none"/>
                    </a:lnR>
                    <a:lnT cap="flat" cmpd="sng" w="38100">
                      <a:solidFill>
                        <a:srgbClr val="15AA84"/>
                      </a:solidFill>
                      <a:prstDash val="solid"/>
                      <a:round/>
                      <a:headEnd len="sm" w="sm" type="none"/>
                      <a:tailEnd len="sm" w="sm" type="none"/>
                    </a:lnT>
                    <a:lnB cap="flat" cmpd="sng" w="38100">
                      <a:solidFill>
                        <a:srgbClr val="15AA84"/>
                      </a:solidFill>
                      <a:prstDash val="solid"/>
                      <a:round/>
                      <a:headEnd len="sm" w="sm" type="none"/>
                      <a:tailEnd len="sm" w="sm" type="none"/>
                    </a:lnB>
                    <a:solidFill>
                      <a:srgbClr val="1DE9B6">
                        <a:alpha val="41900"/>
                      </a:srgbClr>
                    </a:solidFill>
                  </a:tcPr>
                </a:tc>
                <a:tc rowSpan="2">
                  <a:txBody>
                    <a:bodyPr/>
                    <a:lstStyle/>
                    <a:p>
                      <a:pPr indent="0" lvl="0" marL="0" rtl="0" algn="l">
                        <a:spcBef>
                          <a:spcPts val="0"/>
                        </a:spcBef>
                        <a:spcAft>
                          <a:spcPts val="0"/>
                        </a:spcAft>
                        <a:buNone/>
                      </a:pPr>
                      <a:r>
                        <a:rPr lang="en" sz="1000"/>
                        <a:t>Open Q&amp;A</a:t>
                      </a:r>
                      <a:endParaRPr sz="1000"/>
                    </a:p>
                    <a:p>
                      <a:pPr indent="-228600" lvl="0" marL="342900" rtl="0" algn="l">
                        <a:spcBef>
                          <a:spcPts val="0"/>
                        </a:spcBef>
                        <a:spcAft>
                          <a:spcPts val="0"/>
                        </a:spcAft>
                        <a:buSzPts val="1000"/>
                        <a:buChar char="-"/>
                      </a:pPr>
                      <a:r>
                        <a:rPr lang="en" sz="1000"/>
                        <a:t>Technical</a:t>
                      </a:r>
                      <a:endParaRPr sz="800"/>
                    </a:p>
                    <a:p>
                      <a:pPr indent="-228600" lvl="0" marL="342900" rtl="0" algn="l">
                        <a:spcBef>
                          <a:spcPts val="0"/>
                        </a:spcBef>
                        <a:spcAft>
                          <a:spcPts val="0"/>
                        </a:spcAft>
                        <a:buSzPts val="1000"/>
                        <a:buChar char="-"/>
                      </a:pPr>
                      <a:r>
                        <a:rPr lang="en" sz="1000"/>
                        <a:t>Business </a:t>
                      </a:r>
                      <a:endParaRPr sz="800"/>
                    </a:p>
                  </a:txBody>
                  <a:tcPr marT="68575" marB="68575" marR="68550" marL="68550">
                    <a:lnL cap="flat" cmpd="sng" w="9525">
                      <a:solidFill>
                        <a:srgbClr val="15AA84"/>
                      </a:solidFill>
                      <a:prstDash val="solid"/>
                      <a:round/>
                      <a:headEnd len="sm" w="sm" type="none"/>
                      <a:tailEnd len="sm" w="sm" type="none"/>
                    </a:lnL>
                    <a:lnR cap="flat" cmpd="sng" w="9525">
                      <a:solidFill>
                        <a:srgbClr val="B7B7B7"/>
                      </a:solidFill>
                      <a:prstDash val="solid"/>
                      <a:round/>
                      <a:headEnd len="sm" w="sm" type="none"/>
                      <a:tailEnd len="sm" w="sm" type="none"/>
                    </a:lnR>
                    <a:lnT cap="flat" cmpd="sng" w="38100">
                      <a:solidFill>
                        <a:srgbClr val="B7B7B7"/>
                      </a:solidFill>
                      <a:prstDash val="solid"/>
                      <a:round/>
                      <a:headEnd len="sm" w="sm" type="none"/>
                      <a:tailEnd len="sm" w="sm" type="none"/>
                    </a:lnT>
                    <a:lnB cap="flat" cmpd="sng" w="38100">
                      <a:solidFill>
                        <a:srgbClr val="B7B7B7"/>
                      </a:solidFill>
                      <a:prstDash val="solid"/>
                      <a:round/>
                      <a:headEnd len="sm" w="sm" type="none"/>
                      <a:tailEnd len="sm" w="sm" type="none"/>
                    </a:lnB>
                    <a:solidFill>
                      <a:srgbClr val="EFEFEF"/>
                    </a:solidFill>
                  </a:tcPr>
                </a:tc>
              </a:tr>
              <a:tr h="148525">
                <a:tc vMerge="1"/>
                <a:tc vMerge="1"/>
                <a:tc vMerge="1"/>
                <a:tc>
                  <a:txBody>
                    <a:bodyPr/>
                    <a:lstStyle/>
                    <a:p>
                      <a:pPr indent="0" lvl="0" marL="0" rtl="0" algn="l">
                        <a:lnSpc>
                          <a:spcPct val="115000"/>
                        </a:lnSpc>
                        <a:spcBef>
                          <a:spcPts val="0"/>
                        </a:spcBef>
                        <a:spcAft>
                          <a:spcPts val="0"/>
                        </a:spcAft>
                        <a:buClr>
                          <a:schemeClr val="dk1"/>
                        </a:buClr>
                        <a:buSzPts val="800"/>
                        <a:buFont typeface="Arial"/>
                        <a:buNone/>
                      </a:pPr>
                      <a:r>
                        <a:rPr lang="en" sz="1000">
                          <a:solidFill>
                            <a:schemeClr val="dk1"/>
                          </a:solidFill>
                        </a:rPr>
                        <a:t>Detailed walkthrough of the reference example</a:t>
                      </a:r>
                      <a:endParaRPr sz="1000">
                        <a:solidFill>
                          <a:schemeClr val="dk1"/>
                        </a:solidFill>
                      </a:endParaRPr>
                    </a:p>
                  </a:txBody>
                  <a:tcPr marT="68575" marB="68575" marR="68550" marL="68550" anchor="ctr">
                    <a:lnL cap="flat" cmpd="sng" w="9525">
                      <a:solidFill>
                        <a:srgbClr val="BFA000"/>
                      </a:solidFill>
                      <a:prstDash val="solid"/>
                      <a:round/>
                      <a:headEnd len="sm" w="sm" type="none"/>
                      <a:tailEnd len="sm" w="sm" type="none"/>
                    </a:lnL>
                    <a:lnR cap="flat" cmpd="sng" w="9525">
                      <a:solidFill>
                        <a:srgbClr val="B7B7B7"/>
                      </a:solidFill>
                      <a:prstDash val="solid"/>
                      <a:round/>
                      <a:headEnd len="sm" w="sm" type="none"/>
                      <a:tailEnd len="sm" w="sm" type="none"/>
                    </a:lnR>
                    <a:lnT cap="flat" cmpd="sng" w="38100">
                      <a:solidFill>
                        <a:srgbClr val="15AA84"/>
                      </a:solidFill>
                      <a:prstDash val="solid"/>
                      <a:round/>
                      <a:headEnd len="sm" w="sm" type="none"/>
                      <a:tailEnd len="sm" w="sm" type="none"/>
                    </a:lnT>
                    <a:lnB cap="flat" cmpd="sng" w="38100">
                      <a:solidFill>
                        <a:srgbClr val="BFA000"/>
                      </a:solidFill>
                      <a:prstDash val="solid"/>
                      <a:round/>
                      <a:headEnd len="sm" w="sm" type="none"/>
                      <a:tailEnd len="sm" w="sm" type="none"/>
                    </a:lnB>
                    <a:solidFill>
                      <a:srgbClr val="FFF6CC"/>
                    </a:solidFill>
                  </a:tcPr>
                </a:tc>
                <a:tc vMerge="1"/>
              </a:tr>
              <a:tr h="285075">
                <a:tc>
                  <a:txBody>
                    <a:bodyPr/>
                    <a:lstStyle/>
                    <a:p>
                      <a:pPr indent="0" lvl="0" marL="0" rtl="0" algn="l">
                        <a:spcBef>
                          <a:spcPts val="0"/>
                        </a:spcBef>
                        <a:spcAft>
                          <a:spcPts val="0"/>
                        </a:spcAft>
                        <a:buNone/>
                      </a:pPr>
                      <a:r>
                        <a:rPr b="1" lang="en" sz="1000">
                          <a:solidFill>
                            <a:srgbClr val="FFFFFF"/>
                          </a:solidFill>
                        </a:rPr>
                        <a:t>MONDAY 3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15AA84"/>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TUESDAY </a:t>
                      </a:r>
                      <a:r>
                        <a:rPr b="1" lang="en" sz="1000">
                          <a:solidFill>
                            <a:schemeClr val="lt1"/>
                          </a:solidFill>
                        </a:rPr>
                        <a:t>4 May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BFA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WEDNESDAY </a:t>
                      </a:r>
                      <a:r>
                        <a:rPr b="1" lang="en" sz="1000">
                          <a:solidFill>
                            <a:schemeClr val="lt1"/>
                          </a:solidFill>
                        </a:rPr>
                        <a:t>5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BFA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rPr>
                        <a:t>THURSDAY </a:t>
                      </a:r>
                      <a:r>
                        <a:rPr b="1" lang="en" sz="1000">
                          <a:solidFill>
                            <a:schemeClr val="lt1"/>
                          </a:solidFill>
                        </a:rPr>
                        <a:t>6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BFA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000">
                          <a:solidFill>
                            <a:srgbClr val="FFFFFF"/>
                          </a:solidFill>
                        </a:rPr>
                        <a:t>FRIDAY </a:t>
                      </a:r>
                      <a:r>
                        <a:rPr b="1" lang="en" sz="1000">
                          <a:solidFill>
                            <a:schemeClr val="lt1"/>
                          </a:solidFill>
                        </a:rPr>
                        <a:t>7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B7B7B7"/>
                      </a:solidFill>
                      <a:prstDash val="solid"/>
                      <a:round/>
                      <a:headEnd len="sm" w="sm" type="none"/>
                      <a:tailEnd len="sm" w="sm" type="none"/>
                    </a:lnT>
                    <a:lnB cap="flat" cmpd="sng" w="38100">
                      <a:solidFill>
                        <a:srgbClr val="000000"/>
                      </a:solidFill>
                      <a:prstDash val="solid"/>
                      <a:round/>
                      <a:headEnd len="sm" w="sm" type="none"/>
                      <a:tailEnd len="sm" w="sm" type="none"/>
                    </a:lnB>
                    <a:solidFill>
                      <a:srgbClr val="000000"/>
                    </a:solidFill>
                  </a:tcPr>
                </a:tc>
              </a:tr>
              <a:tr h="598650">
                <a:tc>
                  <a:txBody>
                    <a:bodyPr/>
                    <a:lstStyle/>
                    <a:p>
                      <a:pPr indent="0" lvl="0" marL="0" rtl="0" algn="ctr">
                        <a:spcBef>
                          <a:spcPts val="0"/>
                        </a:spcBef>
                        <a:spcAft>
                          <a:spcPts val="0"/>
                        </a:spcAft>
                        <a:buNone/>
                      </a:pPr>
                      <a:r>
                        <a:rPr lang="en" sz="1000"/>
                        <a:t>PRACTICAL EXERCISES</a:t>
                      </a:r>
                      <a:endParaRPr sz="1000"/>
                    </a:p>
                  </a:txBody>
                  <a:tcPr marT="68575" marB="68575" marR="68550" marL="68550" anchor="ctr">
                    <a:lnL cap="flat" cmpd="sng" w="38100">
                      <a:solidFill>
                        <a:srgbClr val="B7B7B7"/>
                      </a:solidFill>
                      <a:prstDash val="solid"/>
                      <a:round/>
                      <a:headEnd len="sm" w="sm" type="none"/>
                      <a:tailEnd len="sm" w="sm" type="none"/>
                    </a:lnL>
                    <a:lnR cap="flat" cmpd="sng" w="38100">
                      <a:solidFill>
                        <a:srgbClr val="B7B7B7"/>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solidFill>
                            <a:schemeClr val="dk1"/>
                          </a:solidFill>
                        </a:rPr>
                        <a:t>NGSI-LD: advanced operations</a:t>
                      </a:r>
                      <a:endParaRPr sz="1000"/>
                    </a:p>
                  </a:txBody>
                  <a:tcPr marT="68575" marB="68575" marR="68550" marL="68550">
                    <a:lnL cap="flat" cmpd="sng" w="38100">
                      <a:solidFill>
                        <a:srgbClr val="B7B7B7"/>
                      </a:solidFill>
                      <a:prstDash val="solid"/>
                      <a:round/>
                      <a:headEnd len="sm" w="sm" type="none"/>
                      <a:tailEnd len="sm" w="sm" type="none"/>
                    </a:lnL>
                    <a:lnR cap="flat" cmpd="sng" w="38100">
                      <a:solidFill>
                        <a:srgbClr val="B7B7B7"/>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6CC"/>
                    </a:solidFill>
                  </a:tcPr>
                </a:tc>
                <a:tc>
                  <a:txBody>
                    <a:bodyPr/>
                    <a:lstStyle/>
                    <a:p>
                      <a:pPr indent="0" lvl="0" marL="0" rtl="0" algn="ctr">
                        <a:spcBef>
                          <a:spcPts val="0"/>
                        </a:spcBef>
                        <a:spcAft>
                          <a:spcPts val="0"/>
                        </a:spcAft>
                        <a:buNone/>
                      </a:pPr>
                      <a:r>
                        <a:rPr lang="en" sz="1000">
                          <a:solidFill>
                            <a:schemeClr val="dk1"/>
                          </a:solidFill>
                        </a:rPr>
                        <a:t>PRACTICAL EXERCISES</a:t>
                      </a:r>
                      <a:endParaRPr sz="1000"/>
                    </a:p>
                  </a:txBody>
                  <a:tcPr marT="68575" marB="68575" marR="68550" marL="68550" anchor="ctr">
                    <a:lnL cap="flat" cmpd="sng" w="38100">
                      <a:solidFill>
                        <a:srgbClr val="B7B7B7"/>
                      </a:solidFill>
                      <a:prstDash val="solid"/>
                      <a:round/>
                      <a:headEnd len="sm" w="sm" type="none"/>
                      <a:tailEnd len="sm" w="sm" type="none"/>
                    </a:lnL>
                    <a:lnR cap="flat" cmpd="sng" w="38100">
                      <a:solidFill>
                        <a:srgbClr val="B7B7B7"/>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solidFill>
                            <a:schemeClr val="dk1"/>
                          </a:solidFill>
                        </a:rPr>
                        <a:t>PRACTICAL EXERCISES</a:t>
                      </a:r>
                      <a:endParaRPr sz="1000"/>
                    </a:p>
                  </a:txBody>
                  <a:tcPr marT="68575" marB="68575" marR="68550" marL="68550" anchor="ctr">
                    <a:lnL cap="flat" cmpd="sng" w="38100">
                      <a:solidFill>
                        <a:srgbClr val="B7B7B7"/>
                      </a:solidFill>
                      <a:prstDash val="solid"/>
                      <a:round/>
                      <a:headEnd len="sm" w="sm" type="none"/>
                      <a:tailEnd len="sm" w="sm" type="none"/>
                    </a:lnL>
                    <a:lnR cap="flat" cmpd="sng" w="38100">
                      <a:solidFill>
                        <a:srgbClr val="B7B7B7"/>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solidFill>
                            <a:schemeClr val="dk1"/>
                          </a:solidFill>
                        </a:rPr>
                        <a:t>Open Q&amp;A</a:t>
                      </a:r>
                      <a:endParaRPr sz="1000">
                        <a:solidFill>
                          <a:schemeClr val="dk1"/>
                        </a:solidFill>
                      </a:endParaRPr>
                    </a:p>
                    <a:p>
                      <a:pPr indent="-228600" lvl="0" marL="342900" rtl="0" algn="l">
                        <a:spcBef>
                          <a:spcPts val="0"/>
                        </a:spcBef>
                        <a:spcAft>
                          <a:spcPts val="0"/>
                        </a:spcAft>
                        <a:buClr>
                          <a:schemeClr val="dk1"/>
                        </a:buClr>
                        <a:buSzPts val="1000"/>
                        <a:buChar char="-"/>
                      </a:pPr>
                      <a:r>
                        <a:rPr lang="en" sz="1000">
                          <a:solidFill>
                            <a:schemeClr val="dk1"/>
                          </a:solidFill>
                        </a:rPr>
                        <a:t>Technical </a:t>
                      </a:r>
                      <a:endParaRPr sz="800">
                        <a:solidFill>
                          <a:schemeClr val="dk1"/>
                        </a:solidFill>
                      </a:endParaRPr>
                    </a:p>
                    <a:p>
                      <a:pPr indent="-228600" lvl="0" marL="342900" rtl="0" algn="l">
                        <a:spcBef>
                          <a:spcPts val="0"/>
                        </a:spcBef>
                        <a:spcAft>
                          <a:spcPts val="0"/>
                        </a:spcAft>
                        <a:buClr>
                          <a:schemeClr val="dk1"/>
                        </a:buClr>
                        <a:buSzPts val="1000"/>
                        <a:buChar char="-"/>
                      </a:pPr>
                      <a:r>
                        <a:rPr lang="en" sz="1000">
                          <a:solidFill>
                            <a:schemeClr val="dk1"/>
                          </a:solidFill>
                        </a:rPr>
                        <a:t>Business </a:t>
                      </a:r>
                      <a:endParaRPr sz="1000">
                        <a:solidFill>
                          <a:schemeClr val="dk1"/>
                        </a:solidFill>
                      </a:endParaRPr>
                    </a:p>
                  </a:txBody>
                  <a:tcPr marT="68575" marB="68575" marR="68550" marL="68550">
                    <a:lnL cap="flat" cmpd="sng" w="38100">
                      <a:solidFill>
                        <a:srgbClr val="B7B7B7"/>
                      </a:solidFill>
                      <a:prstDash val="solid"/>
                      <a:round/>
                      <a:headEnd len="sm" w="sm" type="none"/>
                      <a:tailEnd len="sm" w="sm" type="none"/>
                    </a:lnL>
                    <a:lnR cap="flat" cmpd="sng" w="38100">
                      <a:solidFill>
                        <a:srgbClr val="B7B7B7"/>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3F3F3"/>
                    </a:solidFill>
                  </a:tcPr>
                </a:tc>
              </a:tr>
              <a:tr h="285075">
                <a:tc>
                  <a:txBody>
                    <a:bodyPr/>
                    <a:lstStyle/>
                    <a:p>
                      <a:pPr indent="0" lvl="0" marL="0" marR="0" rtl="0" algn="l">
                        <a:lnSpc>
                          <a:spcPct val="100000"/>
                        </a:lnSpc>
                        <a:spcBef>
                          <a:spcPts val="0"/>
                        </a:spcBef>
                        <a:spcAft>
                          <a:spcPts val="0"/>
                        </a:spcAft>
                        <a:buNone/>
                      </a:pPr>
                      <a:r>
                        <a:rPr b="1" lang="en" sz="1000">
                          <a:solidFill>
                            <a:srgbClr val="FFFFFF"/>
                          </a:solidFill>
                        </a:rPr>
                        <a:t>MONDAY 10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TUESDAY 11 May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WEDNESDAY 12 May *</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rPr>
                        <a:t>THURSDAY 13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000">
                          <a:solidFill>
                            <a:srgbClr val="FFFFFF"/>
                          </a:solidFill>
                        </a:rPr>
                        <a:t>FRIDAY 14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r>
              <a:tr h="285075">
                <a:tc>
                  <a:txBody>
                    <a:bodyPr/>
                    <a:lstStyle/>
                    <a:p>
                      <a:pPr indent="0" lvl="0" marL="0" rtl="0" algn="l">
                        <a:spcBef>
                          <a:spcPts val="0"/>
                        </a:spcBef>
                        <a:spcAft>
                          <a:spcPts val="0"/>
                        </a:spcAft>
                        <a:buClr>
                          <a:schemeClr val="dk1"/>
                        </a:buClr>
                        <a:buSzPts val="800"/>
                        <a:buFont typeface="Arial"/>
                        <a:buNone/>
                      </a:pPr>
                      <a:r>
                        <a:rPr lang="en" sz="1000">
                          <a:solidFill>
                            <a:schemeClr val="dk1"/>
                          </a:solidFill>
                        </a:rPr>
                        <a:t>Ecosystem Building</a:t>
                      </a:r>
                      <a:endParaRPr sz="1000"/>
                    </a:p>
                  </a:txBody>
                  <a:tcPr marT="68575" marB="68575" marR="68550" marL="68550">
                    <a:lnL cap="flat" cmpd="sng" w="9525">
                      <a:solidFill>
                        <a:srgbClr val="9E9E9E"/>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999999"/>
                      </a:solidFill>
                      <a:prstDash val="solid"/>
                      <a:round/>
                      <a:headEnd len="sm" w="sm" type="none"/>
                      <a:tailEnd len="sm" w="sm" type="none"/>
                    </a:lnT>
                    <a:lnB cap="flat" cmpd="sng" w="38100">
                      <a:solidFill>
                        <a:srgbClr val="15AA84"/>
                      </a:solidFill>
                      <a:prstDash val="solid"/>
                      <a:round/>
                      <a:headEnd len="sm" w="sm" type="none"/>
                      <a:tailEnd len="sm" w="sm" type="none"/>
                    </a:lnB>
                    <a:solidFill>
                      <a:srgbClr val="1DE9B6">
                        <a:alpha val="41900"/>
                      </a:srgbClr>
                    </a:solidFill>
                  </a:tcPr>
                </a:tc>
                <a:tc rowSpan="2">
                  <a:txBody>
                    <a:bodyPr/>
                    <a:lstStyle/>
                    <a:p>
                      <a:pPr indent="0" lvl="0" marL="0" rtl="0" algn="l">
                        <a:spcBef>
                          <a:spcPts val="0"/>
                        </a:spcBef>
                        <a:spcAft>
                          <a:spcPts val="0"/>
                        </a:spcAft>
                        <a:buNone/>
                      </a:pPr>
                      <a:r>
                        <a:rPr lang="en" sz="1000">
                          <a:solidFill>
                            <a:schemeClr val="dk1"/>
                          </a:solidFill>
                        </a:rPr>
                        <a:t>Connecting to legacy systems, IoT and other systems</a:t>
                      </a:r>
                      <a:endParaRPr sz="1000">
                        <a:solidFill>
                          <a:schemeClr val="dk1"/>
                        </a:solidFill>
                      </a:endParaRPr>
                    </a:p>
                  </a:txBody>
                  <a:tcPr marT="68575" marB="68575" marR="68550" marL="68550">
                    <a:lnL cap="flat" cmpd="sng" w="9525">
                      <a:solidFill>
                        <a:srgbClr val="BFA000"/>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999999"/>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6CC"/>
                    </a:solidFill>
                  </a:tcPr>
                </a:tc>
                <a:tc rowSpan="2">
                  <a:txBody>
                    <a:bodyPr/>
                    <a:lstStyle/>
                    <a:p>
                      <a:pPr indent="0" lvl="0" marL="0" rtl="0" algn="l">
                        <a:spcBef>
                          <a:spcPts val="0"/>
                        </a:spcBef>
                        <a:spcAft>
                          <a:spcPts val="0"/>
                        </a:spcAft>
                        <a:buNone/>
                      </a:pPr>
                      <a:r>
                        <a:rPr lang="en" sz="1000">
                          <a:solidFill>
                            <a:schemeClr val="dk1"/>
                          </a:solidFill>
                        </a:rPr>
                        <a:t>Creating Data Processing Services</a:t>
                      </a:r>
                      <a:endParaRPr sz="1000">
                        <a:solidFill>
                          <a:schemeClr val="dk1"/>
                        </a:solidFill>
                      </a:endParaRPr>
                    </a:p>
                  </a:txBody>
                  <a:tcPr marT="68575" marB="68575" marR="68550" marL="68550">
                    <a:lnL cap="flat" cmpd="sng" w="9525">
                      <a:solidFill>
                        <a:srgbClr val="BFA000"/>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999999"/>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F6CC"/>
                    </a:solidFill>
                  </a:tcPr>
                </a:tc>
                <a:tc rowSpan="2">
                  <a:txBody>
                    <a:bodyPr/>
                    <a:lstStyle/>
                    <a:p>
                      <a:pPr indent="0" lvl="0" marL="0" marR="0" rtl="0" algn="ctr">
                        <a:lnSpc>
                          <a:spcPct val="100000"/>
                        </a:lnSpc>
                        <a:spcBef>
                          <a:spcPts val="0"/>
                        </a:spcBef>
                        <a:spcAft>
                          <a:spcPts val="0"/>
                        </a:spcAft>
                        <a:buNone/>
                      </a:pPr>
                      <a:r>
                        <a:rPr lang="en" sz="1000">
                          <a:solidFill>
                            <a:schemeClr val="dk1"/>
                          </a:solidFill>
                        </a:rPr>
                        <a:t>PRACTICAL EXERCISES</a:t>
                      </a:r>
                      <a:endParaRPr sz="1000">
                        <a:solidFill>
                          <a:schemeClr val="dk1"/>
                        </a:solidFill>
                      </a:endParaRPr>
                    </a:p>
                  </a:txBody>
                  <a:tcPr marT="68575" marB="68575" marR="68550" marL="68550" anchor="ctr">
                    <a:lnL cap="flat" cmpd="sng" w="9525">
                      <a:solidFill>
                        <a:srgbClr val="BFA000"/>
                      </a:solidFill>
                      <a:prstDash val="solid"/>
                      <a:round/>
                      <a:headEnd len="sm" w="sm" type="none"/>
                      <a:tailEnd len="sm" w="sm" type="none"/>
                    </a:lnL>
                    <a:lnR cap="flat" cmpd="sng" w="9525">
                      <a:solidFill>
                        <a:srgbClr val="BFA000"/>
                      </a:solidFill>
                      <a:prstDash val="solid"/>
                      <a:round/>
                      <a:headEnd len="sm" w="sm" type="none"/>
                      <a:tailEnd len="sm" w="sm" type="none"/>
                    </a:lnR>
                    <a:lnT cap="flat" cmpd="sng" w="38100">
                      <a:solidFill>
                        <a:srgbClr val="999999"/>
                      </a:solidFill>
                      <a:prstDash val="solid"/>
                      <a:round/>
                      <a:headEnd len="sm" w="sm" type="none"/>
                      <a:tailEnd len="sm" w="sm" type="none"/>
                    </a:lnT>
                    <a:lnB cap="flat" cmpd="sng" w="38100">
                      <a:solidFill>
                        <a:srgbClr val="000000"/>
                      </a:solidFill>
                      <a:prstDash val="solid"/>
                      <a:round/>
                      <a:headEnd len="sm" w="sm" type="none"/>
                      <a:tailEnd len="sm" w="sm" type="none"/>
                    </a:lnB>
                    <a:solidFill>
                      <a:srgbClr val="EFEFEF"/>
                    </a:solidFill>
                  </a:tcPr>
                </a:tc>
                <a:tc rowSpan="2">
                  <a:txBody>
                    <a:bodyPr/>
                    <a:lstStyle/>
                    <a:p>
                      <a:pPr indent="0" lvl="0" marL="0" rtl="0" algn="ctr">
                        <a:spcBef>
                          <a:spcPts val="0"/>
                        </a:spcBef>
                        <a:spcAft>
                          <a:spcPts val="0"/>
                        </a:spcAft>
                        <a:buClr>
                          <a:schemeClr val="dk1"/>
                        </a:buClr>
                        <a:buSzPts val="800"/>
                        <a:buFont typeface="Arial"/>
                        <a:buNone/>
                      </a:pPr>
                      <a:r>
                        <a:rPr lang="en" sz="1000">
                          <a:solidFill>
                            <a:schemeClr val="dk1"/>
                          </a:solidFill>
                        </a:rPr>
                        <a:t>PRACTICAL EXERCISES</a:t>
                      </a:r>
                      <a:endParaRPr sz="1000">
                        <a:solidFill>
                          <a:schemeClr val="dk1"/>
                        </a:solidFill>
                      </a:endParaRPr>
                    </a:p>
                  </a:txBody>
                  <a:tcPr marT="68575" marB="68575" marR="68550" marL="68550" anchor="ctr">
                    <a:lnL cap="flat" cmpd="sng" w="9525">
                      <a:solidFill>
                        <a:srgbClr val="BFA000"/>
                      </a:solidFill>
                      <a:prstDash val="solid"/>
                      <a:round/>
                      <a:headEnd len="sm" w="sm" type="none"/>
                      <a:tailEnd len="sm" w="sm" type="none"/>
                    </a:lnL>
                    <a:lnT cap="flat" cmpd="sng" w="38100">
                      <a:solidFill>
                        <a:srgbClr val="999999"/>
                      </a:solidFill>
                      <a:prstDash val="solid"/>
                      <a:round/>
                      <a:headEnd len="sm" w="sm" type="none"/>
                      <a:tailEnd len="sm" w="sm" type="none"/>
                    </a:lnT>
                    <a:lnB cap="flat" cmpd="sng" w="38100">
                      <a:solidFill>
                        <a:srgbClr val="000000"/>
                      </a:solidFill>
                      <a:prstDash val="solid"/>
                      <a:round/>
                      <a:headEnd len="sm" w="sm" type="none"/>
                      <a:tailEnd len="sm" w="sm" type="none"/>
                    </a:lnB>
                    <a:solidFill>
                      <a:srgbClr val="EFEFEF"/>
                    </a:solidFill>
                  </a:tcPr>
                </a:tc>
              </a:tr>
              <a:tr h="441875">
                <a:tc>
                  <a:txBody>
                    <a:bodyPr/>
                    <a:lstStyle/>
                    <a:p>
                      <a:pPr indent="0" lvl="0" marL="0" rtl="0" algn="l">
                        <a:spcBef>
                          <a:spcPts val="0"/>
                        </a:spcBef>
                        <a:spcAft>
                          <a:spcPts val="0"/>
                        </a:spcAft>
                        <a:buClr>
                          <a:schemeClr val="dk1"/>
                        </a:buClr>
                        <a:buSzPts val="800"/>
                        <a:buFont typeface="Arial"/>
                        <a:buNone/>
                      </a:pPr>
                      <a:r>
                        <a:rPr lang="en" sz="1000">
                          <a:solidFill>
                            <a:schemeClr val="dk1"/>
                          </a:solidFill>
                        </a:rPr>
                        <a:t>Onboarding</a:t>
                      </a:r>
                      <a:endParaRPr sz="1000">
                        <a:solidFill>
                          <a:schemeClr val="dk1"/>
                        </a:solidFill>
                      </a:endParaRPr>
                    </a:p>
                    <a:p>
                      <a:pPr indent="0" lvl="0" marL="0" rtl="0" algn="l">
                        <a:spcBef>
                          <a:spcPts val="0"/>
                        </a:spcBef>
                        <a:spcAft>
                          <a:spcPts val="0"/>
                        </a:spcAft>
                        <a:buClr>
                          <a:schemeClr val="dk1"/>
                        </a:buClr>
                        <a:buSzPts val="800"/>
                        <a:buFont typeface="Arial"/>
                        <a:buNone/>
                      </a:pPr>
                      <a:r>
                        <a:rPr lang="en" sz="1000">
                          <a:solidFill>
                            <a:schemeClr val="dk1"/>
                          </a:solidFill>
                        </a:rPr>
                        <a:t>The role of DIHs</a:t>
                      </a:r>
                      <a:endParaRPr sz="1000"/>
                    </a:p>
                  </a:txBody>
                  <a:tcPr marT="68575" marB="68575" marR="68550" marL="68550">
                    <a:lnL cap="flat" cmpd="sng" w="9525">
                      <a:solidFill>
                        <a:srgbClr val="9E9E9E"/>
                      </a:solidFill>
                      <a:prstDash val="solid"/>
                      <a:round/>
                      <a:headEnd len="sm" w="sm" type="none"/>
                      <a:tailEnd len="sm" w="sm" type="none"/>
                    </a:lnL>
                    <a:lnR cap="flat" cmpd="sng" w="9525">
                      <a:solidFill>
                        <a:srgbClr val="15AA84"/>
                      </a:solidFill>
                      <a:prstDash val="solid"/>
                      <a:round/>
                      <a:headEnd len="sm" w="sm" type="none"/>
                      <a:tailEnd len="sm" w="sm" type="none"/>
                    </a:lnR>
                    <a:lnT cap="flat" cmpd="sng" w="38100">
                      <a:solidFill>
                        <a:srgbClr val="15AA84"/>
                      </a:solidFill>
                      <a:prstDash val="solid"/>
                      <a:round/>
                      <a:headEnd len="sm" w="sm" type="none"/>
                      <a:tailEnd len="sm" w="sm" type="none"/>
                    </a:lnT>
                    <a:lnB cap="flat" cmpd="sng" w="38100">
                      <a:solidFill>
                        <a:srgbClr val="D20029"/>
                      </a:solidFill>
                      <a:prstDash val="solid"/>
                      <a:round/>
                      <a:headEnd len="sm" w="sm" type="none"/>
                      <a:tailEnd len="sm" w="sm" type="none"/>
                    </a:lnB>
                    <a:solidFill>
                      <a:srgbClr val="F8D7FE"/>
                    </a:solidFill>
                  </a:tcPr>
                </a:tc>
                <a:tc vMerge="1"/>
                <a:tc vMerge="1"/>
                <a:tc vMerge="1"/>
                <a:tc vMerge="1"/>
              </a:tr>
              <a:tr h="285075">
                <a:tc>
                  <a:txBody>
                    <a:bodyPr/>
                    <a:lstStyle/>
                    <a:p>
                      <a:pPr indent="0" lvl="0" marL="0" marR="0" rtl="0" algn="l">
                        <a:lnSpc>
                          <a:spcPct val="100000"/>
                        </a:lnSpc>
                        <a:spcBef>
                          <a:spcPts val="0"/>
                        </a:spcBef>
                        <a:spcAft>
                          <a:spcPts val="0"/>
                        </a:spcAft>
                        <a:buNone/>
                      </a:pPr>
                      <a:r>
                        <a:rPr b="1" lang="en" sz="1000">
                          <a:solidFill>
                            <a:srgbClr val="FFFFFF"/>
                          </a:solidFill>
                        </a:rPr>
                        <a:t>MONDAY 17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D20029"/>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TUESDAY 18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None/>
                      </a:pPr>
                      <a:r>
                        <a:rPr b="1" lang="en" sz="1000">
                          <a:solidFill>
                            <a:srgbClr val="FFFFFF"/>
                          </a:solidFill>
                        </a:rPr>
                        <a:t>WEDNESDAY 19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rPr>
                        <a:t>THURSDAY 20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000">
                          <a:solidFill>
                            <a:srgbClr val="FFFFFF"/>
                          </a:solidFill>
                        </a:rPr>
                        <a:t>FRIDAY 21 May</a:t>
                      </a:r>
                      <a:endParaRPr b="1" sz="1000">
                        <a:solidFill>
                          <a:srgbClr val="FFFFFF"/>
                        </a:solidFill>
                      </a:endParaRPr>
                    </a:p>
                  </a:txBody>
                  <a:tcPr marT="68575" marB="68575" marR="68550" marL="685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999999"/>
                      </a:solidFill>
                      <a:prstDash val="solid"/>
                      <a:round/>
                      <a:headEnd len="sm" w="sm" type="none"/>
                      <a:tailEnd len="sm" w="sm" type="none"/>
                    </a:lnB>
                    <a:solidFill>
                      <a:srgbClr val="000000"/>
                    </a:solidFill>
                  </a:tcPr>
                </a:tc>
              </a:tr>
              <a:tr h="598650">
                <a:tc>
                  <a:txBody>
                    <a:bodyPr/>
                    <a:lstStyle/>
                    <a:p>
                      <a:pPr indent="0" lvl="0" marL="0" rtl="0" algn="ctr">
                        <a:spcBef>
                          <a:spcPts val="0"/>
                        </a:spcBef>
                        <a:spcAft>
                          <a:spcPts val="0"/>
                        </a:spcAft>
                        <a:buNone/>
                      </a:pPr>
                      <a:r>
                        <a:rPr lang="en" sz="1000">
                          <a:solidFill>
                            <a:schemeClr val="dk1"/>
                          </a:solidFill>
                        </a:rPr>
                        <a:t>PRACTICAL EXERCISES</a:t>
                      </a:r>
                      <a:endParaRPr sz="1000"/>
                    </a:p>
                  </a:txBody>
                  <a:tcPr marT="68575" marB="68575" marR="68550" marL="685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38100">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1000">
                          <a:solidFill>
                            <a:schemeClr val="dk1"/>
                          </a:solidFill>
                        </a:rPr>
                        <a:t>Community Support for trainees - Tier 1, 2, 3</a:t>
                      </a:r>
                      <a:endParaRPr sz="1000"/>
                    </a:p>
                  </a:txBody>
                  <a:tcPr marT="68575" marB="68575" marR="68550" marL="685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38100">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6DBFF"/>
                    </a:solidFill>
                  </a:tcPr>
                </a:tc>
                <a:tc>
                  <a:txBody>
                    <a:bodyPr/>
                    <a:lstStyle/>
                    <a:p>
                      <a:pPr indent="0" lvl="0" marL="0" rtl="0" algn="ctr">
                        <a:spcBef>
                          <a:spcPts val="0"/>
                        </a:spcBef>
                        <a:spcAft>
                          <a:spcPts val="0"/>
                        </a:spcAft>
                        <a:buNone/>
                      </a:pPr>
                      <a:r>
                        <a:t/>
                      </a:r>
                      <a:endParaRPr sz="1000">
                        <a:solidFill>
                          <a:schemeClr val="dk1"/>
                        </a:solidFill>
                      </a:endParaRPr>
                    </a:p>
                    <a:p>
                      <a:pPr indent="0" lvl="0" marL="0" rtl="0" algn="ctr">
                        <a:spcBef>
                          <a:spcPts val="0"/>
                        </a:spcBef>
                        <a:spcAft>
                          <a:spcPts val="0"/>
                        </a:spcAft>
                        <a:buNone/>
                      </a:pPr>
                      <a:r>
                        <a:rPr lang="en" sz="1000">
                          <a:solidFill>
                            <a:schemeClr val="dk1"/>
                          </a:solidFill>
                        </a:rPr>
                        <a:t>PRACTICAL EXERCISES</a:t>
                      </a:r>
                      <a:endParaRPr sz="1000">
                        <a:solidFill>
                          <a:schemeClr val="dk1"/>
                        </a:solidFill>
                      </a:endParaRPr>
                    </a:p>
                    <a:p>
                      <a:pPr indent="0" lvl="0" marL="0" rtl="0" algn="l">
                        <a:spcBef>
                          <a:spcPts val="0"/>
                        </a:spcBef>
                        <a:spcAft>
                          <a:spcPts val="0"/>
                        </a:spcAft>
                        <a:buNone/>
                      </a:pPr>
                      <a:r>
                        <a:t/>
                      </a:r>
                      <a:endParaRPr sz="1000"/>
                    </a:p>
                  </a:txBody>
                  <a:tcPr marT="68575" marB="68575" marR="68550" marL="685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38100">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t>EXAMINATIONS</a:t>
                      </a:r>
                      <a:endParaRPr sz="1000"/>
                    </a:p>
                  </a:txBody>
                  <a:tcPr marT="68575" marB="68575" marR="68550" marL="685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38100">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000"/>
                        <a:t>EXAMINATIONS</a:t>
                      </a:r>
                      <a:endParaRPr b="1" sz="1000"/>
                    </a:p>
                  </a:txBody>
                  <a:tcPr marT="68575" marB="68575" marR="68550" marL="685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38100">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3F3F3"/>
                    </a:solidFill>
                  </a:tcPr>
                </a:tc>
              </a:tr>
            </a:tbl>
          </a:graphicData>
        </a:graphic>
      </p:graphicFrame>
      <p:sp>
        <p:nvSpPr>
          <p:cNvPr id="562" name="Google Shape;562;p88"/>
          <p:cNvSpPr/>
          <p:nvPr/>
        </p:nvSpPr>
        <p:spPr>
          <a:xfrm>
            <a:off x="509050" y="4818200"/>
            <a:ext cx="1388100" cy="2580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lang="en" sz="900"/>
              <a:t>* Sessions for LEBDs</a:t>
            </a:r>
            <a:endParaRPr i="0" sz="900" u="none" cap="none" strike="noStrike">
              <a:solidFill>
                <a:srgbClr val="000000"/>
              </a:solidFill>
            </a:endParaRPr>
          </a:p>
        </p:txBody>
      </p:sp>
      <p:sp>
        <p:nvSpPr>
          <p:cNvPr id="563" name="Google Shape;563;p88"/>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180" name="Google Shape;1180;p115"/>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Alignment with CEF Building blocks</a:t>
            </a:r>
            <a:endParaRPr/>
          </a:p>
        </p:txBody>
      </p:sp>
      <p:grpSp>
        <p:nvGrpSpPr>
          <p:cNvPr id="1181" name="Google Shape;1181;p115"/>
          <p:cNvGrpSpPr/>
          <p:nvPr/>
        </p:nvGrpSpPr>
        <p:grpSpPr>
          <a:xfrm>
            <a:off x="430355" y="904982"/>
            <a:ext cx="8519466" cy="3757717"/>
            <a:chOff x="0" y="680775"/>
            <a:chExt cx="9144002" cy="4032750"/>
          </a:xfrm>
        </p:grpSpPr>
        <p:pic>
          <p:nvPicPr>
            <p:cNvPr id="1182" name="Google Shape;1182;p115"/>
            <p:cNvPicPr preferRelativeResize="0"/>
            <p:nvPr/>
          </p:nvPicPr>
          <p:blipFill rotWithShape="1">
            <a:blip r:embed="rId3">
              <a:alphaModFix/>
            </a:blip>
            <a:srcRect b="0" l="0" r="0" t="0"/>
            <a:stretch/>
          </p:blipFill>
          <p:spPr>
            <a:xfrm>
              <a:off x="0" y="680775"/>
              <a:ext cx="9144002" cy="3053817"/>
            </a:xfrm>
            <a:prstGeom prst="rect">
              <a:avLst/>
            </a:prstGeom>
            <a:noFill/>
            <a:ln>
              <a:noFill/>
            </a:ln>
          </p:spPr>
        </p:pic>
        <p:pic>
          <p:nvPicPr>
            <p:cNvPr id="1183" name="Google Shape;1183;p115"/>
            <p:cNvPicPr preferRelativeResize="0"/>
            <p:nvPr/>
          </p:nvPicPr>
          <p:blipFill rotWithShape="1">
            <a:blip r:embed="rId4">
              <a:alphaModFix/>
            </a:blip>
            <a:srcRect b="0" l="0" r="0" t="0"/>
            <a:stretch/>
          </p:blipFill>
          <p:spPr>
            <a:xfrm>
              <a:off x="6341533" y="3753236"/>
              <a:ext cx="946150" cy="946150"/>
            </a:xfrm>
            <a:prstGeom prst="rect">
              <a:avLst/>
            </a:prstGeom>
            <a:noFill/>
            <a:ln>
              <a:noFill/>
            </a:ln>
          </p:spPr>
        </p:pic>
        <p:pic>
          <p:nvPicPr>
            <p:cNvPr id="1184" name="Google Shape;1184;p115"/>
            <p:cNvPicPr preferRelativeResize="0"/>
            <p:nvPr/>
          </p:nvPicPr>
          <p:blipFill rotWithShape="1">
            <a:blip r:embed="rId5">
              <a:alphaModFix/>
            </a:blip>
            <a:srcRect b="0" l="0" r="0" t="0"/>
            <a:stretch/>
          </p:blipFill>
          <p:spPr>
            <a:xfrm>
              <a:off x="3447120" y="3820530"/>
              <a:ext cx="829210" cy="892995"/>
            </a:xfrm>
            <a:prstGeom prst="rect">
              <a:avLst/>
            </a:prstGeom>
            <a:noFill/>
            <a:ln>
              <a:noFill/>
            </a:ln>
          </p:spPr>
        </p:pic>
        <p:pic>
          <p:nvPicPr>
            <p:cNvPr id="1185" name="Google Shape;1185;p115"/>
            <p:cNvPicPr preferRelativeResize="0"/>
            <p:nvPr/>
          </p:nvPicPr>
          <p:blipFill rotWithShape="1">
            <a:blip r:embed="rId6">
              <a:alphaModFix/>
            </a:blip>
            <a:srcRect b="0" l="0" r="0" t="0"/>
            <a:stretch/>
          </p:blipFill>
          <p:spPr>
            <a:xfrm>
              <a:off x="499553" y="3836308"/>
              <a:ext cx="882365" cy="829210"/>
            </a:xfrm>
            <a:prstGeom prst="rect">
              <a:avLst/>
            </a:prstGeom>
            <a:noFill/>
            <a:ln>
              <a:noFill/>
            </a:ln>
          </p:spPr>
        </p:pic>
        <p:sp>
          <p:nvSpPr>
            <p:cNvPr id="1186" name="Google Shape;1186;p115"/>
            <p:cNvSpPr txBox="1"/>
            <p:nvPr/>
          </p:nvSpPr>
          <p:spPr>
            <a:xfrm>
              <a:off x="1381917" y="3742255"/>
              <a:ext cx="1971000" cy="72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3C515F"/>
                  </a:solidFill>
                  <a:latin typeface="Arial"/>
                  <a:ea typeface="Arial"/>
                  <a:cs typeface="Arial"/>
                  <a:sym typeface="Arial"/>
                </a:rPr>
                <a:t>eID</a:t>
              </a:r>
              <a:endParaRPr b="1" i="0" sz="900" u="none" cap="none" strike="noStrike">
                <a:solidFill>
                  <a:srgbClr val="3C515F"/>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800"/>
                <a:buFont typeface="Arial"/>
                <a:buNone/>
              </a:pPr>
              <a:r>
                <a:rPr b="1" i="0" lang="en" sz="800" u="none" cap="none" strike="noStrike">
                  <a:solidFill>
                    <a:schemeClr val="dk1"/>
                  </a:solidFill>
                  <a:latin typeface="Arial"/>
                  <a:ea typeface="Arial"/>
                  <a:cs typeface="Arial"/>
                  <a:sym typeface="Arial"/>
                </a:rPr>
                <a:t>Offer services capable of electronically identifying users across Europe</a:t>
              </a:r>
              <a:endParaRPr b="1" i="0" sz="800" u="none" cap="none" strike="noStrike">
                <a:solidFill>
                  <a:schemeClr val="dk1"/>
                </a:solidFill>
                <a:latin typeface="Arial"/>
                <a:ea typeface="Arial"/>
                <a:cs typeface="Arial"/>
                <a:sym typeface="Arial"/>
              </a:endParaRPr>
            </a:p>
          </p:txBody>
        </p:sp>
        <p:sp>
          <p:nvSpPr>
            <p:cNvPr id="1187" name="Google Shape;1187;p115"/>
            <p:cNvSpPr txBox="1"/>
            <p:nvPr/>
          </p:nvSpPr>
          <p:spPr>
            <a:xfrm>
              <a:off x="4323490" y="3770737"/>
              <a:ext cx="1971000" cy="72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3C515F"/>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800"/>
                <a:buFont typeface="Arial"/>
                <a:buNone/>
              </a:pPr>
              <a:r>
                <a:rPr b="1" i="0" lang="en" sz="800" u="none" cap="none" strike="noStrike">
                  <a:solidFill>
                    <a:schemeClr val="dk1"/>
                  </a:solidFill>
                  <a:latin typeface="Arial"/>
                  <a:ea typeface="Arial"/>
                  <a:cs typeface="Arial"/>
                  <a:sym typeface="Arial"/>
                </a:rPr>
                <a:t>Gather and share data in real-time from all your smart applications and sensors</a:t>
              </a:r>
              <a:endParaRPr b="1" i="0" sz="800" u="none" cap="none" strike="noStrike">
                <a:solidFill>
                  <a:schemeClr val="dk1"/>
                </a:solidFill>
                <a:latin typeface="Arial"/>
                <a:ea typeface="Arial"/>
                <a:cs typeface="Arial"/>
                <a:sym typeface="Arial"/>
              </a:endParaRPr>
            </a:p>
          </p:txBody>
        </p:sp>
        <p:sp>
          <p:nvSpPr>
            <p:cNvPr id="1188" name="Google Shape;1188;p115"/>
            <p:cNvSpPr txBox="1"/>
            <p:nvPr/>
          </p:nvSpPr>
          <p:spPr>
            <a:xfrm>
              <a:off x="7265063" y="3753236"/>
              <a:ext cx="1878900" cy="588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3C515F"/>
                  </a:solidFill>
                  <a:latin typeface="Arial"/>
                  <a:ea typeface="Arial"/>
                  <a:cs typeface="Arial"/>
                  <a:sym typeface="Arial"/>
                </a:rPr>
                <a:t>EBSI</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rgbClr val="000000"/>
                </a:buClr>
                <a:buSzPts val="800"/>
                <a:buFont typeface="Arial"/>
                <a:buNone/>
              </a:pPr>
              <a:r>
                <a:rPr b="1" i="0" lang="en" sz="800" u="none" cap="none" strike="noStrike">
                  <a:solidFill>
                    <a:schemeClr val="dk1"/>
                  </a:solidFill>
                  <a:latin typeface="Arial"/>
                  <a:ea typeface="Arial"/>
                  <a:cs typeface="Arial"/>
                  <a:sym typeface="Arial"/>
                </a:rPr>
                <a:t>Build the next generation of European blockchain services</a:t>
              </a:r>
              <a:endParaRPr b="1" i="0" sz="800" u="none" cap="none" strike="noStrike">
                <a:solidFill>
                  <a:schemeClr val="dk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6"/>
          <p:cNvSpPr/>
          <p:nvPr/>
        </p:nvSpPr>
        <p:spPr>
          <a:xfrm>
            <a:off x="2023297" y="1124336"/>
            <a:ext cx="5097000" cy="3268500"/>
          </a:xfrm>
          <a:prstGeom prst="roundRect">
            <a:avLst>
              <a:gd fmla="val 6455" name="adj"/>
            </a:avLst>
          </a:prstGeom>
          <a:solidFill>
            <a:srgbClr val="538CD5"/>
          </a:solidFill>
          <a:ln cap="flat" cmpd="sng" w="9525">
            <a:solidFill>
              <a:srgbClr val="3C515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1194" name="Google Shape;1194;p116"/>
          <p:cNvSpPr/>
          <p:nvPr/>
        </p:nvSpPr>
        <p:spPr>
          <a:xfrm>
            <a:off x="5906164" y="1313097"/>
            <a:ext cx="3081600" cy="15636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195" name="Google Shape;1195;p116"/>
          <p:cNvSpPr/>
          <p:nvPr/>
        </p:nvSpPr>
        <p:spPr>
          <a:xfrm>
            <a:off x="6049611" y="1421689"/>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1196" name="Google Shape;1196;p116"/>
          <p:cNvSpPr/>
          <p:nvPr/>
        </p:nvSpPr>
        <p:spPr>
          <a:xfrm>
            <a:off x="6827746" y="1421688"/>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1197" name="Google Shape;1197;p116"/>
          <p:cNvSpPr/>
          <p:nvPr/>
        </p:nvSpPr>
        <p:spPr>
          <a:xfrm>
            <a:off x="4006193" y="3572345"/>
            <a:ext cx="3546300" cy="13374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198" name="Google Shape;1198;p116"/>
          <p:cNvSpPr txBox="1"/>
          <p:nvPr/>
        </p:nvSpPr>
        <p:spPr>
          <a:xfrm>
            <a:off x="6436288" y="3623004"/>
            <a:ext cx="11868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1300" u="none" cap="none" strike="noStrike">
                <a:solidFill>
                  <a:schemeClr val="dk1"/>
                </a:solidFill>
                <a:latin typeface="Arial"/>
                <a:ea typeface="Arial"/>
                <a:cs typeface="Arial"/>
                <a:sym typeface="Arial"/>
              </a:rPr>
              <a:t>Smart Port</a:t>
            </a:r>
            <a:endParaRPr b="0" i="0" sz="800" u="none" cap="none" strike="noStrike">
              <a:solidFill>
                <a:srgbClr val="000000"/>
              </a:solidFill>
              <a:latin typeface="Arial"/>
              <a:ea typeface="Arial"/>
              <a:cs typeface="Arial"/>
              <a:sym typeface="Arial"/>
            </a:endParaRPr>
          </a:p>
        </p:txBody>
      </p:sp>
      <p:grpSp>
        <p:nvGrpSpPr>
          <p:cNvPr id="1199" name="Google Shape;1199;p116"/>
          <p:cNvGrpSpPr/>
          <p:nvPr/>
        </p:nvGrpSpPr>
        <p:grpSpPr>
          <a:xfrm flipH="1">
            <a:off x="5676620" y="4123382"/>
            <a:ext cx="854021" cy="394215"/>
            <a:chOff x="4716016" y="4293096"/>
            <a:chExt cx="936016" cy="432016"/>
          </a:xfrm>
        </p:grpSpPr>
        <p:sp>
          <p:nvSpPr>
            <p:cNvPr id="1200" name="Google Shape;1200;p116"/>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01" name="Google Shape;1201;p116"/>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02" name="Google Shape;1202;p116"/>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cxnSp>
        <p:nvCxnSpPr>
          <p:cNvPr id="1203" name="Google Shape;1203;p116"/>
          <p:cNvCxnSpPr/>
          <p:nvPr/>
        </p:nvCxnSpPr>
        <p:spPr>
          <a:xfrm rot="10800000">
            <a:off x="5248990" y="4402479"/>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sp>
        <p:nvSpPr>
          <p:cNvPr id="1204" name="Google Shape;1204;p116"/>
          <p:cNvSpPr txBox="1"/>
          <p:nvPr/>
        </p:nvSpPr>
        <p:spPr>
          <a:xfrm>
            <a:off x="7525096" y="1358145"/>
            <a:ext cx="1419000" cy="315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 sz="1300" u="none" cap="none" strike="noStrike">
                <a:solidFill>
                  <a:schemeClr val="dk1"/>
                </a:solidFill>
                <a:latin typeface="Arial"/>
                <a:ea typeface="Arial"/>
                <a:cs typeface="Arial"/>
                <a:sym typeface="Arial"/>
              </a:rPr>
              <a:t>Smart Building</a:t>
            </a:r>
            <a:endParaRPr b="0" i="0" sz="800" u="none" cap="none" strike="noStrike">
              <a:solidFill>
                <a:srgbClr val="000000"/>
              </a:solidFill>
              <a:latin typeface="Arial"/>
              <a:ea typeface="Arial"/>
              <a:cs typeface="Arial"/>
              <a:sym typeface="Arial"/>
            </a:endParaRPr>
          </a:p>
        </p:txBody>
      </p:sp>
      <p:grpSp>
        <p:nvGrpSpPr>
          <p:cNvPr id="1205" name="Google Shape;1205;p116"/>
          <p:cNvGrpSpPr/>
          <p:nvPr/>
        </p:nvGrpSpPr>
        <p:grpSpPr>
          <a:xfrm flipH="1">
            <a:off x="7652548" y="1731926"/>
            <a:ext cx="854021" cy="394215"/>
            <a:chOff x="4716016" y="4293096"/>
            <a:chExt cx="936016" cy="432016"/>
          </a:xfrm>
        </p:grpSpPr>
        <p:sp>
          <p:nvSpPr>
            <p:cNvPr id="1206" name="Google Shape;1206;p116"/>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07" name="Google Shape;1207;p116"/>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08" name="Google Shape;1208;p116"/>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1209" name="Google Shape;1209;p116"/>
          <p:cNvSpPr txBox="1"/>
          <p:nvPr/>
        </p:nvSpPr>
        <p:spPr>
          <a:xfrm>
            <a:off x="7559854" y="2147424"/>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1210" name="Google Shape;1210;p116"/>
          <p:cNvSpPr txBox="1"/>
          <p:nvPr/>
        </p:nvSpPr>
        <p:spPr>
          <a:xfrm>
            <a:off x="6515940" y="4096275"/>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Producers</a:t>
            </a:r>
            <a:endParaRPr b="0" i="0" sz="1000" u="none" cap="none" strike="noStrike">
              <a:solidFill>
                <a:srgbClr val="000000"/>
              </a:solidFill>
              <a:latin typeface="Arial"/>
              <a:ea typeface="Arial"/>
              <a:cs typeface="Arial"/>
              <a:sym typeface="Arial"/>
            </a:endParaRPr>
          </a:p>
        </p:txBody>
      </p:sp>
      <p:sp>
        <p:nvSpPr>
          <p:cNvPr id="1211" name="Google Shape;1211;p116"/>
          <p:cNvSpPr/>
          <p:nvPr/>
        </p:nvSpPr>
        <p:spPr>
          <a:xfrm>
            <a:off x="277935" y="1009790"/>
            <a:ext cx="3081600" cy="15636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12" name="Google Shape;1212;p116"/>
          <p:cNvSpPr txBox="1"/>
          <p:nvPr/>
        </p:nvSpPr>
        <p:spPr>
          <a:xfrm>
            <a:off x="356971" y="2279793"/>
            <a:ext cx="1036500" cy="28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chemeClr val="dk1"/>
                </a:solidFill>
                <a:latin typeface="Arial"/>
                <a:ea typeface="Arial"/>
                <a:cs typeface="Arial"/>
                <a:sym typeface="Arial"/>
              </a:rPr>
              <a:t>Smart City</a:t>
            </a:r>
            <a:endParaRPr b="0" i="0" sz="900" u="none" cap="none" strike="noStrike">
              <a:solidFill>
                <a:srgbClr val="000000"/>
              </a:solidFill>
              <a:latin typeface="Arial"/>
              <a:ea typeface="Arial"/>
              <a:cs typeface="Arial"/>
              <a:sym typeface="Arial"/>
            </a:endParaRPr>
          </a:p>
        </p:txBody>
      </p:sp>
      <p:grpSp>
        <p:nvGrpSpPr>
          <p:cNvPr id="1213" name="Google Shape;1213;p116"/>
          <p:cNvGrpSpPr/>
          <p:nvPr/>
        </p:nvGrpSpPr>
        <p:grpSpPr>
          <a:xfrm flipH="1">
            <a:off x="674425" y="1771457"/>
            <a:ext cx="854021" cy="394215"/>
            <a:chOff x="4716016" y="4293096"/>
            <a:chExt cx="936016" cy="432016"/>
          </a:xfrm>
        </p:grpSpPr>
        <p:sp>
          <p:nvSpPr>
            <p:cNvPr id="1214" name="Google Shape;1214;p116"/>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15" name="Google Shape;1215;p116"/>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16" name="Google Shape;1216;p116"/>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1217" name="Google Shape;1217;p116"/>
          <p:cNvSpPr txBox="1"/>
          <p:nvPr/>
        </p:nvSpPr>
        <p:spPr>
          <a:xfrm>
            <a:off x="644980" y="1289445"/>
            <a:ext cx="1051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1218" name="Google Shape;1218;p116"/>
          <p:cNvSpPr/>
          <p:nvPr/>
        </p:nvSpPr>
        <p:spPr>
          <a:xfrm>
            <a:off x="1940137" y="1669543"/>
            <a:ext cx="821700" cy="5169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cxnSp>
        <p:nvCxnSpPr>
          <p:cNvPr id="1219" name="Google Shape;1219;p116"/>
          <p:cNvCxnSpPr/>
          <p:nvPr/>
        </p:nvCxnSpPr>
        <p:spPr>
          <a:xfrm>
            <a:off x="1317114" y="2034404"/>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cxnSp>
        <p:nvCxnSpPr>
          <p:cNvPr id="1220" name="Google Shape;1220;p116"/>
          <p:cNvCxnSpPr/>
          <p:nvPr/>
        </p:nvCxnSpPr>
        <p:spPr>
          <a:xfrm>
            <a:off x="3124911" y="2018413"/>
            <a:ext cx="2965200" cy="4143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cxnSp>
        <p:nvCxnSpPr>
          <p:cNvPr id="1221" name="Google Shape;1221;p116"/>
          <p:cNvCxnSpPr>
            <a:stCxn id="1202" idx="0"/>
            <a:endCxn id="1222" idx="2"/>
          </p:cNvCxnSpPr>
          <p:nvPr/>
        </p:nvCxnSpPr>
        <p:spPr>
          <a:xfrm flipH="1" rot="10800000">
            <a:off x="6037930" y="2716397"/>
            <a:ext cx="244200" cy="15384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sp>
        <p:nvSpPr>
          <p:cNvPr id="1223" name="Google Shape;1223;p11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224" name="Google Shape;1224;p116"/>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sz="2100"/>
              <a:t>Alignment with CEF</a:t>
            </a:r>
            <a:endParaRPr/>
          </a:p>
        </p:txBody>
      </p:sp>
      <p:sp>
        <p:nvSpPr>
          <p:cNvPr id="1225" name="Google Shape;1225;p116"/>
          <p:cNvSpPr/>
          <p:nvPr/>
        </p:nvSpPr>
        <p:spPr>
          <a:xfrm>
            <a:off x="2821184" y="1667844"/>
            <a:ext cx="241200" cy="5169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cxnSp>
        <p:nvCxnSpPr>
          <p:cNvPr id="1226" name="Google Shape;1226;p116"/>
          <p:cNvCxnSpPr/>
          <p:nvPr/>
        </p:nvCxnSpPr>
        <p:spPr>
          <a:xfrm rot="10800000">
            <a:off x="3121530" y="1948358"/>
            <a:ext cx="4445700" cy="61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grpSp>
        <p:nvGrpSpPr>
          <p:cNvPr id="1227" name="Google Shape;1227;p116"/>
          <p:cNvGrpSpPr/>
          <p:nvPr/>
        </p:nvGrpSpPr>
        <p:grpSpPr>
          <a:xfrm flipH="1">
            <a:off x="6151047" y="2199499"/>
            <a:ext cx="1121056" cy="518523"/>
            <a:chOff x="8201495" y="2722984"/>
            <a:chExt cx="1374012" cy="691364"/>
          </a:xfrm>
        </p:grpSpPr>
        <p:sp>
          <p:nvSpPr>
            <p:cNvPr id="1228" name="Google Shape;1228;p116"/>
            <p:cNvSpPr/>
            <p:nvPr/>
          </p:nvSpPr>
          <p:spPr>
            <a:xfrm>
              <a:off x="8201495" y="2725248"/>
              <a:ext cx="973500" cy="6891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1222" name="Google Shape;1222;p116"/>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grpSp>
        <p:nvGrpSpPr>
          <p:cNvPr id="1229" name="Google Shape;1229;p116"/>
          <p:cNvGrpSpPr/>
          <p:nvPr/>
        </p:nvGrpSpPr>
        <p:grpSpPr>
          <a:xfrm flipH="1">
            <a:off x="4120053" y="4143260"/>
            <a:ext cx="1129027" cy="518530"/>
            <a:chOff x="8069937" y="2722984"/>
            <a:chExt cx="1505570" cy="691373"/>
          </a:xfrm>
        </p:grpSpPr>
        <p:sp>
          <p:nvSpPr>
            <p:cNvPr id="1230" name="Google Shape;1230;p116"/>
            <p:cNvSpPr/>
            <p:nvPr/>
          </p:nvSpPr>
          <p:spPr>
            <a:xfrm>
              <a:off x="8069937" y="2725257"/>
              <a:ext cx="1105200" cy="6891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1231" name="Google Shape;1231;p116"/>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sp>
        <p:nvSpPr>
          <p:cNvPr id="1232" name="Google Shape;1232;p116"/>
          <p:cNvSpPr txBox="1"/>
          <p:nvPr/>
        </p:nvSpPr>
        <p:spPr>
          <a:xfrm>
            <a:off x="3509760" y="2306430"/>
            <a:ext cx="21240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Data Space</a:t>
            </a:r>
            <a:endParaRPr b="0" i="0" sz="1000" u="none" cap="none" strike="noStrike">
              <a:solidFill>
                <a:srgbClr val="000000"/>
              </a:solidFill>
              <a:latin typeface="Arial"/>
              <a:ea typeface="Arial"/>
              <a:cs typeface="Arial"/>
              <a:sym typeface="Arial"/>
            </a:endParaRPr>
          </a:p>
        </p:txBody>
      </p:sp>
      <p:grpSp>
        <p:nvGrpSpPr>
          <p:cNvPr id="1233" name="Google Shape;1233;p116"/>
          <p:cNvGrpSpPr/>
          <p:nvPr/>
        </p:nvGrpSpPr>
        <p:grpSpPr>
          <a:xfrm>
            <a:off x="3600501" y="2707353"/>
            <a:ext cx="1941831" cy="676214"/>
            <a:chOff x="3466910" y="2730783"/>
            <a:chExt cx="1942220" cy="676214"/>
          </a:xfrm>
        </p:grpSpPr>
        <p:pic>
          <p:nvPicPr>
            <p:cNvPr id="1234" name="Google Shape;1234;p116"/>
            <p:cNvPicPr preferRelativeResize="0"/>
            <p:nvPr/>
          </p:nvPicPr>
          <p:blipFill rotWithShape="1">
            <a:blip r:embed="rId3">
              <a:alphaModFix/>
            </a:blip>
            <a:srcRect b="0" l="0" r="0" t="0"/>
            <a:stretch/>
          </p:blipFill>
          <p:spPr>
            <a:xfrm>
              <a:off x="3477476" y="2730783"/>
              <a:ext cx="441309" cy="312970"/>
            </a:xfrm>
            <a:prstGeom prst="rect">
              <a:avLst/>
            </a:prstGeom>
            <a:noFill/>
            <a:ln>
              <a:noFill/>
            </a:ln>
          </p:spPr>
        </p:pic>
        <p:pic>
          <p:nvPicPr>
            <p:cNvPr id="1235" name="Google Shape;1235;p116"/>
            <p:cNvPicPr preferRelativeResize="0"/>
            <p:nvPr/>
          </p:nvPicPr>
          <p:blipFill rotWithShape="1">
            <a:blip r:embed="rId4">
              <a:alphaModFix/>
            </a:blip>
            <a:srcRect b="0" l="0" r="0" t="0"/>
            <a:stretch/>
          </p:blipFill>
          <p:spPr>
            <a:xfrm>
              <a:off x="4967816" y="2734984"/>
              <a:ext cx="441314" cy="304568"/>
            </a:xfrm>
            <a:prstGeom prst="rect">
              <a:avLst/>
            </a:prstGeom>
            <a:noFill/>
            <a:ln>
              <a:noFill/>
            </a:ln>
          </p:spPr>
        </p:pic>
        <p:pic>
          <p:nvPicPr>
            <p:cNvPr id="1236" name="Google Shape;1236;p116"/>
            <p:cNvPicPr preferRelativeResize="0"/>
            <p:nvPr/>
          </p:nvPicPr>
          <p:blipFill rotWithShape="1">
            <a:blip r:embed="rId5">
              <a:alphaModFix/>
            </a:blip>
            <a:srcRect b="0" l="0" r="0" t="0"/>
            <a:stretch/>
          </p:blipFill>
          <p:spPr>
            <a:xfrm>
              <a:off x="3971815" y="2734984"/>
              <a:ext cx="442355" cy="304568"/>
            </a:xfrm>
            <a:prstGeom prst="rect">
              <a:avLst/>
            </a:prstGeom>
            <a:noFill/>
            <a:ln>
              <a:noFill/>
            </a:ln>
          </p:spPr>
        </p:pic>
        <p:pic>
          <p:nvPicPr>
            <p:cNvPr id="1237" name="Google Shape;1237;p116"/>
            <p:cNvPicPr preferRelativeResize="0"/>
            <p:nvPr/>
          </p:nvPicPr>
          <p:blipFill rotWithShape="1">
            <a:blip r:embed="rId6">
              <a:alphaModFix/>
            </a:blip>
            <a:srcRect b="0" l="0" r="0" t="0"/>
            <a:stretch/>
          </p:blipFill>
          <p:spPr>
            <a:xfrm>
              <a:off x="4467200" y="2732711"/>
              <a:ext cx="447587" cy="309115"/>
            </a:xfrm>
            <a:prstGeom prst="rect">
              <a:avLst/>
            </a:prstGeom>
            <a:noFill/>
            <a:ln>
              <a:noFill/>
            </a:ln>
          </p:spPr>
        </p:pic>
        <p:pic>
          <p:nvPicPr>
            <p:cNvPr id="1238" name="Google Shape;1238;p116"/>
            <p:cNvPicPr preferRelativeResize="0"/>
            <p:nvPr/>
          </p:nvPicPr>
          <p:blipFill rotWithShape="1">
            <a:blip r:embed="rId7">
              <a:alphaModFix/>
            </a:blip>
            <a:srcRect b="0" l="0" r="0" t="0"/>
            <a:stretch/>
          </p:blipFill>
          <p:spPr>
            <a:xfrm>
              <a:off x="3466910" y="3103968"/>
              <a:ext cx="451875" cy="301490"/>
            </a:xfrm>
            <a:prstGeom prst="rect">
              <a:avLst/>
            </a:prstGeom>
            <a:noFill/>
            <a:ln>
              <a:noFill/>
            </a:ln>
          </p:spPr>
        </p:pic>
        <p:pic>
          <p:nvPicPr>
            <p:cNvPr id="1239" name="Google Shape;1239;p116"/>
            <p:cNvPicPr preferRelativeResize="0"/>
            <p:nvPr/>
          </p:nvPicPr>
          <p:blipFill rotWithShape="1">
            <a:blip r:embed="rId8">
              <a:alphaModFix/>
            </a:blip>
            <a:srcRect b="0" l="0" r="0" t="0"/>
            <a:stretch/>
          </p:blipFill>
          <p:spPr>
            <a:xfrm>
              <a:off x="4964890" y="3102429"/>
              <a:ext cx="437085" cy="304568"/>
            </a:xfrm>
            <a:prstGeom prst="rect">
              <a:avLst/>
            </a:prstGeom>
            <a:noFill/>
            <a:ln>
              <a:noFill/>
            </a:ln>
          </p:spPr>
        </p:pic>
        <p:pic>
          <p:nvPicPr>
            <p:cNvPr id="1240" name="Google Shape;1240;p116"/>
            <p:cNvPicPr preferRelativeResize="0"/>
            <p:nvPr/>
          </p:nvPicPr>
          <p:blipFill rotWithShape="1">
            <a:blip r:embed="rId9">
              <a:alphaModFix/>
            </a:blip>
            <a:srcRect b="0" l="0" r="0" t="0"/>
            <a:stretch/>
          </p:blipFill>
          <p:spPr>
            <a:xfrm>
              <a:off x="4479471" y="3104452"/>
              <a:ext cx="429487" cy="300523"/>
            </a:xfrm>
            <a:prstGeom prst="rect">
              <a:avLst/>
            </a:prstGeom>
            <a:noFill/>
            <a:ln>
              <a:noFill/>
            </a:ln>
          </p:spPr>
        </p:pic>
        <p:pic>
          <p:nvPicPr>
            <p:cNvPr id="1241" name="Google Shape;1241;p116"/>
            <p:cNvPicPr preferRelativeResize="0"/>
            <p:nvPr/>
          </p:nvPicPr>
          <p:blipFill rotWithShape="1">
            <a:blip r:embed="rId10">
              <a:alphaModFix/>
            </a:blip>
            <a:srcRect b="0" l="0" r="0" t="0"/>
            <a:stretch/>
          </p:blipFill>
          <p:spPr>
            <a:xfrm>
              <a:off x="3974717" y="3105106"/>
              <a:ext cx="448822" cy="299215"/>
            </a:xfrm>
            <a:prstGeom prst="rect">
              <a:avLst/>
            </a:prstGeom>
            <a:noFill/>
            <a:ln>
              <a:noFill/>
            </a:ln>
          </p:spPr>
        </p:pic>
      </p:grpSp>
      <p:sp>
        <p:nvSpPr>
          <p:cNvPr id="1242" name="Google Shape;1242;p116"/>
          <p:cNvSpPr/>
          <p:nvPr/>
        </p:nvSpPr>
        <p:spPr>
          <a:xfrm>
            <a:off x="4105487" y="895487"/>
            <a:ext cx="929700" cy="677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iSHARE Satellite</a:t>
            </a:r>
            <a:endParaRPr b="0" i="0" sz="1000" u="none" cap="none" strike="noStrike">
              <a:solidFill>
                <a:srgbClr val="000000"/>
              </a:solidFill>
              <a:latin typeface="Arial"/>
              <a:ea typeface="Arial"/>
              <a:cs typeface="Arial"/>
              <a:sym typeface="Arial"/>
            </a:endParaRPr>
          </a:p>
        </p:txBody>
      </p:sp>
      <p:sp>
        <p:nvSpPr>
          <p:cNvPr id="1243" name="Google Shape;1243;p116"/>
          <p:cNvSpPr/>
          <p:nvPr/>
        </p:nvSpPr>
        <p:spPr>
          <a:xfrm>
            <a:off x="1680168" y="3152732"/>
            <a:ext cx="1720200" cy="1692600"/>
          </a:xfrm>
          <a:prstGeom prst="roundRect">
            <a:avLst>
              <a:gd fmla="val 9014" name="adj"/>
            </a:avLst>
          </a:prstGeom>
          <a:noFill/>
          <a:ln cap="flat" cmpd="sng" w="38100">
            <a:solidFill>
              <a:srgbClr val="FF0000"/>
            </a:solidFill>
            <a:prstDash val="dash"/>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0000"/>
              </a:solidFill>
              <a:latin typeface="Arial"/>
              <a:ea typeface="Arial"/>
              <a:cs typeface="Arial"/>
              <a:sym typeface="Arial"/>
            </a:endParaRPr>
          </a:p>
        </p:txBody>
      </p:sp>
      <p:sp>
        <p:nvSpPr>
          <p:cNvPr id="1244" name="Google Shape;1244;p116"/>
          <p:cNvSpPr/>
          <p:nvPr/>
        </p:nvSpPr>
        <p:spPr>
          <a:xfrm>
            <a:off x="1811866" y="1603160"/>
            <a:ext cx="1621200" cy="906600"/>
          </a:xfrm>
          <a:prstGeom prst="roundRect">
            <a:avLst>
              <a:gd fmla="val 16667" name="adj"/>
            </a:avLst>
          </a:prstGeom>
          <a:noFill/>
          <a:ln cap="flat" cmpd="sng" w="57150">
            <a:solidFill>
              <a:srgbClr val="FF0000"/>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45" name="Google Shape;1245;p116"/>
          <p:cNvSpPr txBox="1"/>
          <p:nvPr/>
        </p:nvSpPr>
        <p:spPr>
          <a:xfrm>
            <a:off x="1831926" y="4483124"/>
            <a:ext cx="7740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EBSI</a:t>
            </a:r>
            <a:endParaRPr b="0" i="0" sz="1000" u="none" cap="none" strike="noStrike">
              <a:solidFill>
                <a:srgbClr val="000000"/>
              </a:solidFill>
              <a:latin typeface="Arial"/>
              <a:ea typeface="Arial"/>
              <a:cs typeface="Arial"/>
              <a:sym typeface="Arial"/>
            </a:endParaRPr>
          </a:p>
        </p:txBody>
      </p:sp>
      <p:grpSp>
        <p:nvGrpSpPr>
          <p:cNvPr id="1246" name="Google Shape;1246;p116"/>
          <p:cNvGrpSpPr/>
          <p:nvPr/>
        </p:nvGrpSpPr>
        <p:grpSpPr>
          <a:xfrm>
            <a:off x="6023849" y="526673"/>
            <a:ext cx="645439" cy="416250"/>
            <a:chOff x="7956668" y="506283"/>
            <a:chExt cx="860700" cy="555000"/>
          </a:xfrm>
        </p:grpSpPr>
        <p:sp>
          <p:nvSpPr>
            <p:cNvPr id="1247" name="Google Shape;1247;p116"/>
            <p:cNvSpPr/>
            <p:nvPr/>
          </p:nvSpPr>
          <p:spPr>
            <a:xfrm>
              <a:off x="7956668" y="506283"/>
              <a:ext cx="860700" cy="555000"/>
            </a:xfrm>
            <a:prstGeom prst="roundRect">
              <a:avLst>
                <a:gd fmla="val 16667" name="adj"/>
              </a:avLst>
            </a:prstGeom>
            <a:noFill/>
            <a:ln cap="flat" cmpd="sng" w="57150">
              <a:solidFill>
                <a:srgbClr val="FF0000"/>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48" name="Google Shape;1248;p116"/>
            <p:cNvSpPr txBox="1"/>
            <p:nvPr/>
          </p:nvSpPr>
          <p:spPr>
            <a:xfrm>
              <a:off x="8014484" y="562035"/>
              <a:ext cx="745200" cy="46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eID</a:t>
              </a:r>
              <a:endParaRPr b="1" i="0" sz="1800" u="none" cap="none" strike="noStrike">
                <a:solidFill>
                  <a:srgbClr val="FF0000"/>
                </a:solidFill>
                <a:latin typeface="Arial"/>
                <a:ea typeface="Arial"/>
                <a:cs typeface="Arial"/>
                <a:sym typeface="Arial"/>
              </a:endParaRPr>
            </a:p>
          </p:txBody>
        </p:sp>
      </p:grpSp>
      <p:sp>
        <p:nvSpPr>
          <p:cNvPr id="1249" name="Google Shape;1249;p116"/>
          <p:cNvSpPr/>
          <p:nvPr/>
        </p:nvSpPr>
        <p:spPr>
          <a:xfrm>
            <a:off x="1257138" y="3289148"/>
            <a:ext cx="1550400" cy="8412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Marketplace / Publication Platform</a:t>
            </a:r>
            <a:endParaRPr b="0" i="0" sz="1000" u="none" cap="none" strike="noStrike">
              <a:solidFill>
                <a:srgbClr val="000000"/>
              </a:solidFill>
              <a:latin typeface="Arial"/>
              <a:ea typeface="Arial"/>
              <a:cs typeface="Arial"/>
              <a:sym typeface="Arial"/>
            </a:endParaRPr>
          </a:p>
        </p:txBody>
      </p:sp>
      <p:cxnSp>
        <p:nvCxnSpPr>
          <p:cNvPr id="1250" name="Google Shape;1250;p116"/>
          <p:cNvCxnSpPr/>
          <p:nvPr/>
        </p:nvCxnSpPr>
        <p:spPr>
          <a:xfrm>
            <a:off x="1317114" y="1958239"/>
            <a:ext cx="2618700" cy="2172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5294"/>
              </a:srgbClr>
            </a:outerShdw>
          </a:effectLst>
        </p:spPr>
      </p:cxnSp>
      <p:sp>
        <p:nvSpPr>
          <p:cNvPr id="1251" name="Google Shape;1251;p116"/>
          <p:cNvSpPr txBox="1"/>
          <p:nvPr/>
        </p:nvSpPr>
        <p:spPr>
          <a:xfrm>
            <a:off x="1792550" y="2189786"/>
            <a:ext cx="1655700" cy="319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1" i="0" lang="en" sz="1500" u="none" cap="none" strike="noStrike">
                <a:solidFill>
                  <a:srgbClr val="FF0000"/>
                </a:solidFill>
                <a:latin typeface="Arial"/>
                <a:ea typeface="Arial"/>
                <a:cs typeface="Arial"/>
                <a:sym typeface="Arial"/>
              </a:rPr>
              <a:t>Context Broker</a:t>
            </a:r>
            <a:endParaRPr b="0" i="0" sz="900" u="none" cap="none" strike="noStrike">
              <a:solidFill>
                <a:srgbClr val="000000"/>
              </a:solidFill>
              <a:latin typeface="Arial"/>
              <a:ea typeface="Arial"/>
              <a:cs typeface="Arial"/>
              <a:sym typeface="Arial"/>
            </a:endParaRPr>
          </a:p>
        </p:txBody>
      </p:sp>
      <p:cxnSp>
        <p:nvCxnSpPr>
          <p:cNvPr id="1252" name="Google Shape;1252;p116"/>
          <p:cNvCxnSpPr/>
          <p:nvPr/>
        </p:nvCxnSpPr>
        <p:spPr>
          <a:xfrm rot="10800000">
            <a:off x="6351222" y="1009845"/>
            <a:ext cx="0" cy="348300"/>
          </a:xfrm>
          <a:prstGeom prst="straightConnector1">
            <a:avLst/>
          </a:prstGeom>
          <a:noFill/>
          <a:ln cap="flat" cmpd="sng" w="38100">
            <a:solidFill>
              <a:srgbClr val="FF0000"/>
            </a:solidFill>
            <a:prstDash val="dash"/>
            <a:round/>
            <a:headEnd len="sm" w="sm" type="none"/>
            <a:tailEnd len="sm" w="sm" type="none"/>
          </a:ln>
          <a:effectLst>
            <a:outerShdw blurRad="40000" rotWithShape="0" dir="5400000" dist="23000">
              <a:srgbClr val="000000">
                <a:alpha val="31764"/>
              </a:srgbClr>
            </a:outerShdw>
          </a:effectLst>
        </p:spPr>
      </p:cxnSp>
      <p:cxnSp>
        <p:nvCxnSpPr>
          <p:cNvPr id="1253" name="Google Shape;1253;p116"/>
          <p:cNvCxnSpPr/>
          <p:nvPr/>
        </p:nvCxnSpPr>
        <p:spPr>
          <a:xfrm flipH="1" rot="10800000">
            <a:off x="5189103" y="906290"/>
            <a:ext cx="742500" cy="103500"/>
          </a:xfrm>
          <a:prstGeom prst="straightConnector1">
            <a:avLst/>
          </a:prstGeom>
          <a:noFill/>
          <a:ln cap="flat" cmpd="sng" w="38100">
            <a:solidFill>
              <a:srgbClr val="FF0000"/>
            </a:solidFill>
            <a:prstDash val="dash"/>
            <a:round/>
            <a:headEnd len="sm" w="sm" type="none"/>
            <a:tailEnd len="sm" w="sm" type="none"/>
          </a:ln>
          <a:effectLst>
            <a:outerShdw blurRad="40000" rotWithShape="0" dir="5400000" dist="23000">
              <a:srgbClr val="000000">
                <a:alpha val="31764"/>
              </a:srgbClr>
            </a:outerShdw>
          </a:effectLst>
        </p:spPr>
      </p:cxnSp>
      <p:sp>
        <p:nvSpPr>
          <p:cNvPr id="1254" name="Google Shape;1254;p116"/>
          <p:cNvSpPr/>
          <p:nvPr/>
        </p:nvSpPr>
        <p:spPr>
          <a:xfrm>
            <a:off x="3986944" y="794931"/>
            <a:ext cx="1202100" cy="906600"/>
          </a:xfrm>
          <a:prstGeom prst="roundRect">
            <a:avLst>
              <a:gd fmla="val 16667" name="adj"/>
            </a:avLst>
          </a:prstGeom>
          <a:noFill/>
          <a:ln cap="flat" cmpd="sng" w="57150">
            <a:solidFill>
              <a:srgbClr val="FF0000"/>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55" name="Google Shape;1255;p116"/>
          <p:cNvSpPr/>
          <p:nvPr/>
        </p:nvSpPr>
        <p:spPr>
          <a:xfrm>
            <a:off x="5988233" y="1349711"/>
            <a:ext cx="743400" cy="537900"/>
          </a:xfrm>
          <a:prstGeom prst="roundRect">
            <a:avLst>
              <a:gd fmla="val 16667" name="adj"/>
            </a:avLst>
          </a:prstGeom>
          <a:noFill/>
          <a:ln cap="flat" cmpd="sng" w="57150">
            <a:solidFill>
              <a:srgbClr val="FF0000"/>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256" name="Google Shape;1256;p116"/>
          <p:cNvSpPr/>
          <p:nvPr/>
        </p:nvSpPr>
        <p:spPr>
          <a:xfrm>
            <a:off x="4118651" y="3676090"/>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1257" name="Google Shape;1257;p116"/>
          <p:cNvSpPr/>
          <p:nvPr/>
        </p:nvSpPr>
        <p:spPr>
          <a:xfrm>
            <a:off x="4896786" y="3676089"/>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1258" name="Google Shape;1258;p116"/>
          <p:cNvSpPr/>
          <p:nvPr/>
        </p:nvSpPr>
        <p:spPr>
          <a:xfrm>
            <a:off x="1866796" y="1095872"/>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1259" name="Google Shape;1259;p116"/>
          <p:cNvSpPr/>
          <p:nvPr/>
        </p:nvSpPr>
        <p:spPr>
          <a:xfrm>
            <a:off x="2644931" y="1095872"/>
            <a:ext cx="603000" cy="3738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1764"/>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17"/>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Going beyond building blocks: creation of a vibrant community</a:t>
            </a:r>
            <a:endParaRPr/>
          </a:p>
        </p:txBody>
      </p:sp>
      <p:sp>
        <p:nvSpPr>
          <p:cNvPr id="1265" name="Google Shape;1265;p11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18"/>
          <p:cNvSpPr txBox="1"/>
          <p:nvPr>
            <p:ph type="title"/>
          </p:nvPr>
        </p:nvSpPr>
        <p:spPr>
          <a:xfrm>
            <a:off x="359054" y="270000"/>
            <a:ext cx="8099100" cy="644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000"/>
              <a:buNone/>
            </a:pPr>
            <a:r>
              <a:rPr lang="en"/>
              <a:t>i4Trust Going Beyond the technology </a:t>
            </a:r>
            <a:endParaRPr/>
          </a:p>
        </p:txBody>
      </p:sp>
      <p:sp>
        <p:nvSpPr>
          <p:cNvPr id="1272" name="Google Shape;1272;p118"/>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
        <p:nvSpPr>
          <p:cNvPr id="1273" name="Google Shape;1273;p118"/>
          <p:cNvSpPr txBox="1"/>
          <p:nvPr/>
        </p:nvSpPr>
        <p:spPr>
          <a:xfrm>
            <a:off x="0" y="777650"/>
            <a:ext cx="9144000" cy="900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E34D28"/>
              </a:buClr>
              <a:buSzPts val="6000"/>
              <a:buFont typeface="Arial"/>
              <a:buNone/>
            </a:pPr>
            <a:r>
              <a:rPr b="1" lang="en" sz="4500">
                <a:solidFill>
                  <a:srgbClr val="D7603C"/>
                </a:solidFill>
                <a:latin typeface="Montserrat"/>
                <a:ea typeface="Montserrat"/>
                <a:cs typeface="Montserrat"/>
                <a:sym typeface="Montserrat"/>
              </a:rPr>
              <a:t>FundingBox</a:t>
            </a:r>
            <a:endParaRPr sz="4500">
              <a:latin typeface="Montserrat ExtraBold"/>
              <a:ea typeface="Montserrat ExtraBold"/>
              <a:cs typeface="Montserrat ExtraBold"/>
              <a:sym typeface="Montserrat ExtraBold"/>
            </a:endParaRPr>
          </a:p>
        </p:txBody>
      </p:sp>
      <p:sp>
        <p:nvSpPr>
          <p:cNvPr id="1274" name="Google Shape;1274;p118"/>
          <p:cNvSpPr txBox="1"/>
          <p:nvPr/>
        </p:nvSpPr>
        <p:spPr>
          <a:xfrm>
            <a:off x="-559500" y="1740600"/>
            <a:ext cx="30000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dk1"/>
                </a:solidFill>
                <a:latin typeface="Montserrat"/>
                <a:ea typeface="Montserrat"/>
                <a:cs typeface="Montserrat"/>
                <a:sym typeface="Montserrat"/>
              </a:rPr>
              <a:t>Funding</a:t>
            </a:r>
            <a:endParaRPr b="1" sz="2200">
              <a:solidFill>
                <a:schemeClr val="dk1"/>
              </a:solidFill>
              <a:latin typeface="Montserrat"/>
              <a:ea typeface="Montserrat"/>
              <a:cs typeface="Montserrat"/>
              <a:sym typeface="Montserrat"/>
            </a:endParaRPr>
          </a:p>
          <a:p>
            <a:pPr indent="0" lvl="0" marL="0" rtl="0" algn="r">
              <a:spcBef>
                <a:spcPts val="0"/>
              </a:spcBef>
              <a:spcAft>
                <a:spcPts val="0"/>
              </a:spcAft>
              <a:buNone/>
            </a:pPr>
            <a:r>
              <a:t/>
            </a:r>
            <a:endParaRPr sz="9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000">
                <a:solidFill>
                  <a:schemeClr val="dk1"/>
                </a:solidFill>
                <a:latin typeface="Montserrat"/>
                <a:ea typeface="Montserrat"/>
                <a:cs typeface="Montserrat"/>
                <a:sym typeface="Montserrat"/>
              </a:rPr>
              <a:t>€ 100 million soft funding</a:t>
            </a:r>
            <a:endParaRPr sz="10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000">
                <a:solidFill>
                  <a:schemeClr val="dk1"/>
                </a:solidFill>
                <a:latin typeface="Montserrat"/>
                <a:ea typeface="Montserrat"/>
                <a:cs typeface="Montserrat"/>
                <a:sym typeface="Montserrat"/>
              </a:rPr>
              <a:t>€ 7 million VC</a:t>
            </a:r>
            <a:endParaRPr sz="10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000">
                <a:solidFill>
                  <a:schemeClr val="dk1"/>
                </a:solidFill>
                <a:latin typeface="Montserrat"/>
                <a:ea typeface="Montserrat"/>
                <a:cs typeface="Montserrat"/>
                <a:sym typeface="Montserrat"/>
              </a:rPr>
              <a:t>43 programs for startups, </a:t>
            </a:r>
            <a:endParaRPr sz="10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000">
                <a:solidFill>
                  <a:schemeClr val="dk1"/>
                </a:solidFill>
                <a:latin typeface="Montserrat"/>
                <a:ea typeface="Montserrat"/>
                <a:cs typeface="Montserrat"/>
                <a:sym typeface="Montserrat"/>
              </a:rPr>
              <a:t>corporates and SMEs</a:t>
            </a:r>
            <a:r>
              <a:rPr lang="en" sz="900">
                <a:solidFill>
                  <a:schemeClr val="dk1"/>
                </a:solidFill>
                <a:latin typeface="Montserrat"/>
                <a:ea typeface="Montserrat"/>
                <a:cs typeface="Montserrat"/>
                <a:sym typeface="Montserrat"/>
              </a:rPr>
              <a:t> </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br>
              <a:rPr b="1" lang="en" sz="1100">
                <a:solidFill>
                  <a:schemeClr val="dk1"/>
                </a:solidFill>
                <a:latin typeface="Montserrat"/>
                <a:ea typeface="Montserrat"/>
                <a:cs typeface="Montserrat"/>
                <a:sym typeface="Montserrat"/>
              </a:rPr>
            </a:br>
            <a:endParaRPr/>
          </a:p>
        </p:txBody>
      </p:sp>
      <p:sp>
        <p:nvSpPr>
          <p:cNvPr id="1275" name="Google Shape;1275;p118"/>
          <p:cNvSpPr txBox="1"/>
          <p:nvPr/>
        </p:nvSpPr>
        <p:spPr>
          <a:xfrm>
            <a:off x="5722625" y="1677650"/>
            <a:ext cx="30000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2200">
                <a:solidFill>
                  <a:schemeClr val="dk1"/>
                </a:solidFill>
                <a:latin typeface="Montserrat"/>
                <a:ea typeface="Montserrat"/>
                <a:cs typeface="Montserrat"/>
                <a:sym typeface="Montserrat"/>
              </a:rPr>
              <a:t>Community</a:t>
            </a:r>
            <a:endParaRPr b="1"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32,000 users in our platform</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10,000 users + year</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One of the largest EU DeepTech ecosystems</a:t>
            </a:r>
            <a:endParaRPr/>
          </a:p>
        </p:txBody>
      </p:sp>
      <p:pic>
        <p:nvPicPr>
          <p:cNvPr id="1276" name="Google Shape;1276;p118"/>
          <p:cNvPicPr preferRelativeResize="0"/>
          <p:nvPr/>
        </p:nvPicPr>
        <p:blipFill>
          <a:blip r:embed="rId3">
            <a:alphaModFix amt="95000"/>
          </a:blip>
          <a:stretch>
            <a:fillRect/>
          </a:stretch>
        </p:blipFill>
        <p:spPr>
          <a:xfrm>
            <a:off x="2711170" y="1615168"/>
            <a:ext cx="1494400" cy="1646150"/>
          </a:xfrm>
          <a:prstGeom prst="rect">
            <a:avLst/>
          </a:prstGeom>
          <a:noFill/>
          <a:ln>
            <a:noFill/>
          </a:ln>
        </p:spPr>
      </p:pic>
      <p:pic>
        <p:nvPicPr>
          <p:cNvPr id="1277" name="Google Shape;1277;p118"/>
          <p:cNvPicPr preferRelativeResize="0"/>
          <p:nvPr/>
        </p:nvPicPr>
        <p:blipFill>
          <a:blip r:embed="rId4">
            <a:alphaModFix amt="95000"/>
          </a:blip>
          <a:stretch>
            <a:fillRect/>
          </a:stretch>
        </p:blipFill>
        <p:spPr>
          <a:xfrm>
            <a:off x="3965800" y="1677640"/>
            <a:ext cx="1494400" cy="1646134"/>
          </a:xfrm>
          <a:prstGeom prst="rect">
            <a:avLst/>
          </a:prstGeom>
          <a:noFill/>
          <a:ln>
            <a:noFill/>
          </a:ln>
        </p:spPr>
      </p:pic>
      <p:pic>
        <p:nvPicPr>
          <p:cNvPr descr="Imagen" id="1278" name="Google Shape;1278;p118"/>
          <p:cNvPicPr preferRelativeResize="0"/>
          <p:nvPr/>
        </p:nvPicPr>
        <p:blipFill rotWithShape="1">
          <a:blip r:embed="rId5">
            <a:alphaModFix/>
          </a:blip>
          <a:srcRect b="0" l="0" r="0" t="0"/>
          <a:stretch/>
        </p:blipFill>
        <p:spPr>
          <a:xfrm flipH="1" rot="-5084036">
            <a:off x="3073723" y="2433223"/>
            <a:ext cx="1319753" cy="1319753"/>
          </a:xfrm>
          <a:prstGeom prst="rect">
            <a:avLst/>
          </a:prstGeom>
          <a:noFill/>
          <a:ln>
            <a:noFill/>
          </a:ln>
        </p:spPr>
      </p:pic>
      <p:pic>
        <p:nvPicPr>
          <p:cNvPr id="1279" name="Google Shape;1279;p118"/>
          <p:cNvPicPr preferRelativeResize="0"/>
          <p:nvPr/>
        </p:nvPicPr>
        <p:blipFill>
          <a:blip r:embed="rId6">
            <a:alphaModFix/>
          </a:blip>
          <a:stretch>
            <a:fillRect/>
          </a:stretch>
        </p:blipFill>
        <p:spPr>
          <a:xfrm>
            <a:off x="1271475" y="3615460"/>
            <a:ext cx="1439701" cy="1423866"/>
          </a:xfrm>
          <a:prstGeom prst="rect">
            <a:avLst/>
          </a:prstGeom>
          <a:noFill/>
          <a:ln>
            <a:noFill/>
          </a:ln>
        </p:spPr>
      </p:pic>
      <p:sp>
        <p:nvSpPr>
          <p:cNvPr id="1280" name="Google Shape;1280;p118"/>
          <p:cNvSpPr txBox="1"/>
          <p:nvPr/>
        </p:nvSpPr>
        <p:spPr>
          <a:xfrm>
            <a:off x="3015950" y="3615450"/>
            <a:ext cx="2954700" cy="720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chemeClr val="dk1"/>
              </a:buClr>
              <a:buSzPts val="1100"/>
              <a:buFont typeface="Arial"/>
              <a:buNone/>
            </a:pPr>
            <a:r>
              <a:rPr b="1" lang="en" sz="2000">
                <a:solidFill>
                  <a:srgbClr val="4342FF"/>
                </a:solidFill>
                <a:highlight>
                  <a:schemeClr val="lt1"/>
                </a:highlight>
                <a:uFill>
                  <a:noFill/>
                </a:uFill>
                <a:latin typeface="Montserrat"/>
                <a:ea typeface="Montserrat"/>
                <a:cs typeface="Montserrat"/>
                <a:sym typeface="Montserrat"/>
                <a:hlinkClick r:id="rId7">
                  <a:extLst>
                    <a:ext uri="{A12FA001-AC4F-418D-AE19-62706E023703}">
                      <ahyp:hlinkClr val="tx"/>
                    </a:ext>
                  </a:extLst>
                </a:hlinkClick>
              </a:rPr>
              <a:t>#FundingChampions</a:t>
            </a:r>
            <a:r>
              <a:rPr b="1" lang="en" sz="2000">
                <a:solidFill>
                  <a:srgbClr val="262F3D"/>
                </a:solidFill>
                <a:highlight>
                  <a:schemeClr val="lt1"/>
                </a:highlight>
                <a:latin typeface="Montserrat"/>
                <a:ea typeface="Montserrat"/>
                <a:cs typeface="Montserrat"/>
                <a:sym typeface="Montserrat"/>
              </a:rPr>
              <a:t> </a:t>
            </a:r>
            <a:endParaRPr b="1" sz="2000">
              <a:solidFill>
                <a:srgbClr val="262F3D"/>
              </a:solidFill>
              <a:highlight>
                <a:schemeClr val="lt1"/>
              </a:highlight>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a:solidFill>
                  <a:srgbClr val="262F3D"/>
                </a:solidFill>
                <a:highlight>
                  <a:schemeClr val="lt1"/>
                </a:highlight>
                <a:latin typeface="Montserrat"/>
                <a:ea typeface="Montserrat"/>
                <a:cs typeface="Montserrat"/>
                <a:sym typeface="Montserrat"/>
              </a:rPr>
              <a:t>your Champion deal</a:t>
            </a:r>
            <a:endParaRPr b="1">
              <a:solidFill>
                <a:srgbClr val="262F3D"/>
              </a:solidFill>
              <a:highlight>
                <a:schemeClr val="lt1"/>
              </a:highlight>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000">
                <a:solidFill>
                  <a:srgbClr val="262F3D"/>
                </a:solidFill>
                <a:highlight>
                  <a:schemeClr val="lt1"/>
                </a:highlight>
                <a:latin typeface="Montserrat"/>
                <a:ea typeface="Montserrat"/>
                <a:cs typeface="Montserrat"/>
                <a:sym typeface="Montserrat"/>
              </a:rPr>
              <a:t>550 Champions</a:t>
            </a:r>
            <a:endParaRPr sz="1000">
              <a:solidFill>
                <a:srgbClr val="262F3D"/>
              </a:solidFill>
              <a:highlight>
                <a:schemeClr val="lt1"/>
              </a:highlight>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000">
                <a:solidFill>
                  <a:srgbClr val="262F3D"/>
                </a:solidFill>
                <a:highlight>
                  <a:schemeClr val="lt1"/>
                </a:highlight>
                <a:latin typeface="Montserrat"/>
                <a:ea typeface="Montserrat"/>
                <a:cs typeface="Montserrat"/>
                <a:sym typeface="Montserrat"/>
              </a:rPr>
              <a:t>+150 /year </a:t>
            </a:r>
            <a:endParaRPr sz="1000">
              <a:solidFill>
                <a:srgbClr val="262F3D"/>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19"/>
          <p:cNvSpPr/>
          <p:nvPr/>
        </p:nvSpPr>
        <p:spPr>
          <a:xfrm>
            <a:off x="3061396" y="1635362"/>
            <a:ext cx="2959800" cy="1753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1286" name="Google Shape;1286;p119"/>
          <p:cNvPicPr preferRelativeResize="0"/>
          <p:nvPr/>
        </p:nvPicPr>
        <p:blipFill rotWithShape="1">
          <a:blip r:embed="rId3">
            <a:alphaModFix/>
          </a:blip>
          <a:srcRect b="0" l="0" r="0" t="0"/>
          <a:stretch/>
        </p:blipFill>
        <p:spPr>
          <a:xfrm>
            <a:off x="3118011" y="1699439"/>
            <a:ext cx="2846498" cy="1601155"/>
          </a:xfrm>
          <a:prstGeom prst="rect">
            <a:avLst/>
          </a:prstGeom>
          <a:noFill/>
          <a:ln>
            <a:noFill/>
          </a:ln>
        </p:spPr>
      </p:pic>
      <p:sp>
        <p:nvSpPr>
          <p:cNvPr id="1287" name="Google Shape;1287;p119"/>
          <p:cNvSpPr txBox="1"/>
          <p:nvPr>
            <p:ph idx="12" type="sldNum"/>
          </p:nvPr>
        </p:nvSpPr>
        <p:spPr>
          <a:xfrm>
            <a:off x="3041112" y="3652244"/>
            <a:ext cx="774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
        <p:nvSpPr>
          <p:cNvPr id="1288" name="Google Shape;1288;p119"/>
          <p:cNvSpPr txBox="1"/>
          <p:nvPr>
            <p:ph type="title"/>
          </p:nvPr>
        </p:nvSpPr>
        <p:spPr>
          <a:xfrm>
            <a:off x="427801" y="906038"/>
            <a:ext cx="2422200" cy="37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sz="1100">
                <a:solidFill>
                  <a:srgbClr val="434343"/>
                </a:solidFill>
              </a:rPr>
              <a:t>Building a vibrant Community</a:t>
            </a:r>
            <a:endParaRPr sz="1100">
              <a:solidFill>
                <a:srgbClr val="434343"/>
              </a:solidFill>
            </a:endParaRPr>
          </a:p>
        </p:txBody>
      </p:sp>
      <p:sp>
        <p:nvSpPr>
          <p:cNvPr id="1289" name="Google Shape;1289;p119"/>
          <p:cNvSpPr/>
          <p:nvPr/>
        </p:nvSpPr>
        <p:spPr>
          <a:xfrm flipH="1" rot="10800000">
            <a:off x="3060887" y="3206955"/>
            <a:ext cx="2959800" cy="1512000"/>
          </a:xfrm>
          <a:prstGeom prst="downArrowCallout">
            <a:avLst>
              <a:gd fmla="val 25000" name="adj1"/>
              <a:gd fmla="val 25077" name="adj2"/>
              <a:gd fmla="val 17980" name="adj3"/>
              <a:gd fmla="val 76080" name="adj4"/>
            </a:avLst>
          </a:prstGeom>
          <a:solidFill>
            <a:srgbClr val="FFF6CC"/>
          </a:solidFill>
          <a:ln cap="flat" cmpd="sng" w="25400">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0" name="Google Shape;1290;p119"/>
          <p:cNvSpPr txBox="1"/>
          <p:nvPr/>
        </p:nvSpPr>
        <p:spPr>
          <a:xfrm>
            <a:off x="3132584" y="3896135"/>
            <a:ext cx="18759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Community Platform Community Mgmt</a:t>
            </a:r>
            <a:endParaRPr b="0" i="0" sz="1300" u="none" cap="none" strike="noStrike">
              <a:solidFill>
                <a:srgbClr val="000000"/>
              </a:solidFill>
              <a:latin typeface="Arial"/>
              <a:ea typeface="Arial"/>
              <a:cs typeface="Arial"/>
              <a:sym typeface="Arial"/>
            </a:endParaRPr>
          </a:p>
        </p:txBody>
      </p:sp>
      <p:sp>
        <p:nvSpPr>
          <p:cNvPr id="1291" name="Google Shape;1291;p119"/>
          <p:cNvSpPr/>
          <p:nvPr/>
        </p:nvSpPr>
        <p:spPr>
          <a:xfrm>
            <a:off x="3061405" y="825113"/>
            <a:ext cx="2959800" cy="719700"/>
          </a:xfrm>
          <a:prstGeom prst="downArrowCallout">
            <a:avLst>
              <a:gd fmla="val 37505" name="adj1"/>
              <a:gd fmla="val 36416" name="adj2"/>
              <a:gd fmla="val 25000" name="adj3"/>
              <a:gd fmla="val 64977" name="adj4"/>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2" name="Google Shape;1292;p119"/>
          <p:cNvSpPr/>
          <p:nvPr/>
        </p:nvSpPr>
        <p:spPr>
          <a:xfrm rot="5400000">
            <a:off x="6383300" y="1135920"/>
            <a:ext cx="1753800" cy="2771100"/>
          </a:xfrm>
          <a:prstGeom prst="downArrowCallout">
            <a:avLst>
              <a:gd fmla="val 22895" name="adj1"/>
              <a:gd fmla="val 25000" name="adj2"/>
              <a:gd fmla="val 12800" name="adj3"/>
              <a:gd fmla="val 88334" name="adj4"/>
            </a:avLst>
          </a:prstGeom>
          <a:solidFill>
            <a:srgbClr val="FED1D9"/>
          </a:solidFill>
          <a:ln cap="flat" cmpd="sng" w="25400">
            <a:solidFill>
              <a:srgbClr val="D2002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3" name="Google Shape;1293;p119"/>
          <p:cNvSpPr txBox="1"/>
          <p:nvPr/>
        </p:nvSpPr>
        <p:spPr>
          <a:xfrm>
            <a:off x="6021156" y="1760900"/>
            <a:ext cx="27045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32 BuE – 150+ SMEs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(Bottom-up Experiments)</a:t>
            </a:r>
            <a:endParaRPr b="0" i="0" sz="1000" u="none" cap="none" strike="noStrike">
              <a:solidFill>
                <a:srgbClr val="000000"/>
              </a:solidFill>
              <a:latin typeface="Arial"/>
              <a:ea typeface="Arial"/>
              <a:cs typeface="Arial"/>
              <a:sym typeface="Arial"/>
            </a:endParaRPr>
          </a:p>
        </p:txBody>
      </p:sp>
      <p:sp>
        <p:nvSpPr>
          <p:cNvPr id="1294" name="Google Shape;1294;p119"/>
          <p:cNvSpPr txBox="1"/>
          <p:nvPr/>
        </p:nvSpPr>
        <p:spPr>
          <a:xfrm>
            <a:off x="6021156" y="2745184"/>
            <a:ext cx="27045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Future experiments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Market solutions</a:t>
            </a:r>
            <a:endParaRPr b="0" i="0" sz="1000" u="none" cap="none" strike="noStrike">
              <a:solidFill>
                <a:srgbClr val="000000"/>
              </a:solidFill>
              <a:latin typeface="Arial"/>
              <a:ea typeface="Arial"/>
              <a:cs typeface="Arial"/>
              <a:sym typeface="Arial"/>
            </a:endParaRPr>
          </a:p>
        </p:txBody>
      </p:sp>
      <p:sp>
        <p:nvSpPr>
          <p:cNvPr id="1295" name="Google Shape;1295;p119"/>
          <p:cNvSpPr/>
          <p:nvPr/>
        </p:nvSpPr>
        <p:spPr>
          <a:xfrm>
            <a:off x="7045230" y="2368589"/>
            <a:ext cx="656100" cy="253500"/>
          </a:xfrm>
          <a:prstGeom prst="downArrow">
            <a:avLst>
              <a:gd fmla="val 50000" name="adj1"/>
              <a:gd fmla="val 50000" name="adj2"/>
            </a:avLst>
          </a:prstGeom>
          <a:noFill/>
          <a:ln cap="flat" cmpd="sng" w="25400">
            <a:solidFill>
              <a:srgbClr val="FF758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6" name="Google Shape;1296;p119"/>
          <p:cNvSpPr txBox="1"/>
          <p:nvPr/>
        </p:nvSpPr>
        <p:spPr>
          <a:xfrm>
            <a:off x="3124315" y="794328"/>
            <a:ext cx="1650600" cy="484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n" sz="1000" u="none" cap="none" strike="noStrike">
                <a:solidFill>
                  <a:srgbClr val="000000"/>
                </a:solidFill>
                <a:latin typeface="Arial"/>
                <a:ea typeface="Arial"/>
                <a:cs typeface="Arial"/>
                <a:sym typeface="Arial"/>
              </a:rPr>
              <a:t>Training</a:t>
            </a:r>
            <a:br>
              <a:rPr b="0" i="0" lang="en" sz="1000" u="none" cap="none" strike="noStrike">
                <a:solidFill>
                  <a:srgbClr val="000000"/>
                </a:solidFill>
                <a:latin typeface="Arial"/>
                <a:ea typeface="Arial"/>
                <a:cs typeface="Arial"/>
                <a:sym typeface="Arial"/>
              </a:rPr>
            </a:br>
            <a:r>
              <a:rPr b="0" i="0" lang="en" sz="1000" u="none" cap="none" strike="noStrike">
                <a:solidFill>
                  <a:srgbClr val="000000"/>
                </a:solidFill>
                <a:latin typeface="Arial"/>
                <a:ea typeface="Arial"/>
                <a:cs typeface="Arial"/>
                <a:sym typeface="Arial"/>
              </a:rPr>
              <a:t>Technical Support</a:t>
            </a:r>
            <a:endParaRPr b="0" i="0" sz="1000" u="none" cap="none" strike="noStrike">
              <a:solidFill>
                <a:srgbClr val="000000"/>
              </a:solidFill>
              <a:latin typeface="Arial"/>
              <a:ea typeface="Arial"/>
              <a:cs typeface="Arial"/>
              <a:sym typeface="Arial"/>
            </a:endParaRPr>
          </a:p>
        </p:txBody>
      </p:sp>
      <p:sp>
        <p:nvSpPr>
          <p:cNvPr id="1297" name="Google Shape;1297;p119"/>
          <p:cNvSpPr/>
          <p:nvPr/>
        </p:nvSpPr>
        <p:spPr>
          <a:xfrm flipH="1" rot="-5400000">
            <a:off x="927423" y="1126713"/>
            <a:ext cx="1753800" cy="2771100"/>
          </a:xfrm>
          <a:prstGeom prst="downArrowCallout">
            <a:avLst>
              <a:gd fmla="val 22895" name="adj1"/>
              <a:gd fmla="val 25000" name="adj2"/>
              <a:gd fmla="val 12800" name="adj3"/>
              <a:gd fmla="val 88334" name="adj4"/>
            </a:avLst>
          </a:prstGeom>
          <a:solidFill>
            <a:srgbClr val="F8D7FE"/>
          </a:solidFill>
          <a:ln cap="flat" cmpd="sng" w="25400">
            <a:solidFill>
              <a:srgbClr val="C604E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8" name="Google Shape;1298;p119"/>
          <p:cNvSpPr txBox="1"/>
          <p:nvPr/>
        </p:nvSpPr>
        <p:spPr>
          <a:xfrm>
            <a:off x="436800" y="2342762"/>
            <a:ext cx="2404200" cy="44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Digital Innovation Hubs </a:t>
            </a:r>
            <a:br>
              <a:rPr b="0" i="0" lang="en" sz="1300" u="none" cap="none" strike="noStrike">
                <a:solidFill>
                  <a:srgbClr val="000000"/>
                </a:solidFill>
                <a:latin typeface="Arial"/>
                <a:ea typeface="Arial"/>
                <a:cs typeface="Arial"/>
                <a:sym typeface="Arial"/>
              </a:rPr>
            </a:br>
            <a:r>
              <a:rPr b="0" i="0" lang="en" sz="1300" u="none" cap="none" strike="noStrike">
                <a:solidFill>
                  <a:srgbClr val="000000"/>
                </a:solidFill>
                <a:latin typeface="Arial"/>
                <a:ea typeface="Arial"/>
                <a:cs typeface="Arial"/>
                <a:sym typeface="Arial"/>
              </a:rPr>
              <a:t>(DIHs)</a:t>
            </a:r>
            <a:endParaRPr b="0" i="0" sz="1000" u="none" cap="none" strike="noStrike">
              <a:solidFill>
                <a:srgbClr val="000000"/>
              </a:solidFill>
              <a:latin typeface="Arial"/>
              <a:ea typeface="Arial"/>
              <a:cs typeface="Arial"/>
              <a:sym typeface="Arial"/>
            </a:endParaRPr>
          </a:p>
        </p:txBody>
      </p:sp>
      <p:sp>
        <p:nvSpPr>
          <p:cNvPr id="1299" name="Google Shape;1299;p119"/>
          <p:cNvSpPr/>
          <p:nvPr/>
        </p:nvSpPr>
        <p:spPr>
          <a:xfrm>
            <a:off x="4936936" y="3669436"/>
            <a:ext cx="987900" cy="4428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1300" name="Google Shape;1300;p119"/>
          <p:cNvPicPr preferRelativeResize="0"/>
          <p:nvPr/>
        </p:nvPicPr>
        <p:blipFill rotWithShape="1">
          <a:blip r:embed="rId4">
            <a:alphaModFix/>
          </a:blip>
          <a:srcRect b="0" l="0" r="0" t="0"/>
          <a:stretch/>
        </p:blipFill>
        <p:spPr>
          <a:xfrm>
            <a:off x="5025098" y="3794649"/>
            <a:ext cx="816100" cy="192265"/>
          </a:xfrm>
          <a:prstGeom prst="rect">
            <a:avLst/>
          </a:prstGeom>
          <a:noFill/>
          <a:ln>
            <a:noFill/>
          </a:ln>
        </p:spPr>
      </p:pic>
      <p:sp>
        <p:nvSpPr>
          <p:cNvPr id="1301" name="Google Shape;1301;p119"/>
          <p:cNvSpPr/>
          <p:nvPr/>
        </p:nvSpPr>
        <p:spPr>
          <a:xfrm>
            <a:off x="4936936" y="4190414"/>
            <a:ext cx="449100" cy="4395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&lt;</a:t>
            </a:r>
            <a:endParaRPr b="0" i="0" sz="1000" u="none" cap="none" strike="noStrike">
              <a:solidFill>
                <a:schemeClr val="lt1"/>
              </a:solidFill>
              <a:latin typeface="Arial"/>
              <a:ea typeface="Arial"/>
              <a:cs typeface="Arial"/>
              <a:sym typeface="Arial"/>
            </a:endParaRPr>
          </a:p>
        </p:txBody>
      </p:sp>
      <p:pic>
        <p:nvPicPr>
          <p:cNvPr descr="Logo&#10;&#10;Description automatically generated" id="1302" name="Google Shape;1302;p119"/>
          <p:cNvPicPr preferRelativeResize="0"/>
          <p:nvPr/>
        </p:nvPicPr>
        <p:blipFill rotWithShape="1">
          <a:blip r:embed="rId5">
            <a:alphaModFix/>
          </a:blip>
          <a:srcRect b="0" l="0" r="0" t="0"/>
          <a:stretch/>
        </p:blipFill>
        <p:spPr>
          <a:xfrm>
            <a:off x="5009162" y="4284493"/>
            <a:ext cx="304525" cy="251564"/>
          </a:xfrm>
          <a:prstGeom prst="rect">
            <a:avLst/>
          </a:prstGeom>
          <a:noFill/>
          <a:ln>
            <a:noFill/>
          </a:ln>
        </p:spPr>
      </p:pic>
      <p:sp>
        <p:nvSpPr>
          <p:cNvPr id="1303" name="Google Shape;1303;p119"/>
          <p:cNvSpPr/>
          <p:nvPr/>
        </p:nvSpPr>
        <p:spPr>
          <a:xfrm>
            <a:off x="5472686" y="4187453"/>
            <a:ext cx="452100" cy="442800"/>
          </a:xfrm>
          <a:prstGeom prst="roundRect">
            <a:avLst>
              <a:gd fmla="val 16667" name="adj"/>
            </a:avLst>
          </a:prstGeom>
          <a:solidFill>
            <a:schemeClr val="lt1"/>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1304" name="Google Shape;1304;p119"/>
          <p:cNvPicPr preferRelativeResize="0"/>
          <p:nvPr/>
        </p:nvPicPr>
        <p:blipFill rotWithShape="1">
          <a:blip r:embed="rId6">
            <a:alphaModFix/>
          </a:blip>
          <a:srcRect b="0" l="-20" r="20" t="0"/>
          <a:stretch/>
        </p:blipFill>
        <p:spPr>
          <a:xfrm>
            <a:off x="5556548" y="4257770"/>
            <a:ext cx="284278" cy="302046"/>
          </a:xfrm>
          <a:prstGeom prst="rect">
            <a:avLst/>
          </a:prstGeom>
          <a:noFill/>
          <a:ln>
            <a:noFill/>
          </a:ln>
        </p:spPr>
      </p:pic>
      <p:sp>
        <p:nvSpPr>
          <p:cNvPr id="1305" name="Google Shape;1305;p119"/>
          <p:cNvSpPr/>
          <p:nvPr/>
        </p:nvSpPr>
        <p:spPr>
          <a:xfrm>
            <a:off x="4936931" y="869485"/>
            <a:ext cx="426300" cy="3756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&lt;</a:t>
            </a:r>
            <a:endParaRPr b="0" i="0" sz="1000" u="none" cap="none" strike="noStrike">
              <a:solidFill>
                <a:schemeClr val="lt1"/>
              </a:solidFill>
              <a:latin typeface="Arial"/>
              <a:ea typeface="Arial"/>
              <a:cs typeface="Arial"/>
              <a:sym typeface="Arial"/>
            </a:endParaRPr>
          </a:p>
        </p:txBody>
      </p:sp>
      <p:pic>
        <p:nvPicPr>
          <p:cNvPr descr="Logo&#10;&#10;Description automatically generated" id="1306" name="Google Shape;1306;p119"/>
          <p:cNvPicPr preferRelativeResize="0"/>
          <p:nvPr/>
        </p:nvPicPr>
        <p:blipFill rotWithShape="1">
          <a:blip r:embed="rId5">
            <a:alphaModFix/>
          </a:blip>
          <a:srcRect b="0" l="0" r="0" t="0"/>
          <a:stretch/>
        </p:blipFill>
        <p:spPr>
          <a:xfrm>
            <a:off x="5005510" y="951760"/>
            <a:ext cx="289150" cy="213317"/>
          </a:xfrm>
          <a:prstGeom prst="rect">
            <a:avLst/>
          </a:prstGeom>
          <a:noFill/>
          <a:ln>
            <a:noFill/>
          </a:ln>
        </p:spPr>
      </p:pic>
      <p:sp>
        <p:nvSpPr>
          <p:cNvPr id="1307" name="Google Shape;1307;p119"/>
          <p:cNvSpPr/>
          <p:nvPr/>
        </p:nvSpPr>
        <p:spPr>
          <a:xfrm>
            <a:off x="5445630" y="869485"/>
            <a:ext cx="429300" cy="3756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1308" name="Google Shape;1308;p119"/>
          <p:cNvPicPr preferRelativeResize="0"/>
          <p:nvPr/>
        </p:nvPicPr>
        <p:blipFill rotWithShape="1">
          <a:blip r:embed="rId6">
            <a:alphaModFix/>
          </a:blip>
          <a:srcRect b="0" l="-20" r="20" t="0"/>
          <a:stretch/>
        </p:blipFill>
        <p:spPr>
          <a:xfrm>
            <a:off x="5525257" y="929102"/>
            <a:ext cx="269924" cy="256122"/>
          </a:xfrm>
          <a:prstGeom prst="rect">
            <a:avLst/>
          </a:prstGeom>
          <a:noFill/>
          <a:ln>
            <a:noFill/>
          </a:ln>
        </p:spPr>
      </p:pic>
      <p:pic>
        <p:nvPicPr>
          <p:cNvPr id="1309" name="Google Shape;1309;p119"/>
          <p:cNvPicPr preferRelativeResize="0"/>
          <p:nvPr/>
        </p:nvPicPr>
        <p:blipFill rotWithShape="1">
          <a:blip r:embed="rId7">
            <a:alphaModFix/>
          </a:blip>
          <a:srcRect b="9677" l="16277" r="44368" t="26902"/>
          <a:stretch/>
        </p:blipFill>
        <p:spPr>
          <a:xfrm>
            <a:off x="1366015" y="3470104"/>
            <a:ext cx="1475051" cy="1336719"/>
          </a:xfrm>
          <a:prstGeom prst="rect">
            <a:avLst/>
          </a:prstGeom>
          <a:noFill/>
          <a:ln>
            <a:noFill/>
          </a:ln>
        </p:spPr>
      </p:pic>
      <p:grpSp>
        <p:nvGrpSpPr>
          <p:cNvPr id="1310" name="Google Shape;1310;p119"/>
          <p:cNvGrpSpPr/>
          <p:nvPr/>
        </p:nvGrpSpPr>
        <p:grpSpPr>
          <a:xfrm>
            <a:off x="3086326" y="2753305"/>
            <a:ext cx="1090430" cy="516785"/>
            <a:chOff x="3139859" y="4542649"/>
            <a:chExt cx="1454100" cy="689047"/>
          </a:xfrm>
        </p:grpSpPr>
        <p:pic>
          <p:nvPicPr>
            <p:cNvPr id="1311" name="Google Shape;1311;p119"/>
            <p:cNvPicPr preferRelativeResize="0"/>
            <p:nvPr/>
          </p:nvPicPr>
          <p:blipFill rotWithShape="1">
            <a:blip r:embed="rId8">
              <a:alphaModFix/>
            </a:blip>
            <a:srcRect b="12356" l="8109" r="8109" t="12341"/>
            <a:stretch/>
          </p:blipFill>
          <p:spPr>
            <a:xfrm>
              <a:off x="3301788" y="4542649"/>
              <a:ext cx="1130244" cy="340068"/>
            </a:xfrm>
            <a:prstGeom prst="rect">
              <a:avLst/>
            </a:prstGeom>
            <a:noFill/>
            <a:ln>
              <a:noFill/>
            </a:ln>
          </p:spPr>
        </p:pic>
        <p:sp>
          <p:nvSpPr>
            <p:cNvPr id="1312" name="Google Shape;1312;p119"/>
            <p:cNvSpPr txBox="1"/>
            <p:nvPr/>
          </p:nvSpPr>
          <p:spPr>
            <a:xfrm>
              <a:off x="3139859" y="4862396"/>
              <a:ext cx="14541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Community</a:t>
              </a:r>
              <a:endParaRPr b="0" i="0" sz="1000" u="none" cap="none" strike="noStrike">
                <a:solidFill>
                  <a:srgbClr val="000000"/>
                </a:solidFill>
                <a:latin typeface="Arial"/>
                <a:ea typeface="Arial"/>
                <a:cs typeface="Arial"/>
                <a:sym typeface="Arial"/>
              </a:endParaRPr>
            </a:p>
          </p:txBody>
        </p:sp>
      </p:grpSp>
      <p:sp>
        <p:nvSpPr>
          <p:cNvPr id="1313" name="Google Shape;1313;p11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Going beyond the technology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0"/>
          <p:cNvSpPr txBox="1"/>
          <p:nvPr>
            <p:ph idx="12" type="sldNum"/>
          </p:nvPr>
        </p:nvSpPr>
        <p:spPr>
          <a:xfrm>
            <a:off x="3041112" y="3652244"/>
            <a:ext cx="774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
        <p:nvSpPr>
          <p:cNvPr id="1320" name="Google Shape;1320;p120"/>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Community: DIHs Working Group</a:t>
            </a:r>
            <a:endParaRPr>
              <a:solidFill>
                <a:srgbClr val="FF0000"/>
              </a:solidFill>
            </a:endParaRPr>
          </a:p>
        </p:txBody>
      </p:sp>
      <p:sp>
        <p:nvSpPr>
          <p:cNvPr id="1321" name="Google Shape;1321;p120"/>
          <p:cNvSpPr/>
          <p:nvPr/>
        </p:nvSpPr>
        <p:spPr>
          <a:xfrm rot="-5400000">
            <a:off x="713499" y="1242440"/>
            <a:ext cx="809325" cy="1587582"/>
          </a:xfrm>
          <a:prstGeom prst="flowChartOffpageConnector">
            <a:avLst/>
          </a:prstGeom>
          <a:solidFill>
            <a:srgbClr val="0000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highlight>
                <a:srgbClr val="0000FF"/>
              </a:highlight>
              <a:latin typeface="Arial"/>
              <a:ea typeface="Arial"/>
              <a:cs typeface="Arial"/>
              <a:sym typeface="Arial"/>
            </a:endParaRPr>
          </a:p>
        </p:txBody>
      </p:sp>
      <p:sp>
        <p:nvSpPr>
          <p:cNvPr id="1322" name="Google Shape;1322;p120"/>
          <p:cNvSpPr txBox="1"/>
          <p:nvPr/>
        </p:nvSpPr>
        <p:spPr>
          <a:xfrm>
            <a:off x="385713" y="1688269"/>
            <a:ext cx="1300800" cy="815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Profile of the DIHs joining i4Trust</a:t>
            </a:r>
            <a:endParaRPr b="1"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Arial"/>
              <a:ea typeface="Arial"/>
              <a:cs typeface="Arial"/>
              <a:sym typeface="Arial"/>
            </a:endParaRPr>
          </a:p>
        </p:txBody>
      </p:sp>
      <p:pic>
        <p:nvPicPr>
          <p:cNvPr id="1323" name="Google Shape;1323;p120"/>
          <p:cNvPicPr preferRelativeResize="0"/>
          <p:nvPr/>
        </p:nvPicPr>
        <p:blipFill rotWithShape="1">
          <a:blip r:embed="rId3">
            <a:alphaModFix/>
          </a:blip>
          <a:srcRect b="0" l="0" r="0" t="0"/>
          <a:stretch/>
        </p:blipFill>
        <p:spPr>
          <a:xfrm>
            <a:off x="2254809" y="910350"/>
            <a:ext cx="6390400" cy="3615942"/>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21"/>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Community: Local Experts in Data Spaces</a:t>
            </a:r>
            <a:endParaRPr>
              <a:solidFill>
                <a:srgbClr val="FF0000"/>
              </a:solidFill>
            </a:endParaRPr>
          </a:p>
        </p:txBody>
      </p:sp>
      <p:pic>
        <p:nvPicPr>
          <p:cNvPr id="1329" name="Google Shape;1329;p121">
            <a:hlinkClick r:id="rId3"/>
          </p:cNvPr>
          <p:cNvPicPr preferRelativeResize="0"/>
          <p:nvPr/>
        </p:nvPicPr>
        <p:blipFill rotWithShape="1">
          <a:blip r:embed="rId4">
            <a:alphaModFix/>
          </a:blip>
          <a:srcRect b="0" l="0" r="0" t="0"/>
          <a:stretch/>
        </p:blipFill>
        <p:spPr>
          <a:xfrm>
            <a:off x="2681692" y="3096055"/>
            <a:ext cx="3209400" cy="1303182"/>
          </a:xfrm>
          <a:prstGeom prst="rect">
            <a:avLst/>
          </a:prstGeom>
          <a:noFill/>
          <a:ln>
            <a:noFill/>
          </a:ln>
        </p:spPr>
      </p:pic>
      <p:pic>
        <p:nvPicPr>
          <p:cNvPr id="1330" name="Google Shape;1330;p121"/>
          <p:cNvPicPr preferRelativeResize="0"/>
          <p:nvPr/>
        </p:nvPicPr>
        <p:blipFill rotWithShape="1">
          <a:blip r:embed="rId5">
            <a:alphaModFix/>
          </a:blip>
          <a:srcRect b="0" l="0" r="79595" t="0"/>
          <a:stretch/>
        </p:blipFill>
        <p:spPr>
          <a:xfrm>
            <a:off x="513102" y="1146075"/>
            <a:ext cx="344224" cy="300506"/>
          </a:xfrm>
          <a:prstGeom prst="rect">
            <a:avLst/>
          </a:prstGeom>
          <a:noFill/>
          <a:ln>
            <a:noFill/>
          </a:ln>
        </p:spPr>
      </p:pic>
      <p:sp>
        <p:nvSpPr>
          <p:cNvPr id="1331" name="Google Shape;1331;p121"/>
          <p:cNvSpPr txBox="1"/>
          <p:nvPr/>
        </p:nvSpPr>
        <p:spPr>
          <a:xfrm>
            <a:off x="1094877" y="1079513"/>
            <a:ext cx="7148400" cy="1613100"/>
          </a:xfrm>
          <a:prstGeom prst="rect">
            <a:avLst/>
          </a:prstGeom>
          <a:noFill/>
          <a:ln cap="flat" cmpd="sng" w="9525">
            <a:solidFill>
              <a:schemeClr val="accent2"/>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Role of the Local Experts in Data Spaces</a:t>
            </a:r>
            <a:endParaRPr b="0" i="0" sz="1300" u="none" cap="none" strike="noStrike">
              <a:solidFill>
                <a:schemeClr val="dk1"/>
              </a:solidFill>
              <a:latin typeface="Arial"/>
              <a:ea typeface="Arial"/>
              <a:cs typeface="Arial"/>
              <a:sym typeface="Arial"/>
            </a:endParaRPr>
          </a:p>
          <a:p>
            <a:pPr indent="-260350" lvl="0" marL="342900" marR="0" rtl="0" algn="l">
              <a:lnSpc>
                <a:spcPct val="115000"/>
              </a:lnSpc>
              <a:spcBef>
                <a:spcPts val="4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Front-Runners at the forefront of the Data Spaces revolution</a:t>
            </a:r>
            <a:endParaRPr b="0" i="0" sz="1300" u="none" cap="none" strike="noStrike">
              <a:solidFill>
                <a:schemeClr val="dk1"/>
              </a:solidFill>
              <a:latin typeface="Arial"/>
              <a:ea typeface="Arial"/>
              <a:cs typeface="Arial"/>
              <a:sym typeface="Arial"/>
            </a:endParaRPr>
          </a:p>
          <a:p>
            <a:pPr indent="-260350" lvl="0" marL="342900" marR="0" rtl="0" algn="l">
              <a:lnSpc>
                <a:spcPct val="115000"/>
              </a:lnSpc>
              <a:spcBef>
                <a:spcPts val="4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Gain traction, grow and scale ideas of SMEs in their community and lead developments towards innovative data sharing services.</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4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Support SMEs in the development of the experiments in continuous contact with the International experts from FF and ISF"</a:t>
            </a:r>
            <a:endParaRPr b="0" i="0" sz="1300" u="none" cap="none" strike="noStrike">
              <a:solidFill>
                <a:srgbClr val="000000"/>
              </a:solidFill>
              <a:latin typeface="Arial"/>
              <a:ea typeface="Arial"/>
              <a:cs typeface="Arial"/>
              <a:sym typeface="Arial"/>
            </a:endParaRPr>
          </a:p>
        </p:txBody>
      </p:sp>
      <p:sp>
        <p:nvSpPr>
          <p:cNvPr id="1332" name="Google Shape;1332;p121"/>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22"/>
          <p:cNvSpPr/>
          <p:nvPr/>
        </p:nvSpPr>
        <p:spPr>
          <a:xfrm rot="-5400000">
            <a:off x="1119864" y="3953008"/>
            <a:ext cx="632081" cy="1035410"/>
          </a:xfrm>
          <a:prstGeom prst="flowChartOffpageConnector">
            <a:avLst/>
          </a:prstGeom>
          <a:solidFill>
            <a:srgbClr val="0000FF"/>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accent3"/>
              </a:solidFill>
              <a:latin typeface="Arial"/>
              <a:ea typeface="Arial"/>
              <a:cs typeface="Arial"/>
              <a:sym typeface="Arial"/>
            </a:endParaRPr>
          </a:p>
        </p:txBody>
      </p:sp>
      <p:sp>
        <p:nvSpPr>
          <p:cNvPr id="1338" name="Google Shape;1338;p122"/>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Community: Ambassador Programme </a:t>
            </a:r>
            <a:endParaRPr>
              <a:solidFill>
                <a:srgbClr val="FF0000"/>
              </a:solidFill>
            </a:endParaRPr>
          </a:p>
        </p:txBody>
      </p:sp>
      <p:pic>
        <p:nvPicPr>
          <p:cNvPr id="1339" name="Google Shape;1339;p122"/>
          <p:cNvPicPr preferRelativeResize="0"/>
          <p:nvPr/>
        </p:nvPicPr>
        <p:blipFill rotWithShape="1">
          <a:blip r:embed="rId3">
            <a:alphaModFix/>
          </a:blip>
          <a:srcRect b="0" l="0" r="79595" t="0"/>
          <a:stretch/>
        </p:blipFill>
        <p:spPr>
          <a:xfrm>
            <a:off x="383229" y="974625"/>
            <a:ext cx="344224" cy="300506"/>
          </a:xfrm>
          <a:prstGeom prst="rect">
            <a:avLst/>
          </a:prstGeom>
          <a:noFill/>
          <a:ln>
            <a:noFill/>
          </a:ln>
        </p:spPr>
      </p:pic>
      <p:sp>
        <p:nvSpPr>
          <p:cNvPr id="1340" name="Google Shape;1340;p122"/>
          <p:cNvSpPr txBox="1"/>
          <p:nvPr/>
        </p:nvSpPr>
        <p:spPr>
          <a:xfrm>
            <a:off x="918188" y="974613"/>
            <a:ext cx="7587000" cy="2593500"/>
          </a:xfrm>
          <a:prstGeom prst="rect">
            <a:avLst/>
          </a:prstGeom>
          <a:noFill/>
          <a:ln cap="flat" cmpd="sng" w="9525">
            <a:solidFill>
              <a:schemeClr val="accent2"/>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What is in for you?</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7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Any DIH interested in promoting the mission, vision, business advantages of i4Trust and get training, can appoint an Ambassador.</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7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i4Trust Ambassadors will get </a:t>
            </a:r>
            <a:r>
              <a:rPr b="1" i="0" lang="en" sz="1300" u="none" cap="none" strike="noStrike">
                <a:solidFill>
                  <a:schemeClr val="dk1"/>
                </a:solidFill>
                <a:latin typeface="Arial"/>
                <a:ea typeface="Arial"/>
                <a:cs typeface="Arial"/>
                <a:sym typeface="Arial"/>
              </a:rPr>
              <a:t>global visibility and promotion</a:t>
            </a:r>
            <a:r>
              <a:rPr b="0" i="0" lang="en" sz="1300" u="none" cap="none" strike="noStrike">
                <a:solidFill>
                  <a:schemeClr val="dk1"/>
                </a:solidFill>
                <a:latin typeface="Arial"/>
                <a:ea typeface="Arial"/>
                <a:cs typeface="Arial"/>
                <a:sym typeface="Arial"/>
              </a:rPr>
              <a:t> by means of:</a:t>
            </a:r>
            <a:endParaRPr b="0" i="0" sz="1300" u="none" cap="none" strike="noStrike">
              <a:solidFill>
                <a:schemeClr val="dk1"/>
              </a:solidFill>
              <a:latin typeface="Arial"/>
              <a:ea typeface="Arial"/>
              <a:cs typeface="Arial"/>
              <a:sym typeface="Arial"/>
            </a:endParaRPr>
          </a:p>
          <a:p>
            <a:pPr indent="-260350" lvl="1" marL="685800" marR="0" rtl="0" algn="l">
              <a:lnSpc>
                <a:spcPct val="100000"/>
              </a:lnSpc>
              <a:spcBef>
                <a:spcPts val="400"/>
              </a:spcBef>
              <a:spcAft>
                <a:spcPts val="0"/>
              </a:spcAft>
              <a:buClr>
                <a:schemeClr val="accent4"/>
              </a:buClr>
              <a:buSzPts val="1300"/>
              <a:buFont typeface="Arial"/>
              <a:buChar char="■"/>
            </a:pPr>
            <a:r>
              <a:rPr b="0" i="0" lang="en" sz="1300" u="none" cap="none" strike="noStrike">
                <a:solidFill>
                  <a:schemeClr val="dk1"/>
                </a:solidFill>
                <a:latin typeface="Arial"/>
                <a:ea typeface="Arial"/>
                <a:cs typeface="Arial"/>
                <a:sym typeface="Arial"/>
              </a:rPr>
              <a:t>Being part of i4Trust list of Ambassadors </a:t>
            </a:r>
            <a:endParaRPr b="0" i="0" sz="1300" u="none" cap="none" strike="noStrike">
              <a:solidFill>
                <a:schemeClr val="dk1"/>
              </a:solidFill>
              <a:latin typeface="Arial"/>
              <a:ea typeface="Arial"/>
              <a:cs typeface="Arial"/>
              <a:sym typeface="Arial"/>
            </a:endParaRPr>
          </a:p>
          <a:p>
            <a:pPr indent="-260350" lvl="1" marL="685800" marR="0" rtl="0" algn="l">
              <a:lnSpc>
                <a:spcPct val="100000"/>
              </a:lnSpc>
              <a:spcBef>
                <a:spcPts val="400"/>
              </a:spcBef>
              <a:spcAft>
                <a:spcPts val="0"/>
              </a:spcAft>
              <a:buClr>
                <a:schemeClr val="accent4"/>
              </a:buClr>
              <a:buSzPts val="1300"/>
              <a:buFont typeface="Arial"/>
              <a:buChar char="■"/>
            </a:pPr>
            <a:r>
              <a:rPr b="0" i="0" lang="en" sz="1300" u="none" cap="none" strike="noStrike">
                <a:solidFill>
                  <a:schemeClr val="dk1"/>
                </a:solidFill>
                <a:latin typeface="Arial"/>
                <a:ea typeface="Arial"/>
                <a:cs typeface="Arial"/>
                <a:sym typeface="Arial"/>
              </a:rPr>
              <a:t>Showcase in i4Trust’s channels </a:t>
            </a:r>
            <a:r>
              <a:rPr b="1" i="0" lang="en" sz="1300" u="none" cap="none" strike="noStrike">
                <a:solidFill>
                  <a:schemeClr val="dk1"/>
                </a:solidFill>
                <a:latin typeface="Arial"/>
                <a:ea typeface="Arial"/>
                <a:cs typeface="Arial"/>
                <a:sym typeface="Arial"/>
              </a:rPr>
              <a:t>local challenges</a:t>
            </a:r>
            <a:r>
              <a:rPr b="0" i="0" lang="en" sz="1300" u="none" cap="none" strike="noStrike">
                <a:solidFill>
                  <a:schemeClr val="dk1"/>
                </a:solidFill>
                <a:latin typeface="Arial"/>
                <a:ea typeface="Arial"/>
                <a:cs typeface="Arial"/>
                <a:sym typeface="Arial"/>
              </a:rPr>
              <a:t> on different domains during the </a:t>
            </a:r>
            <a:r>
              <a:rPr b="1" i="0" lang="en" sz="1300" u="none" cap="none" strike="noStrike">
                <a:solidFill>
                  <a:schemeClr val="dk1"/>
                </a:solidFill>
                <a:latin typeface="Arial"/>
                <a:ea typeface="Arial"/>
                <a:cs typeface="Arial"/>
                <a:sym typeface="Arial"/>
              </a:rPr>
              <a:t>scouting of promising experiments</a:t>
            </a:r>
            <a:r>
              <a:rPr b="0" i="0" lang="en" sz="1300" u="none" cap="none" strike="noStrike">
                <a:solidFill>
                  <a:schemeClr val="dk1"/>
                </a:solidFill>
                <a:latin typeface="Arial"/>
                <a:ea typeface="Arial"/>
                <a:cs typeface="Arial"/>
                <a:sym typeface="Arial"/>
              </a:rPr>
              <a:t> (fostering cross-domain / cross-border experiments)</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7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i4Trust consortium will establish a formal medium/ long-term relationship with any DIH being part of the Ambassador Programme</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400"/>
              </a:spcBef>
              <a:spcAft>
                <a:spcPts val="40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Become part of the i4Trust community together with the local experts in data sharing</a:t>
            </a:r>
            <a:endParaRPr b="0" i="0" sz="1300" u="none" cap="none" strike="noStrike">
              <a:solidFill>
                <a:schemeClr val="dk1"/>
              </a:solidFill>
              <a:latin typeface="Arial"/>
              <a:ea typeface="Arial"/>
              <a:cs typeface="Arial"/>
              <a:sym typeface="Arial"/>
            </a:endParaRPr>
          </a:p>
        </p:txBody>
      </p:sp>
      <p:sp>
        <p:nvSpPr>
          <p:cNvPr id="1341" name="Google Shape;1341;p122"/>
          <p:cNvSpPr txBox="1"/>
          <p:nvPr/>
        </p:nvSpPr>
        <p:spPr>
          <a:xfrm>
            <a:off x="965604" y="4158975"/>
            <a:ext cx="940500" cy="600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3"/>
                </a:solidFill>
                <a:latin typeface="Arial"/>
                <a:ea typeface="Arial"/>
                <a:cs typeface="Arial"/>
                <a:sym typeface="Arial"/>
              </a:rPr>
              <a:t>Win-Win </a:t>
            </a:r>
            <a:endParaRPr b="1" i="0" sz="10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3"/>
                </a:solidFill>
                <a:latin typeface="Arial"/>
                <a:ea typeface="Arial"/>
                <a:cs typeface="Arial"/>
                <a:sym typeface="Arial"/>
              </a:rPr>
              <a:t>Cooperation </a:t>
            </a:r>
            <a:endParaRPr b="1" i="0" sz="1000" u="none" cap="none" strike="noStrike">
              <a:solidFill>
                <a:schemeClr val="accent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3"/>
                </a:solidFill>
                <a:latin typeface="Arial"/>
                <a:ea typeface="Arial"/>
                <a:cs typeface="Arial"/>
                <a:sym typeface="Arial"/>
              </a:rPr>
              <a:t>model</a:t>
            </a:r>
            <a:endParaRPr b="0" i="0" sz="1000" u="none" cap="none" strike="noStrike">
              <a:solidFill>
                <a:srgbClr val="000000"/>
              </a:solidFill>
              <a:latin typeface="Arial"/>
              <a:ea typeface="Arial"/>
              <a:cs typeface="Arial"/>
              <a:sym typeface="Arial"/>
            </a:endParaRPr>
          </a:p>
        </p:txBody>
      </p:sp>
      <p:sp>
        <p:nvSpPr>
          <p:cNvPr id="1342" name="Google Shape;1342;p122"/>
          <p:cNvSpPr txBox="1"/>
          <p:nvPr/>
        </p:nvSpPr>
        <p:spPr>
          <a:xfrm>
            <a:off x="2133981" y="4141781"/>
            <a:ext cx="3312900" cy="646500"/>
          </a:xfrm>
          <a:prstGeom prst="rect">
            <a:avLst/>
          </a:prstGeom>
          <a:solidFill>
            <a:schemeClr val="accent1"/>
          </a:solidFill>
          <a:ln cap="flat" cmpd="sng" w="9525">
            <a:solidFill>
              <a:srgbClr val="B7B7B7"/>
            </a:solidFill>
            <a:prstDash val="solid"/>
            <a:round/>
            <a:headEnd len="sm" w="sm" type="none"/>
            <a:tailEnd len="sm" w="sm" type="none"/>
          </a:ln>
        </p:spPr>
        <p:txBody>
          <a:bodyPr anchorCtr="0" anchor="t" bIns="68575" lIns="68575" spcFirstLastPara="1" rIns="68575" wrap="square" tIns="68575">
            <a:spAutoFit/>
          </a:bodyPr>
          <a:lstStyle/>
          <a:p>
            <a:pPr indent="-247650" lvl="0" marL="342900" marR="0" rtl="0" algn="l">
              <a:lnSpc>
                <a:spcPct val="100000"/>
              </a:lnSpc>
              <a:spcBef>
                <a:spcPts val="400"/>
              </a:spcBef>
              <a:spcAft>
                <a:spcPts val="0"/>
              </a:spcAft>
              <a:buClr>
                <a:schemeClr val="accent1"/>
              </a:buClr>
              <a:buSzPts val="1100"/>
              <a:buFont typeface="Arial"/>
              <a:buChar char="■"/>
            </a:pPr>
            <a:r>
              <a:rPr b="0" i="0" lang="en" sz="1100" u="none" cap="none" strike="noStrike">
                <a:solidFill>
                  <a:schemeClr val="dk1"/>
                </a:solidFill>
                <a:latin typeface="Arial"/>
                <a:ea typeface="Arial"/>
                <a:cs typeface="Arial"/>
                <a:sym typeface="Arial"/>
              </a:rPr>
              <a:t>Communication Kits per project’s milestone</a:t>
            </a:r>
            <a:endParaRPr b="0" i="0" sz="1100" u="none" cap="none" strike="noStrike">
              <a:solidFill>
                <a:schemeClr val="dk1"/>
              </a:solidFill>
              <a:latin typeface="Arial"/>
              <a:ea typeface="Arial"/>
              <a:cs typeface="Arial"/>
              <a:sym typeface="Arial"/>
            </a:endParaRPr>
          </a:p>
          <a:p>
            <a:pPr indent="-247650" lvl="0" marL="342900" marR="0" rtl="0" algn="l">
              <a:lnSpc>
                <a:spcPct val="100000"/>
              </a:lnSpc>
              <a:spcBef>
                <a:spcPts val="0"/>
              </a:spcBef>
              <a:spcAft>
                <a:spcPts val="0"/>
              </a:spcAft>
              <a:buClr>
                <a:schemeClr val="accent1"/>
              </a:buClr>
              <a:buSzPts val="1100"/>
              <a:buFont typeface="Arial"/>
              <a:buChar char="■"/>
            </a:pPr>
            <a:r>
              <a:rPr b="0" i="0" lang="en" sz="1100" u="none" cap="none" strike="noStrike">
                <a:solidFill>
                  <a:schemeClr val="dk1"/>
                </a:solidFill>
                <a:latin typeface="Arial"/>
                <a:ea typeface="Arial"/>
                <a:cs typeface="Arial"/>
                <a:sym typeface="Arial"/>
              </a:rPr>
              <a:t>Visibility in i4Trust channels (logo, links)</a:t>
            </a:r>
            <a:endParaRPr b="0" i="0" sz="1100" u="none" cap="none" strike="noStrike">
              <a:solidFill>
                <a:schemeClr val="dk1"/>
              </a:solidFill>
              <a:latin typeface="Arial"/>
              <a:ea typeface="Arial"/>
              <a:cs typeface="Arial"/>
              <a:sym typeface="Arial"/>
            </a:endParaRPr>
          </a:p>
          <a:p>
            <a:pPr indent="-247650" lvl="0" marL="342900" marR="0" rtl="0" algn="l">
              <a:lnSpc>
                <a:spcPct val="100000"/>
              </a:lnSpc>
              <a:spcBef>
                <a:spcPts val="0"/>
              </a:spcBef>
              <a:spcAft>
                <a:spcPts val="0"/>
              </a:spcAft>
              <a:buClr>
                <a:schemeClr val="accent1"/>
              </a:buClr>
              <a:buSzPts val="1100"/>
              <a:buFont typeface="Arial"/>
              <a:buChar char="■"/>
            </a:pPr>
            <a:r>
              <a:rPr b="0" i="0" lang="en" sz="1100" u="none" cap="none" strike="noStrike">
                <a:solidFill>
                  <a:schemeClr val="dk1"/>
                </a:solidFill>
                <a:latin typeface="Arial"/>
                <a:ea typeface="Arial"/>
                <a:cs typeface="Arial"/>
                <a:sym typeface="Arial"/>
              </a:rPr>
              <a:t>Exclusivity (in community activities)</a:t>
            </a:r>
            <a:endParaRPr b="0" i="0" sz="1100" u="none" cap="none" strike="noStrike">
              <a:solidFill>
                <a:schemeClr val="dk1"/>
              </a:solidFill>
              <a:latin typeface="Arial"/>
              <a:ea typeface="Arial"/>
              <a:cs typeface="Arial"/>
              <a:sym typeface="Arial"/>
            </a:endParaRPr>
          </a:p>
        </p:txBody>
      </p:sp>
      <p:sp>
        <p:nvSpPr>
          <p:cNvPr id="1343" name="Google Shape;1343;p122"/>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23"/>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Community: Ambassador Programme </a:t>
            </a:r>
            <a:endParaRPr>
              <a:solidFill>
                <a:srgbClr val="FF0000"/>
              </a:solidFill>
            </a:endParaRPr>
          </a:p>
        </p:txBody>
      </p:sp>
      <p:pic>
        <p:nvPicPr>
          <p:cNvPr id="1349" name="Google Shape;1349;p123">
            <a:hlinkClick r:id="rId3"/>
          </p:cNvPr>
          <p:cNvPicPr preferRelativeResize="0"/>
          <p:nvPr/>
        </p:nvPicPr>
        <p:blipFill rotWithShape="1">
          <a:blip r:embed="rId4">
            <a:alphaModFix/>
          </a:blip>
          <a:srcRect b="0" l="0" r="0" t="0"/>
          <a:stretch/>
        </p:blipFill>
        <p:spPr>
          <a:xfrm>
            <a:off x="3328413" y="3357105"/>
            <a:ext cx="2487183" cy="1009932"/>
          </a:xfrm>
          <a:prstGeom prst="rect">
            <a:avLst/>
          </a:prstGeom>
          <a:noFill/>
          <a:ln>
            <a:noFill/>
          </a:ln>
        </p:spPr>
      </p:pic>
      <p:pic>
        <p:nvPicPr>
          <p:cNvPr id="1350" name="Google Shape;1350;p123"/>
          <p:cNvPicPr preferRelativeResize="0"/>
          <p:nvPr/>
        </p:nvPicPr>
        <p:blipFill rotWithShape="1">
          <a:blip r:embed="rId5">
            <a:alphaModFix/>
          </a:blip>
          <a:srcRect b="0" l="0" r="79595" t="0"/>
          <a:stretch/>
        </p:blipFill>
        <p:spPr>
          <a:xfrm>
            <a:off x="563140" y="1174650"/>
            <a:ext cx="344224" cy="300506"/>
          </a:xfrm>
          <a:prstGeom prst="rect">
            <a:avLst/>
          </a:prstGeom>
          <a:noFill/>
          <a:ln>
            <a:noFill/>
          </a:ln>
        </p:spPr>
      </p:pic>
      <p:sp>
        <p:nvSpPr>
          <p:cNvPr id="1351" name="Google Shape;1351;p123"/>
          <p:cNvSpPr txBox="1"/>
          <p:nvPr/>
        </p:nvSpPr>
        <p:spPr>
          <a:xfrm>
            <a:off x="993565" y="1108088"/>
            <a:ext cx="7464600" cy="1865400"/>
          </a:xfrm>
          <a:prstGeom prst="rect">
            <a:avLst/>
          </a:prstGeom>
          <a:noFill/>
          <a:ln cap="flat" cmpd="sng" w="9525">
            <a:solidFill>
              <a:schemeClr val="accent2"/>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Role of the Ambassadors</a:t>
            </a:r>
            <a:endParaRPr b="0" i="0" sz="1500" u="none" cap="none" strike="noStrike">
              <a:solidFill>
                <a:schemeClr val="dk1"/>
              </a:solidFill>
              <a:latin typeface="Arial"/>
              <a:ea typeface="Arial"/>
              <a:cs typeface="Arial"/>
              <a:sym typeface="Arial"/>
            </a:endParaRPr>
          </a:p>
          <a:p>
            <a:pPr indent="-260350" lvl="0" marL="342900" marR="0" rtl="0" algn="l">
              <a:lnSpc>
                <a:spcPct val="115000"/>
              </a:lnSpc>
              <a:spcBef>
                <a:spcPts val="400"/>
              </a:spcBef>
              <a:spcAft>
                <a:spcPts val="0"/>
              </a:spcAft>
              <a:buClr>
                <a:schemeClr val="accent1"/>
              </a:buClr>
              <a:buSzPts val="1300"/>
              <a:buFont typeface="Arial"/>
              <a:buChar char="■"/>
            </a:pPr>
            <a:r>
              <a:rPr b="0" i="0" lang="en" sz="1300" u="none" cap="none" strike="noStrike">
                <a:solidFill>
                  <a:srgbClr val="000000"/>
                </a:solidFill>
                <a:latin typeface="Arial"/>
                <a:ea typeface="Arial"/>
                <a:cs typeface="Arial"/>
                <a:sym typeface="Arial"/>
              </a:rPr>
              <a:t>Advocate of the benefits of i4Trust (free technical trainings, certification, open calls) </a:t>
            </a:r>
            <a:endParaRPr b="1" i="0" sz="1300" u="none" cap="none" strike="noStrike">
              <a:solidFill>
                <a:srgbClr val="000000"/>
              </a:solidFill>
              <a:latin typeface="Arial"/>
              <a:ea typeface="Arial"/>
              <a:cs typeface="Arial"/>
              <a:sym typeface="Arial"/>
            </a:endParaRPr>
          </a:p>
          <a:p>
            <a:pPr indent="-260350" lvl="0" marL="342900" marR="0" rtl="0" algn="l">
              <a:lnSpc>
                <a:spcPct val="115000"/>
              </a:lnSpc>
              <a:spcBef>
                <a:spcPts val="400"/>
              </a:spcBef>
              <a:spcAft>
                <a:spcPts val="0"/>
              </a:spcAft>
              <a:buClr>
                <a:schemeClr val="accent1"/>
              </a:buClr>
              <a:buSzPts val="1300"/>
              <a:buFont typeface="Arial"/>
              <a:buChar char="■"/>
            </a:pPr>
            <a:r>
              <a:rPr b="0" i="0" lang="en" sz="1300" u="none" cap="none" strike="noStrike">
                <a:solidFill>
                  <a:schemeClr val="dk1"/>
                </a:solidFill>
                <a:latin typeface="Arial"/>
                <a:ea typeface="Arial"/>
                <a:cs typeface="Arial"/>
                <a:sym typeface="Arial"/>
              </a:rPr>
              <a:t>Promotion of i4Trust’s Open Calls among SMEs in their regions in order to find the best experiments / solutions eligible for funding (scounting)</a:t>
            </a:r>
            <a:endParaRPr b="0" i="0" sz="1300" u="none" cap="none" strike="noStrike">
              <a:solidFill>
                <a:schemeClr val="dk1"/>
              </a:solidFill>
              <a:latin typeface="Arial"/>
              <a:ea typeface="Arial"/>
              <a:cs typeface="Arial"/>
              <a:sym typeface="Arial"/>
            </a:endParaRPr>
          </a:p>
          <a:p>
            <a:pPr indent="-260350" lvl="0" marL="342900" marR="0" rtl="0" algn="l">
              <a:lnSpc>
                <a:spcPct val="100000"/>
              </a:lnSpc>
              <a:spcBef>
                <a:spcPts val="400"/>
              </a:spcBef>
              <a:spcAft>
                <a:spcPts val="0"/>
              </a:spcAft>
              <a:buClr>
                <a:schemeClr val="accent1"/>
              </a:buClr>
              <a:buSzPts val="1300"/>
              <a:buFont typeface="Arial"/>
              <a:buChar char="■"/>
            </a:pPr>
            <a:r>
              <a:rPr b="0" i="0" lang="en" sz="1300" u="none" cap="none" strike="noStrike">
                <a:solidFill>
                  <a:srgbClr val="000000"/>
                </a:solidFill>
                <a:latin typeface="Arial"/>
                <a:ea typeface="Arial"/>
                <a:cs typeface="Arial"/>
                <a:sym typeface="Arial"/>
              </a:rPr>
              <a:t>The ambassadors will have the role of being an "</a:t>
            </a:r>
            <a:r>
              <a:rPr b="1" i="0" lang="en" sz="1300" u="none" cap="none" strike="noStrike">
                <a:solidFill>
                  <a:srgbClr val="000000"/>
                </a:solidFill>
                <a:latin typeface="Arial"/>
                <a:ea typeface="Arial"/>
                <a:cs typeface="Arial"/>
                <a:sym typeface="Arial"/>
              </a:rPr>
              <a:t>influencer</a:t>
            </a:r>
            <a:r>
              <a:rPr b="0" i="0" lang="en" sz="1300" u="none" cap="none" strike="noStrike">
                <a:solidFill>
                  <a:srgbClr val="000000"/>
                </a:solidFill>
                <a:latin typeface="Arial"/>
                <a:ea typeface="Arial"/>
                <a:cs typeface="Arial"/>
                <a:sym typeface="Arial"/>
              </a:rPr>
              <a:t>" among other DIHs thanks to the acquired knowledge during the training</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40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352" name="Google Shape;1352;p123"/>
          <p:cNvSpPr txBox="1"/>
          <p:nvPr/>
        </p:nvSpPr>
        <p:spPr>
          <a:xfrm>
            <a:off x="3328413" y="4468278"/>
            <a:ext cx="28128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https://i4trust-dihs-group.fundingbox.com/</a:t>
            </a:r>
            <a:endParaRPr b="0" i="0" sz="1000" u="none" cap="none" strike="noStrike">
              <a:solidFill>
                <a:srgbClr val="000000"/>
              </a:solidFill>
              <a:latin typeface="Arial"/>
              <a:ea typeface="Arial"/>
              <a:cs typeface="Arial"/>
              <a:sym typeface="Arial"/>
            </a:endParaRPr>
          </a:p>
        </p:txBody>
      </p:sp>
      <p:sp>
        <p:nvSpPr>
          <p:cNvPr id="1353" name="Google Shape;1353;p12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4"/>
          <p:cNvSpPr txBox="1"/>
          <p:nvPr>
            <p:ph type="title"/>
          </p:nvPr>
        </p:nvSpPr>
        <p:spPr>
          <a:xfrm>
            <a:off x="269248" y="202500"/>
            <a:ext cx="83931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21E4"/>
                </a:solidFill>
              </a:rPr>
              <a:t>Scouting</a:t>
            </a:r>
            <a:r>
              <a:rPr lang="en">
                <a:solidFill>
                  <a:srgbClr val="0000FF"/>
                </a:solidFill>
              </a:rPr>
              <a:t>: looking for the best experiments on Data Sharing</a:t>
            </a:r>
            <a:endParaRPr>
              <a:solidFill>
                <a:srgbClr val="FF0000"/>
              </a:solidFill>
            </a:endParaRPr>
          </a:p>
        </p:txBody>
      </p:sp>
      <p:sp>
        <p:nvSpPr>
          <p:cNvPr id="1359" name="Google Shape;1359;p124"/>
          <p:cNvSpPr/>
          <p:nvPr/>
        </p:nvSpPr>
        <p:spPr>
          <a:xfrm>
            <a:off x="1061675" y="940106"/>
            <a:ext cx="2197200" cy="669600"/>
          </a:xfrm>
          <a:prstGeom prst="homePlate">
            <a:avLst>
              <a:gd fmla="val 50000" name="adj"/>
            </a:avLst>
          </a:prstGeom>
          <a:solidFill>
            <a:srgbClr val="1DE9B6"/>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1300" u="none" cap="none" strike="noStrike">
                <a:solidFill>
                  <a:schemeClr val="dk1"/>
                </a:solidFill>
                <a:latin typeface="Arial"/>
                <a:ea typeface="Arial"/>
                <a:cs typeface="Arial"/>
                <a:sym typeface="Arial"/>
              </a:rPr>
              <a:t>SMEs awareness</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en" sz="1000" u="none" cap="none" strike="noStrike">
                <a:solidFill>
                  <a:schemeClr val="dk1"/>
                </a:solidFill>
                <a:latin typeface="Arial"/>
                <a:ea typeface="Arial"/>
                <a:cs typeface="Arial"/>
                <a:sym typeface="Arial"/>
              </a:rPr>
              <a:t>(i4Trust Data Sharing Enablers) </a:t>
            </a:r>
            <a:endParaRPr b="0" i="0" sz="1000" u="none" cap="none" strike="noStrike">
              <a:solidFill>
                <a:srgbClr val="000000"/>
              </a:solidFill>
              <a:latin typeface="Arial"/>
              <a:ea typeface="Arial"/>
              <a:cs typeface="Arial"/>
              <a:sym typeface="Arial"/>
            </a:endParaRPr>
          </a:p>
        </p:txBody>
      </p:sp>
      <p:sp>
        <p:nvSpPr>
          <p:cNvPr id="1360" name="Google Shape;1360;p124"/>
          <p:cNvSpPr/>
          <p:nvPr/>
        </p:nvSpPr>
        <p:spPr>
          <a:xfrm>
            <a:off x="1061675" y="1830188"/>
            <a:ext cx="2197200" cy="648900"/>
          </a:xfrm>
          <a:prstGeom prst="homePlate">
            <a:avLst>
              <a:gd fmla="val 50000" name="adj"/>
            </a:avLst>
          </a:prstGeom>
          <a:solidFill>
            <a:srgbClr val="1DE9B6"/>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15000"/>
              </a:lnSpc>
              <a:spcBef>
                <a:spcPts val="0"/>
              </a:spcBef>
              <a:spcAft>
                <a:spcPts val="0"/>
              </a:spcAft>
              <a:buClr>
                <a:schemeClr val="dk1"/>
              </a:buClr>
              <a:buSzPts val="800"/>
              <a:buFont typeface="Arial"/>
              <a:buNone/>
            </a:pPr>
            <a:r>
              <a:rPr b="0" i="0" lang="en" sz="1300" u="none" cap="none" strike="noStrike">
                <a:solidFill>
                  <a:schemeClr val="dk1"/>
                </a:solidFill>
                <a:latin typeface="Arial"/>
                <a:ea typeface="Arial"/>
                <a:cs typeface="Arial"/>
                <a:sym typeface="Arial"/>
              </a:rPr>
              <a:t>I want to share data</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800"/>
              <a:buFont typeface="Arial"/>
              <a:buNone/>
            </a:pPr>
            <a:r>
              <a:rPr b="0" i="0" lang="en" sz="900" u="none" cap="none" strike="noStrike">
                <a:solidFill>
                  <a:schemeClr val="dk1"/>
                </a:solidFill>
                <a:latin typeface="Arial"/>
                <a:ea typeface="Arial"/>
                <a:cs typeface="Arial"/>
                <a:sym typeface="Arial"/>
              </a:rPr>
              <a:t>(either get data or send data)</a:t>
            </a:r>
            <a:endParaRPr b="0" i="0" sz="900" u="none" cap="none" strike="noStrike">
              <a:solidFill>
                <a:schemeClr val="dk1"/>
              </a:solidFill>
              <a:latin typeface="Arial"/>
              <a:ea typeface="Arial"/>
              <a:cs typeface="Arial"/>
              <a:sym typeface="Arial"/>
            </a:endParaRPr>
          </a:p>
        </p:txBody>
      </p:sp>
      <p:sp>
        <p:nvSpPr>
          <p:cNvPr id="1361" name="Google Shape;1361;p124"/>
          <p:cNvSpPr/>
          <p:nvPr/>
        </p:nvSpPr>
        <p:spPr>
          <a:xfrm>
            <a:off x="1061675" y="2709563"/>
            <a:ext cx="2197200" cy="648900"/>
          </a:xfrm>
          <a:prstGeom prst="homePlate">
            <a:avLst>
              <a:gd fmla="val 50000" name="adj"/>
            </a:avLst>
          </a:prstGeom>
          <a:solidFill>
            <a:srgbClr val="1DE9B6"/>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Work out use case</a:t>
            </a:r>
            <a:endParaRPr b="0" i="0" sz="1300" u="none" cap="none" strike="noStrike">
              <a:solidFill>
                <a:schemeClr val="dk1"/>
              </a:solidFill>
              <a:latin typeface="Arial"/>
              <a:ea typeface="Arial"/>
              <a:cs typeface="Arial"/>
              <a:sym typeface="Arial"/>
            </a:endParaRPr>
          </a:p>
        </p:txBody>
      </p:sp>
      <p:sp>
        <p:nvSpPr>
          <p:cNvPr id="1362" name="Google Shape;1362;p124"/>
          <p:cNvSpPr/>
          <p:nvPr/>
        </p:nvSpPr>
        <p:spPr>
          <a:xfrm>
            <a:off x="1061675" y="3581738"/>
            <a:ext cx="2197200" cy="554100"/>
          </a:xfrm>
          <a:prstGeom prst="homePlate">
            <a:avLst>
              <a:gd fmla="val 50000" name="adj"/>
            </a:avLst>
          </a:prstGeom>
          <a:solidFill>
            <a:srgbClr val="1DE9B6"/>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Individual scouting</a:t>
            </a:r>
            <a:endParaRPr b="0" i="0" sz="1300" u="none" cap="none" strike="noStrike">
              <a:solidFill>
                <a:schemeClr val="dk1"/>
              </a:solidFill>
              <a:latin typeface="Arial"/>
              <a:ea typeface="Arial"/>
              <a:cs typeface="Arial"/>
              <a:sym typeface="Arial"/>
            </a:endParaRPr>
          </a:p>
        </p:txBody>
      </p:sp>
      <p:sp>
        <p:nvSpPr>
          <p:cNvPr id="1363" name="Google Shape;1363;p124"/>
          <p:cNvSpPr txBox="1"/>
          <p:nvPr/>
        </p:nvSpPr>
        <p:spPr>
          <a:xfrm>
            <a:off x="3365546" y="983475"/>
            <a:ext cx="5440500" cy="651600"/>
          </a:xfrm>
          <a:prstGeom prst="rect">
            <a:avLst/>
          </a:prstGeom>
          <a:noFill/>
          <a:ln cap="flat" cmpd="sng" w="9525">
            <a:solidFill>
              <a:schemeClr val="accent1"/>
            </a:solidFill>
            <a:prstDash val="solid"/>
            <a:round/>
            <a:headEnd len="sm" w="sm" type="none"/>
            <a:tailEnd len="sm" w="sm" type="none"/>
          </a:ln>
        </p:spPr>
        <p:txBody>
          <a:bodyPr anchorCtr="0" anchor="t" bIns="68575" lIns="68575" spcFirstLastPara="1" rIns="68575" wrap="square" tIns="68575">
            <a:spAutoFit/>
          </a:bodyPr>
          <a:lstStyle/>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Engaging potential participants </a:t>
            </a:r>
            <a:endParaRPr b="0" i="0" sz="1000" u="none" cap="none" strike="noStrike">
              <a:solidFill>
                <a:schemeClr val="dk1"/>
              </a:solidFill>
              <a:latin typeface="Arial"/>
              <a:ea typeface="Arial"/>
              <a:cs typeface="Arial"/>
              <a:sym typeface="Arial"/>
            </a:endParaRPr>
          </a:p>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Marketing activities.: online and offline communication / dissemination activities (contribution from i4Trust experts, Ambassadors and LEBDs). </a:t>
            </a:r>
            <a:endParaRPr b="0" i="0" sz="1000" u="none" cap="none" strike="noStrike">
              <a:solidFill>
                <a:srgbClr val="000000"/>
              </a:solidFill>
              <a:latin typeface="Arial"/>
              <a:ea typeface="Arial"/>
              <a:cs typeface="Arial"/>
              <a:sym typeface="Arial"/>
            </a:endParaRPr>
          </a:p>
        </p:txBody>
      </p:sp>
      <p:sp>
        <p:nvSpPr>
          <p:cNvPr id="1364" name="Google Shape;1364;p124"/>
          <p:cNvSpPr txBox="1"/>
          <p:nvPr/>
        </p:nvSpPr>
        <p:spPr>
          <a:xfrm>
            <a:off x="3365546" y="1873800"/>
            <a:ext cx="5440500" cy="497700"/>
          </a:xfrm>
          <a:prstGeom prst="rect">
            <a:avLst/>
          </a:prstGeom>
          <a:noFill/>
          <a:ln cap="flat" cmpd="sng" w="9525">
            <a:solidFill>
              <a:schemeClr val="accent1"/>
            </a:solidFill>
            <a:prstDash val="solid"/>
            <a:round/>
            <a:headEnd len="sm" w="sm" type="none"/>
            <a:tailEnd len="sm" w="sm" type="none"/>
          </a:ln>
        </p:spPr>
        <p:txBody>
          <a:bodyPr anchorCtr="0" anchor="t" bIns="68575" lIns="68575" spcFirstLastPara="1" rIns="68575" wrap="square" tIns="68575">
            <a:spAutoFit/>
          </a:bodyPr>
          <a:lstStyle/>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Those with ideas / solutions to solve specific challenges with i4Trust enablers</a:t>
            </a:r>
            <a:endParaRPr b="0" i="0" sz="1000" u="none" cap="none" strike="noStrike">
              <a:solidFill>
                <a:schemeClr val="dk1"/>
              </a:solidFill>
              <a:latin typeface="Arial"/>
              <a:ea typeface="Arial"/>
              <a:cs typeface="Arial"/>
              <a:sym typeface="Arial"/>
            </a:endParaRPr>
          </a:p>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Meet the experts (Ambassadors, LEBDs and i4Trust Experts) </a:t>
            </a:r>
            <a:endParaRPr b="0" i="0" sz="1000" u="none" cap="none" strike="noStrike">
              <a:solidFill>
                <a:srgbClr val="000000"/>
              </a:solidFill>
              <a:latin typeface="Arial"/>
              <a:ea typeface="Arial"/>
              <a:cs typeface="Arial"/>
              <a:sym typeface="Arial"/>
            </a:endParaRPr>
          </a:p>
        </p:txBody>
      </p:sp>
      <p:sp>
        <p:nvSpPr>
          <p:cNvPr id="1365" name="Google Shape;1365;p124"/>
          <p:cNvSpPr txBox="1"/>
          <p:nvPr/>
        </p:nvSpPr>
        <p:spPr>
          <a:xfrm>
            <a:off x="3365546" y="2561156"/>
            <a:ext cx="5440500" cy="805500"/>
          </a:xfrm>
          <a:prstGeom prst="rect">
            <a:avLst/>
          </a:prstGeom>
          <a:noFill/>
          <a:ln cap="flat" cmpd="sng" w="9525">
            <a:solidFill>
              <a:schemeClr val="accent1"/>
            </a:solidFill>
            <a:prstDash val="solid"/>
            <a:round/>
            <a:headEnd len="sm" w="sm" type="none"/>
            <a:tailEnd len="sm" w="sm" type="none"/>
          </a:ln>
        </p:spPr>
        <p:txBody>
          <a:bodyPr anchorCtr="0" anchor="t" bIns="68575" lIns="68575" spcFirstLastPara="1" rIns="68575" wrap="square" tIns="68575">
            <a:spAutoFit/>
          </a:bodyPr>
          <a:lstStyle/>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Common understanding between i4Trust team and participants about the use case. Which issue or solution do they want to solve or enable with i4Trust, both on a data sharing level and IAM level </a:t>
            </a:r>
            <a:endParaRPr b="0" i="0" sz="1000" u="none" cap="none" strike="noStrike">
              <a:solidFill>
                <a:schemeClr val="dk1"/>
              </a:solidFill>
              <a:latin typeface="Arial"/>
              <a:ea typeface="Arial"/>
              <a:cs typeface="Arial"/>
              <a:sym typeface="Arial"/>
            </a:endParaRPr>
          </a:p>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LEBDs + i4Trust Experts + Data Architect/Business expert from the potential SMEs.</a:t>
            </a:r>
            <a:endParaRPr b="0" i="0" sz="1000" u="none" cap="none" strike="noStrike">
              <a:solidFill>
                <a:schemeClr val="dk1"/>
              </a:solidFill>
              <a:latin typeface="Arial"/>
              <a:ea typeface="Arial"/>
              <a:cs typeface="Arial"/>
              <a:sym typeface="Arial"/>
            </a:endParaRPr>
          </a:p>
        </p:txBody>
      </p:sp>
      <p:sp>
        <p:nvSpPr>
          <p:cNvPr id="1366" name="Google Shape;1366;p124"/>
          <p:cNvSpPr/>
          <p:nvPr/>
        </p:nvSpPr>
        <p:spPr>
          <a:xfrm>
            <a:off x="425514" y="940106"/>
            <a:ext cx="568500" cy="648900"/>
          </a:xfrm>
          <a:prstGeom prst="rect">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Stage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1</a:t>
            </a:r>
            <a:endParaRPr b="1" i="0" sz="1200" u="none" cap="none" strike="noStrike">
              <a:solidFill>
                <a:srgbClr val="000000"/>
              </a:solidFill>
              <a:latin typeface="Arial"/>
              <a:ea typeface="Arial"/>
              <a:cs typeface="Arial"/>
              <a:sym typeface="Arial"/>
            </a:endParaRPr>
          </a:p>
        </p:txBody>
      </p:sp>
      <p:sp>
        <p:nvSpPr>
          <p:cNvPr id="1367" name="Google Shape;1367;p124"/>
          <p:cNvSpPr/>
          <p:nvPr/>
        </p:nvSpPr>
        <p:spPr>
          <a:xfrm>
            <a:off x="425514" y="1827900"/>
            <a:ext cx="568500" cy="648900"/>
          </a:xfrm>
          <a:prstGeom prst="rect">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Stage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2</a:t>
            </a:r>
            <a:endParaRPr b="1" i="0" sz="1200" u="none" cap="none" strike="noStrike">
              <a:solidFill>
                <a:srgbClr val="000000"/>
              </a:solidFill>
              <a:latin typeface="Arial"/>
              <a:ea typeface="Arial"/>
              <a:cs typeface="Arial"/>
              <a:sym typeface="Arial"/>
            </a:endParaRPr>
          </a:p>
        </p:txBody>
      </p:sp>
      <p:sp>
        <p:nvSpPr>
          <p:cNvPr id="1368" name="Google Shape;1368;p124"/>
          <p:cNvSpPr/>
          <p:nvPr/>
        </p:nvSpPr>
        <p:spPr>
          <a:xfrm>
            <a:off x="425514" y="2719238"/>
            <a:ext cx="568500" cy="648900"/>
          </a:xfrm>
          <a:prstGeom prst="rect">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Stage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3</a:t>
            </a:r>
            <a:endParaRPr b="1" i="0" sz="1200" u="none" cap="none" strike="noStrike">
              <a:solidFill>
                <a:srgbClr val="000000"/>
              </a:solidFill>
              <a:latin typeface="Arial"/>
              <a:ea typeface="Arial"/>
              <a:cs typeface="Arial"/>
              <a:sym typeface="Arial"/>
            </a:endParaRPr>
          </a:p>
        </p:txBody>
      </p:sp>
      <p:sp>
        <p:nvSpPr>
          <p:cNvPr id="1369" name="Google Shape;1369;p124"/>
          <p:cNvSpPr/>
          <p:nvPr/>
        </p:nvSpPr>
        <p:spPr>
          <a:xfrm>
            <a:off x="425514" y="3577388"/>
            <a:ext cx="568500" cy="554100"/>
          </a:xfrm>
          <a:prstGeom prst="rect">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Tiers</a:t>
            </a:r>
            <a:endParaRPr b="1" i="0" sz="1200" u="none" cap="none" strike="noStrike">
              <a:solidFill>
                <a:srgbClr val="000000"/>
              </a:solidFill>
              <a:latin typeface="Arial"/>
              <a:ea typeface="Arial"/>
              <a:cs typeface="Arial"/>
              <a:sym typeface="Arial"/>
            </a:endParaRPr>
          </a:p>
        </p:txBody>
      </p:sp>
      <p:sp>
        <p:nvSpPr>
          <p:cNvPr id="1370" name="Google Shape;1370;p124"/>
          <p:cNvSpPr txBox="1"/>
          <p:nvPr/>
        </p:nvSpPr>
        <p:spPr>
          <a:xfrm>
            <a:off x="3365546" y="3486900"/>
            <a:ext cx="5440500" cy="1154400"/>
          </a:xfrm>
          <a:prstGeom prst="rect">
            <a:avLst/>
          </a:prstGeom>
          <a:noFill/>
          <a:ln cap="flat" cmpd="sng" w="9525">
            <a:solidFill>
              <a:schemeClr val="accent1"/>
            </a:solidFill>
            <a:prstDash val="solid"/>
            <a:round/>
            <a:headEnd len="sm" w="sm" type="none"/>
            <a:tailEnd len="sm" w="sm" type="none"/>
          </a:ln>
        </p:spPr>
        <p:txBody>
          <a:bodyPr anchorCtr="0" anchor="t" bIns="68575" lIns="68575" spcFirstLastPara="1" rIns="68575" wrap="square" tIns="68575">
            <a:spAutoFit/>
          </a:bodyPr>
          <a:lstStyle/>
          <a:p>
            <a:pPr indent="-241300" lvl="0" marL="342900" marR="0" rtl="0" algn="l">
              <a:lnSpc>
                <a:spcPct val="100000"/>
              </a:lnSpc>
              <a:spcBef>
                <a:spcPts val="40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Tier 0: i4Trust Community + help desk</a:t>
            </a:r>
            <a:endParaRPr b="0" i="0" sz="1000" u="none" cap="none" strike="noStrike">
              <a:solidFill>
                <a:schemeClr val="dk1"/>
              </a:solidFill>
              <a:latin typeface="Arial"/>
              <a:ea typeface="Arial"/>
              <a:cs typeface="Arial"/>
              <a:sym typeface="Arial"/>
            </a:endParaRPr>
          </a:p>
          <a:p>
            <a:pPr indent="-241300" lvl="0" marL="342900" marR="0" rtl="0" algn="l">
              <a:lnSpc>
                <a:spcPct val="115000"/>
              </a:lnSpc>
              <a:spcBef>
                <a:spcPts val="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Tier 1: Ambassadors preselection of promising use cases</a:t>
            </a:r>
            <a:endParaRPr b="0" i="0" sz="1000" u="none" cap="none" strike="noStrike">
              <a:solidFill>
                <a:schemeClr val="dk1"/>
              </a:solidFill>
              <a:latin typeface="Arial"/>
              <a:ea typeface="Arial"/>
              <a:cs typeface="Arial"/>
              <a:sym typeface="Arial"/>
            </a:endParaRPr>
          </a:p>
          <a:p>
            <a:pPr indent="-241300" lvl="0" marL="342900" marR="0" rtl="0" algn="l">
              <a:lnSpc>
                <a:spcPct val="115000"/>
              </a:lnSpc>
              <a:spcBef>
                <a:spcPts val="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Tier 2: LEBDs co-create and fine tuning the use case, including connecting additional SMEs to the Use Case</a:t>
            </a:r>
            <a:endParaRPr b="0" i="0" sz="1000" u="none" cap="none" strike="noStrike">
              <a:solidFill>
                <a:schemeClr val="dk1"/>
              </a:solidFill>
              <a:latin typeface="Arial"/>
              <a:ea typeface="Arial"/>
              <a:cs typeface="Arial"/>
              <a:sym typeface="Arial"/>
            </a:endParaRPr>
          </a:p>
          <a:p>
            <a:pPr indent="-241300" lvl="0" marL="342900" marR="0" rtl="0" algn="l">
              <a:lnSpc>
                <a:spcPct val="115000"/>
              </a:lnSpc>
              <a:spcBef>
                <a:spcPts val="0"/>
              </a:spcBef>
              <a:spcAft>
                <a:spcPts val="0"/>
              </a:spcAft>
              <a:buClr>
                <a:schemeClr val="accent1"/>
              </a:buClr>
              <a:buSzPts val="1000"/>
              <a:buFont typeface="Arial"/>
              <a:buChar char="■"/>
            </a:pPr>
            <a:r>
              <a:rPr b="0" i="0" lang="en" sz="1000" u="none" cap="none" strike="noStrike">
                <a:solidFill>
                  <a:schemeClr val="dk1"/>
                </a:solidFill>
                <a:latin typeface="Arial"/>
                <a:ea typeface="Arial"/>
                <a:cs typeface="Arial"/>
                <a:sym typeface="Arial"/>
              </a:rPr>
              <a:t>Tier 3: LEBDs introduce the cross-value chain and the cross-border aspects when needed.</a:t>
            </a:r>
            <a:endParaRPr b="0" i="0" sz="1000" u="none" cap="none" strike="noStrike">
              <a:solidFill>
                <a:schemeClr val="dk1"/>
              </a:solidFill>
              <a:latin typeface="Arial"/>
              <a:ea typeface="Arial"/>
              <a:cs typeface="Arial"/>
              <a:sym typeface="Arial"/>
            </a:endParaRPr>
          </a:p>
        </p:txBody>
      </p:sp>
      <p:sp>
        <p:nvSpPr>
          <p:cNvPr id="1371" name="Google Shape;1371;p124"/>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i4Trust Community spaces &amp; DIH Working Group</a:t>
            </a:r>
            <a:endParaRPr sz="1800">
              <a:solidFill>
                <a:srgbClr val="FF0000"/>
              </a:solidFill>
            </a:endParaRPr>
          </a:p>
        </p:txBody>
      </p:sp>
      <p:pic>
        <p:nvPicPr>
          <p:cNvPr id="569" name="Google Shape;569;p89"/>
          <p:cNvPicPr preferRelativeResize="0"/>
          <p:nvPr/>
        </p:nvPicPr>
        <p:blipFill>
          <a:blip r:embed="rId3">
            <a:alphaModFix/>
          </a:blip>
          <a:stretch>
            <a:fillRect/>
          </a:stretch>
        </p:blipFill>
        <p:spPr>
          <a:xfrm>
            <a:off x="1719875" y="729813"/>
            <a:ext cx="5427773" cy="3683875"/>
          </a:xfrm>
          <a:prstGeom prst="rect">
            <a:avLst/>
          </a:prstGeom>
          <a:noFill/>
          <a:ln>
            <a:noFill/>
          </a:ln>
        </p:spPr>
      </p:pic>
      <p:sp>
        <p:nvSpPr>
          <p:cNvPr id="570" name="Google Shape;570;p89"/>
          <p:cNvSpPr txBox="1"/>
          <p:nvPr/>
        </p:nvSpPr>
        <p:spPr>
          <a:xfrm>
            <a:off x="481275" y="4723525"/>
            <a:ext cx="54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https://spaces.fundingbox.com/c/i4trust</a:t>
            </a:r>
            <a:r>
              <a:rPr lang="en"/>
              <a:t> </a:t>
            </a:r>
            <a:endParaRPr/>
          </a:p>
        </p:txBody>
      </p:sp>
      <p:sp>
        <p:nvSpPr>
          <p:cNvPr id="571" name="Google Shape;571;p89"/>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25"/>
          <p:cNvSpPr txBox="1"/>
          <p:nvPr>
            <p:ph type="ctrTitle"/>
          </p:nvPr>
        </p:nvSpPr>
        <p:spPr>
          <a:xfrm>
            <a:off x="359067" y="2017303"/>
            <a:ext cx="8425500" cy="636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SzPts val="2400"/>
              <a:buNone/>
            </a:pPr>
            <a:r>
              <a:rPr b="1" lang="en">
                <a:solidFill>
                  <a:srgbClr val="0021E4"/>
                </a:solidFill>
              </a:rPr>
              <a:t>i4Trust Open Calls in numbers</a:t>
            </a:r>
            <a:br>
              <a:rPr lang="en">
                <a:solidFill>
                  <a:srgbClr val="000000"/>
                </a:solidFill>
              </a:rPr>
            </a:br>
            <a:br>
              <a:rPr lang="en">
                <a:solidFill>
                  <a:srgbClr val="000000"/>
                </a:solidFill>
              </a:rPr>
            </a:br>
            <a:endParaRPr>
              <a:solidFill>
                <a:srgbClr val="000000"/>
              </a:solidFill>
              <a:highlight>
                <a:srgbClr val="FFFF00"/>
              </a:highlight>
            </a:endParaRPr>
          </a:p>
        </p:txBody>
      </p:sp>
      <p:sp>
        <p:nvSpPr>
          <p:cNvPr id="1378" name="Google Shape;1378;p125"/>
          <p:cNvSpPr txBox="1"/>
          <p:nvPr/>
        </p:nvSpPr>
        <p:spPr>
          <a:xfrm>
            <a:off x="518909" y="2717904"/>
            <a:ext cx="3350400" cy="2031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900"/>
              <a:buFont typeface="Arial"/>
              <a:buNone/>
            </a:pPr>
            <a:r>
              <a:rPr b="1" i="0" lang="en" sz="1900" u="none" cap="none" strike="noStrike">
                <a:solidFill>
                  <a:schemeClr val="accent2"/>
                </a:solidFill>
                <a:latin typeface="Inter"/>
                <a:ea typeface="Inter"/>
                <a:cs typeface="Inter"/>
                <a:sym typeface="Inter"/>
              </a:rPr>
              <a:t>2 Open calls </a:t>
            </a:r>
            <a:endParaRPr b="0" i="0" sz="12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32 Bottom-Up Experiments</a:t>
            </a:r>
            <a:endParaRPr b="0"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150 SMEs</a:t>
            </a:r>
            <a:endParaRPr b="0"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32 DIHS</a:t>
            </a:r>
            <a:endParaRPr b="0"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chemeClr val="accent4"/>
              </a:solidFill>
              <a:latin typeface="Inter"/>
              <a:ea typeface="Inter"/>
              <a:cs typeface="Inter"/>
              <a:sym typeface="Inter"/>
            </a:endParaRPr>
          </a:p>
        </p:txBody>
      </p:sp>
      <p:sp>
        <p:nvSpPr>
          <p:cNvPr id="1379" name="Google Shape;1379;p125"/>
          <p:cNvSpPr txBox="1"/>
          <p:nvPr/>
        </p:nvSpPr>
        <p:spPr>
          <a:xfrm>
            <a:off x="4491285" y="2717909"/>
            <a:ext cx="2315700" cy="785100"/>
          </a:xfrm>
          <a:prstGeom prst="rect">
            <a:avLst/>
          </a:prstGeom>
          <a:noFill/>
          <a:ln>
            <a:noFill/>
          </a:ln>
        </p:spPr>
        <p:txBody>
          <a:bodyPr anchorCtr="0" anchor="t" bIns="34275" lIns="68575" spcFirstLastPara="1" rIns="68575" wrap="square" tIns="34275">
            <a:spAutoFit/>
          </a:bodyPr>
          <a:lstStyle/>
          <a:p>
            <a:pPr indent="0" lvl="5" marL="0" marR="0" rtl="0" algn="ctr">
              <a:lnSpc>
                <a:spcPct val="150000"/>
              </a:lnSpc>
              <a:spcBef>
                <a:spcPts val="0"/>
              </a:spcBef>
              <a:spcAft>
                <a:spcPts val="0"/>
              </a:spcAft>
              <a:buClr>
                <a:srgbClr val="000000"/>
              </a:buClr>
              <a:buSzPts val="1900"/>
              <a:buFont typeface="Arial"/>
              <a:buNone/>
            </a:pPr>
            <a:r>
              <a:rPr b="1" i="0" lang="en" sz="1900" u="none" cap="none" strike="noStrike">
                <a:solidFill>
                  <a:schemeClr val="accent2"/>
                </a:solidFill>
                <a:latin typeface="Inter"/>
                <a:ea typeface="Inter"/>
                <a:cs typeface="Inter"/>
                <a:sym typeface="Inter"/>
              </a:rPr>
              <a:t>€3.2 million</a:t>
            </a:r>
            <a:endParaRPr b="0" i="0" sz="1900" u="none" cap="none" strike="noStrike">
              <a:solidFill>
                <a:srgbClr val="000000"/>
              </a:solidFill>
              <a:latin typeface="Arial"/>
              <a:ea typeface="Arial"/>
              <a:cs typeface="Arial"/>
              <a:sym typeface="Arial"/>
            </a:endParaRPr>
          </a:p>
          <a:p>
            <a:pPr indent="0" lvl="5"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Equity free funding</a:t>
            </a:r>
            <a:endParaRPr b="0" i="0" sz="1000" u="none" cap="none" strike="noStrike">
              <a:solidFill>
                <a:srgbClr val="000000"/>
              </a:solidFill>
              <a:latin typeface="Arial"/>
              <a:ea typeface="Arial"/>
              <a:cs typeface="Arial"/>
              <a:sym typeface="Arial"/>
            </a:endParaRPr>
          </a:p>
        </p:txBody>
      </p:sp>
      <p:sp>
        <p:nvSpPr>
          <p:cNvPr id="1380" name="Google Shape;1380;p125"/>
          <p:cNvSpPr/>
          <p:nvPr/>
        </p:nvSpPr>
        <p:spPr>
          <a:xfrm>
            <a:off x="3262042" y="3689120"/>
            <a:ext cx="45714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accent2"/>
                </a:solidFill>
                <a:latin typeface="Inter"/>
                <a:ea typeface="Inter"/>
                <a:cs typeface="Inter"/>
                <a:sym typeface="Inter"/>
              </a:rPr>
              <a:t>9-MONTH</a:t>
            </a:r>
            <a:endParaRPr b="0" i="0" sz="1900" u="none" cap="none" strike="noStrike">
              <a:solidFill>
                <a:schemeClr val="accent2"/>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ter"/>
                <a:ea typeface="Inter"/>
                <a:cs typeface="Inter"/>
                <a:sym typeface="Inter"/>
              </a:rPr>
              <a:t>Mentoring Programme</a:t>
            </a:r>
            <a:endParaRPr b="0" i="0" sz="1800" u="none" cap="none" strike="noStrike">
              <a:solidFill>
                <a:srgbClr val="000000"/>
              </a:solidFill>
              <a:latin typeface="Inter"/>
              <a:ea typeface="Inter"/>
              <a:cs typeface="Inter"/>
              <a:sym typeface="Inter"/>
            </a:endParaRPr>
          </a:p>
        </p:txBody>
      </p:sp>
      <p:sp>
        <p:nvSpPr>
          <p:cNvPr id="1381" name="Google Shape;1381;p125"/>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descr="Map&#10;&#10;Description automatically generated" id="1386" name="Google Shape;1386;p126"/>
          <p:cNvPicPr preferRelativeResize="0"/>
          <p:nvPr/>
        </p:nvPicPr>
        <p:blipFill rotWithShape="1">
          <a:blip r:embed="rId3">
            <a:alphaModFix/>
          </a:blip>
          <a:srcRect b="0" l="0" r="0" t="0"/>
          <a:stretch/>
        </p:blipFill>
        <p:spPr>
          <a:xfrm>
            <a:off x="2502466" y="2607422"/>
            <a:ext cx="4138814" cy="2187659"/>
          </a:xfrm>
          <a:prstGeom prst="rect">
            <a:avLst/>
          </a:prstGeom>
          <a:noFill/>
          <a:ln>
            <a:noFill/>
          </a:ln>
        </p:spPr>
      </p:pic>
      <p:sp>
        <p:nvSpPr>
          <p:cNvPr id="1387" name="Google Shape;1387;p126"/>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Open Call</a:t>
            </a:r>
            <a:endParaRPr/>
          </a:p>
        </p:txBody>
      </p:sp>
      <p:pic>
        <p:nvPicPr>
          <p:cNvPr id="1388" name="Google Shape;1388;p126"/>
          <p:cNvPicPr preferRelativeResize="0"/>
          <p:nvPr/>
        </p:nvPicPr>
        <p:blipFill rotWithShape="1">
          <a:blip r:embed="rId4">
            <a:alphaModFix/>
          </a:blip>
          <a:srcRect b="0" l="0" r="0" t="0"/>
          <a:stretch/>
        </p:blipFill>
        <p:spPr>
          <a:xfrm>
            <a:off x="89927" y="1945078"/>
            <a:ext cx="1334509" cy="1324516"/>
          </a:xfrm>
          <a:prstGeom prst="rect">
            <a:avLst/>
          </a:prstGeom>
          <a:noFill/>
          <a:ln>
            <a:noFill/>
          </a:ln>
        </p:spPr>
      </p:pic>
      <p:sp>
        <p:nvSpPr>
          <p:cNvPr id="1389" name="Google Shape;1389;p126"/>
          <p:cNvSpPr txBox="1"/>
          <p:nvPr/>
        </p:nvSpPr>
        <p:spPr>
          <a:xfrm>
            <a:off x="1125093" y="803034"/>
            <a:ext cx="6893700" cy="1498200"/>
          </a:xfrm>
          <a:prstGeom prst="rect">
            <a:avLst/>
          </a:prstGeom>
          <a:noFill/>
          <a:ln cap="flat" cmpd="sng" w="9525">
            <a:solidFill>
              <a:schemeClr val="accent2"/>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Who are we looking for?</a:t>
            </a:r>
            <a:endParaRPr b="1" i="0" sz="1300" u="none" cap="none" strike="noStrike">
              <a:solidFill>
                <a:schemeClr val="dk1"/>
              </a:solidFill>
              <a:latin typeface="Arial"/>
              <a:ea typeface="Arial"/>
              <a:cs typeface="Arial"/>
              <a:sym typeface="Arial"/>
            </a:endParaRPr>
          </a:p>
          <a:p>
            <a:pPr indent="-254000" lvl="0" marL="342900" marR="0" rtl="0" algn="l">
              <a:lnSpc>
                <a:spcPct val="100000"/>
              </a:lnSpc>
              <a:spcBef>
                <a:spcPts val="40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Consortia composed by </a:t>
            </a:r>
            <a:r>
              <a:rPr b="1" i="0" lang="en" sz="1200" u="none" cap="none" strike="noStrike">
                <a:solidFill>
                  <a:schemeClr val="dk1"/>
                </a:solidFill>
                <a:latin typeface="Arial"/>
                <a:ea typeface="Arial"/>
                <a:cs typeface="Arial"/>
                <a:sym typeface="Arial"/>
              </a:rPr>
              <a:t>SMEs</a:t>
            </a:r>
            <a:r>
              <a:rPr b="0" i="0" lang="en" sz="1200" u="none" cap="none" strike="noStrike">
                <a:solidFill>
                  <a:schemeClr val="dk1"/>
                </a:solidFill>
                <a:latin typeface="Arial"/>
                <a:ea typeface="Arial"/>
                <a:cs typeface="Arial"/>
                <a:sym typeface="Arial"/>
              </a:rPr>
              <a:t>/slightly bigger companies and </a:t>
            </a:r>
            <a:r>
              <a:rPr b="1" i="0" lang="en" sz="1200" u="none" cap="none" strike="noStrike">
                <a:solidFill>
                  <a:schemeClr val="dk1"/>
                </a:solidFill>
                <a:latin typeface="Arial"/>
                <a:ea typeface="Arial"/>
                <a:cs typeface="Arial"/>
                <a:sym typeface="Arial"/>
              </a:rPr>
              <a:t>DIHs</a:t>
            </a:r>
            <a:r>
              <a:rPr b="0" i="0" lang="en" sz="1200" u="none" cap="none" strike="noStrike">
                <a:solidFill>
                  <a:schemeClr val="dk1"/>
                </a:solidFill>
                <a:latin typeface="Arial"/>
                <a:ea typeface="Arial"/>
                <a:cs typeface="Arial"/>
                <a:sym typeface="Arial"/>
              </a:rPr>
              <a:t> registered in any of the following countries:</a:t>
            </a:r>
            <a:endParaRPr b="0" i="0" sz="1200" u="none" cap="none" strike="noStrike">
              <a:solidFill>
                <a:schemeClr val="dk1"/>
              </a:solidFill>
              <a:latin typeface="Arial"/>
              <a:ea typeface="Arial"/>
              <a:cs typeface="Arial"/>
              <a:sym typeface="Arial"/>
            </a:endParaRPr>
          </a:p>
          <a:p>
            <a:pPr indent="-254000" lvl="1" marL="685800" marR="0" rtl="0" algn="l">
              <a:lnSpc>
                <a:spcPct val="100000"/>
              </a:lnSpc>
              <a:spcBef>
                <a:spcPts val="0"/>
              </a:spcBef>
              <a:spcAft>
                <a:spcPts val="0"/>
              </a:spcAft>
              <a:buClr>
                <a:schemeClr val="accent4"/>
              </a:buClr>
              <a:buSzPts val="1200"/>
              <a:buFont typeface="Arial"/>
              <a:buChar char="■"/>
            </a:pPr>
            <a:r>
              <a:rPr b="0" i="0" lang="en" sz="12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Member States of the European Union </a:t>
            </a:r>
            <a:endParaRPr b="0" i="0" sz="12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chemeClr val="accent4"/>
              </a:buClr>
              <a:buSzPts val="1200"/>
              <a:buFont typeface="Arial"/>
              <a:buChar char="■"/>
            </a:pPr>
            <a:r>
              <a:rPr b="0" i="0" lang="en" sz="12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Associated Countries to H2020</a:t>
            </a:r>
            <a:r>
              <a:rPr b="0" i="0" lang="en"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a:p>
            <a:pPr indent="-254000" lvl="1" marL="685800" marR="0" rtl="0" algn="l">
              <a:lnSpc>
                <a:spcPct val="100000"/>
              </a:lnSpc>
              <a:spcBef>
                <a:spcPts val="0"/>
              </a:spcBef>
              <a:spcAft>
                <a:spcPts val="0"/>
              </a:spcAft>
              <a:buClr>
                <a:schemeClr val="accent4"/>
              </a:buClr>
              <a:buSzPts val="1200"/>
              <a:buFont typeface="Arial"/>
              <a:buChar char="■"/>
            </a:pPr>
            <a:r>
              <a:rPr b="0" i="0" lang="en" sz="1200" u="none" cap="none" strike="noStrike">
                <a:solidFill>
                  <a:schemeClr val="dk1"/>
                </a:solidFill>
                <a:latin typeface="Arial"/>
                <a:ea typeface="Arial"/>
                <a:cs typeface="Arial"/>
                <a:sym typeface="Arial"/>
              </a:rPr>
              <a:t>The United Kingdom</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Minimum of 4 entities per proposal are compulsory: 3 SMEs/slightly bigger companies + 1 DIH. </a:t>
            </a:r>
            <a:endParaRPr b="0" i="0" sz="1200" u="none" cap="none" strike="noStrike">
              <a:solidFill>
                <a:schemeClr val="dk1"/>
              </a:solidFill>
              <a:latin typeface="Arial"/>
              <a:ea typeface="Arial"/>
              <a:cs typeface="Arial"/>
              <a:sym typeface="Arial"/>
            </a:endParaRPr>
          </a:p>
        </p:txBody>
      </p:sp>
      <p:sp>
        <p:nvSpPr>
          <p:cNvPr id="1390" name="Google Shape;1390;p126"/>
          <p:cNvSpPr txBox="1"/>
          <p:nvPr/>
        </p:nvSpPr>
        <p:spPr>
          <a:xfrm>
            <a:off x="269674" y="2376600"/>
            <a:ext cx="9750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1 DIH</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Min. 3 SMEs</a:t>
            </a:r>
            <a:endParaRPr b="1" i="0" sz="1000" u="none" cap="none" strike="noStrike">
              <a:solidFill>
                <a:srgbClr val="000000"/>
              </a:solidFill>
              <a:latin typeface="Arial"/>
              <a:ea typeface="Arial"/>
              <a:cs typeface="Arial"/>
              <a:sym typeface="Arial"/>
            </a:endParaRPr>
          </a:p>
        </p:txBody>
      </p:sp>
      <p:sp>
        <p:nvSpPr>
          <p:cNvPr id="1391" name="Google Shape;1391;p126"/>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27"/>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Open Call</a:t>
            </a:r>
            <a:endParaRPr/>
          </a:p>
        </p:txBody>
      </p:sp>
      <p:pic>
        <p:nvPicPr>
          <p:cNvPr id="1397" name="Google Shape;1397;p127"/>
          <p:cNvPicPr preferRelativeResize="0"/>
          <p:nvPr/>
        </p:nvPicPr>
        <p:blipFill rotWithShape="1">
          <a:blip r:embed="rId3">
            <a:alphaModFix/>
          </a:blip>
          <a:srcRect b="0" l="0" r="0" t="0"/>
          <a:stretch/>
        </p:blipFill>
        <p:spPr>
          <a:xfrm>
            <a:off x="390002" y="1800257"/>
            <a:ext cx="1334509" cy="1324516"/>
          </a:xfrm>
          <a:prstGeom prst="rect">
            <a:avLst/>
          </a:prstGeom>
          <a:noFill/>
          <a:ln>
            <a:noFill/>
          </a:ln>
        </p:spPr>
      </p:pic>
      <p:sp>
        <p:nvSpPr>
          <p:cNvPr id="1398" name="Google Shape;1398;p127"/>
          <p:cNvSpPr txBox="1"/>
          <p:nvPr/>
        </p:nvSpPr>
        <p:spPr>
          <a:xfrm>
            <a:off x="569749" y="2231780"/>
            <a:ext cx="9750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1 DIH</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Min. 3 SMEs</a:t>
            </a:r>
            <a:endParaRPr b="1" i="0" sz="1000" u="none" cap="none" strike="noStrike">
              <a:solidFill>
                <a:srgbClr val="000000"/>
              </a:solidFill>
              <a:latin typeface="Arial"/>
              <a:ea typeface="Arial"/>
              <a:cs typeface="Arial"/>
              <a:sym typeface="Arial"/>
            </a:endParaRPr>
          </a:p>
        </p:txBody>
      </p:sp>
      <p:sp>
        <p:nvSpPr>
          <p:cNvPr id="1399" name="Google Shape;1399;p127"/>
          <p:cNvSpPr txBox="1"/>
          <p:nvPr/>
        </p:nvSpPr>
        <p:spPr>
          <a:xfrm>
            <a:off x="2832638" y="973247"/>
            <a:ext cx="5646900" cy="3165600"/>
          </a:xfrm>
          <a:prstGeom prst="rect">
            <a:avLst/>
          </a:prstGeom>
          <a:noFill/>
          <a:ln cap="flat" cmpd="sng" w="9525">
            <a:solidFill>
              <a:schemeClr val="accent1"/>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400"/>
              </a:spcBef>
              <a:spcAft>
                <a:spcPts val="0"/>
              </a:spcAft>
              <a:buClr>
                <a:srgbClr val="000000"/>
              </a:buClr>
              <a:buSzPts val="1200"/>
              <a:buFont typeface="Arial"/>
              <a:buNone/>
            </a:pPr>
            <a:r>
              <a:rPr b="1" i="0" lang="en" sz="1200" u="none" cap="none" strike="noStrike">
                <a:solidFill>
                  <a:srgbClr val="0021E4"/>
                </a:solidFill>
                <a:latin typeface="Arial"/>
                <a:ea typeface="Arial"/>
                <a:cs typeface="Arial"/>
                <a:sym typeface="Arial"/>
              </a:rPr>
              <a:t>Which kind of experiments are we looking for?</a:t>
            </a:r>
            <a:endParaRPr b="1" i="0" sz="1200" u="none" cap="none" strike="noStrike">
              <a:solidFill>
                <a:srgbClr val="0021E4"/>
              </a:solidFill>
              <a:latin typeface="Arial"/>
              <a:ea typeface="Arial"/>
              <a:cs typeface="Arial"/>
              <a:sym typeface="Arial"/>
            </a:endParaRPr>
          </a:p>
          <a:p>
            <a:pPr indent="-254000" lvl="0" marL="342900" marR="0" rtl="0" algn="l">
              <a:lnSpc>
                <a:spcPct val="100000"/>
              </a:lnSpc>
              <a:spcBef>
                <a:spcPts val="40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Those implementing effective data sharing among companies in one or more cross-value chains </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Real-life challenges solved through data sharing with business and/or societal impact</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Implementing FIWARE+iSHARE technology framework to solve specific challenges</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40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All requirements will be listed in the Open Call and evaluation criteria in the Guide for Applicants</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40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DIHs joining i4Trust Community and engaged with a certified local expert will be listed as DIHs that interested parties may contact to get support and, eventually, incorporate in their consortium </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400"/>
              </a:spcBef>
              <a:spcAft>
                <a:spcPts val="0"/>
              </a:spcAft>
              <a:buClr>
                <a:schemeClr val="accent1"/>
              </a:buClr>
              <a:buSzPts val="1200"/>
              <a:buFont typeface="Arial"/>
              <a:buChar char="■"/>
            </a:pPr>
            <a:r>
              <a:rPr b="0" i="0" lang="en" sz="1200" u="none" cap="none" strike="noStrike">
                <a:solidFill>
                  <a:schemeClr val="dk1"/>
                </a:solidFill>
                <a:latin typeface="Arial"/>
                <a:ea typeface="Arial"/>
                <a:cs typeface="Arial"/>
                <a:sym typeface="Arial"/>
              </a:rPr>
              <a:t>DIHs can use i4Trust channels to promote concrete local challenges and application domains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200"/>
              <a:buFont typeface="Arial"/>
              <a:buNone/>
            </a:pPr>
            <a:r>
              <a:t/>
            </a:r>
            <a:endParaRPr b="0" i="0" sz="1200" u="none" cap="none" strike="noStrike">
              <a:solidFill>
                <a:srgbClr val="FF0000"/>
              </a:solidFill>
              <a:latin typeface="Arial"/>
              <a:ea typeface="Arial"/>
              <a:cs typeface="Arial"/>
              <a:sym typeface="Arial"/>
            </a:endParaRPr>
          </a:p>
        </p:txBody>
      </p:sp>
      <p:sp>
        <p:nvSpPr>
          <p:cNvPr id="1400" name="Google Shape;1400;p12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descr="Graphical user interface, text&#10;&#10;Description automatically generated" id="1406" name="Google Shape;1406;p128"/>
          <p:cNvPicPr preferRelativeResize="0"/>
          <p:nvPr/>
        </p:nvPicPr>
        <p:blipFill rotWithShape="1">
          <a:blip r:embed="rId3">
            <a:alphaModFix/>
          </a:blip>
          <a:srcRect b="0" l="0" r="0" t="0"/>
          <a:stretch/>
        </p:blipFill>
        <p:spPr>
          <a:xfrm>
            <a:off x="887220" y="935596"/>
            <a:ext cx="7369304" cy="3933555"/>
          </a:xfrm>
          <a:prstGeom prst="rect">
            <a:avLst/>
          </a:prstGeom>
          <a:noFill/>
          <a:ln>
            <a:noFill/>
          </a:ln>
        </p:spPr>
      </p:pic>
      <p:sp>
        <p:nvSpPr>
          <p:cNvPr id="1407" name="Google Shape;1407;p128"/>
          <p:cNvSpPr txBox="1"/>
          <p:nvPr>
            <p:ph type="title"/>
          </p:nvPr>
        </p:nvSpPr>
        <p:spPr>
          <a:xfrm>
            <a:off x="269255" y="202500"/>
            <a:ext cx="6073500" cy="566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000"/>
              <a:buNone/>
            </a:pPr>
            <a:r>
              <a:rPr lang="en"/>
              <a:t>i4Trust Open Call: How to apply?</a:t>
            </a:r>
            <a:endParaRPr/>
          </a:p>
        </p:txBody>
      </p:sp>
      <p:sp>
        <p:nvSpPr>
          <p:cNvPr id="1408" name="Google Shape;1408;p128"/>
          <p:cNvSpPr txBox="1"/>
          <p:nvPr/>
        </p:nvSpPr>
        <p:spPr>
          <a:xfrm>
            <a:off x="2175582" y="630737"/>
            <a:ext cx="44658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4"/>
                </a:solidFill>
                <a:latin typeface="Inter"/>
                <a:ea typeface="Inter"/>
                <a:cs typeface="Inter"/>
                <a:sym typeface="Inter"/>
              </a:rPr>
              <a:t>https://i4trust-open-call.fundingbox.com/</a:t>
            </a:r>
            <a:endParaRPr b="0" i="0" sz="1000" u="none" cap="none" strike="noStrike">
              <a:solidFill>
                <a:srgbClr val="000000"/>
              </a:solidFill>
              <a:latin typeface="Arial"/>
              <a:ea typeface="Arial"/>
              <a:cs typeface="Arial"/>
              <a:sym typeface="Arial"/>
            </a:endParaRPr>
          </a:p>
        </p:txBody>
      </p:sp>
      <p:sp>
        <p:nvSpPr>
          <p:cNvPr id="1409" name="Google Shape;1409;p128"/>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2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16" name="Google Shape;1416;p129"/>
          <p:cNvSpPr txBox="1"/>
          <p:nvPr>
            <p:ph idx="1" type="body"/>
          </p:nvPr>
        </p:nvSpPr>
        <p:spPr>
          <a:xfrm>
            <a:off x="325777" y="1629881"/>
            <a:ext cx="3429600" cy="1057500"/>
          </a:xfrm>
          <a:prstGeom prst="rect">
            <a:avLst/>
          </a:prstGeom>
          <a:noFill/>
          <a:ln>
            <a:noFill/>
          </a:ln>
        </p:spPr>
        <p:txBody>
          <a:bodyPr anchorCtr="0" anchor="t" bIns="0" lIns="0" spcFirstLastPara="1" rIns="0" wrap="square" tIns="0">
            <a:noAutofit/>
          </a:bodyPr>
          <a:lstStyle/>
          <a:p>
            <a:pPr indent="0" lvl="0" marL="76200" rtl="0" algn="l">
              <a:lnSpc>
                <a:spcPct val="100000"/>
              </a:lnSpc>
              <a:spcBef>
                <a:spcPts val="0"/>
              </a:spcBef>
              <a:spcAft>
                <a:spcPts val="0"/>
              </a:spcAft>
              <a:buSzPts val="1500"/>
              <a:buNone/>
            </a:pPr>
            <a:r>
              <a:rPr b="1" lang="en" sz="2100">
                <a:solidFill>
                  <a:schemeClr val="accent1"/>
                </a:solidFill>
                <a:latin typeface="Inter"/>
                <a:ea typeface="Inter"/>
                <a:cs typeface="Inter"/>
                <a:sym typeface="Inter"/>
              </a:rPr>
              <a:t>i4Trust Selection and Evaluation Process </a:t>
            </a:r>
            <a:endParaRPr b="1">
              <a:solidFill>
                <a:schemeClr val="accent1"/>
              </a:solidFill>
            </a:endParaRPr>
          </a:p>
        </p:txBody>
      </p:sp>
      <p:pic>
        <p:nvPicPr>
          <p:cNvPr descr="Timeline&#10;&#10;Description automatically generated" id="1417" name="Google Shape;1417;p129"/>
          <p:cNvPicPr preferRelativeResize="0"/>
          <p:nvPr/>
        </p:nvPicPr>
        <p:blipFill rotWithShape="1">
          <a:blip r:embed="rId3">
            <a:alphaModFix/>
          </a:blip>
          <a:srcRect b="0" l="0" r="0" t="0"/>
          <a:stretch/>
        </p:blipFill>
        <p:spPr>
          <a:xfrm>
            <a:off x="3334272" y="172717"/>
            <a:ext cx="4637124" cy="47980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30"/>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Timeline</a:t>
            </a:r>
            <a:endParaRPr/>
          </a:p>
        </p:txBody>
      </p:sp>
      <p:sp>
        <p:nvSpPr>
          <p:cNvPr id="1423" name="Google Shape;1423;p130"/>
          <p:cNvSpPr/>
          <p:nvPr/>
        </p:nvSpPr>
        <p:spPr>
          <a:xfrm>
            <a:off x="2117134" y="3083639"/>
            <a:ext cx="6341100" cy="212100"/>
          </a:xfrm>
          <a:prstGeom prst="chevron">
            <a:avLst>
              <a:gd fmla="val 50000" name="adj"/>
            </a:avLst>
          </a:prstGeom>
          <a:solidFill>
            <a:schemeClr val="accent1"/>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1424" name="Google Shape;1424;p130"/>
          <p:cNvCxnSpPr/>
          <p:nvPr/>
        </p:nvCxnSpPr>
        <p:spPr>
          <a:xfrm rot="10800000">
            <a:off x="2477966" y="3127609"/>
            <a:ext cx="0" cy="657600"/>
          </a:xfrm>
          <a:prstGeom prst="straightConnector1">
            <a:avLst/>
          </a:prstGeom>
          <a:noFill/>
          <a:ln cap="flat" cmpd="sng" w="28575">
            <a:solidFill>
              <a:schemeClr val="dk1"/>
            </a:solidFill>
            <a:prstDash val="solid"/>
            <a:round/>
            <a:headEnd len="sm" w="sm" type="none"/>
            <a:tailEnd len="lg" w="lg" type="oval"/>
          </a:ln>
        </p:spPr>
      </p:cxnSp>
      <p:sp>
        <p:nvSpPr>
          <p:cNvPr id="1425" name="Google Shape;1425;p130"/>
          <p:cNvSpPr txBox="1"/>
          <p:nvPr/>
        </p:nvSpPr>
        <p:spPr>
          <a:xfrm>
            <a:off x="1860149" y="3893470"/>
            <a:ext cx="12396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i4Trust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platform ready (Apr 1</a:t>
            </a:r>
            <a:r>
              <a:rPr b="0" baseline="30000" i="0" lang="en" sz="1200" u="none" cap="none" strike="noStrike">
                <a:solidFill>
                  <a:srgbClr val="000000"/>
                </a:solidFill>
                <a:latin typeface="Arial"/>
                <a:ea typeface="Arial"/>
                <a:cs typeface="Arial"/>
                <a:sym typeface="Arial"/>
              </a:rPr>
              <a:t>st</a:t>
            </a:r>
            <a:r>
              <a:rPr b="0" i="0" lang="en" sz="1200" u="none" cap="none" strike="noStrike">
                <a:solidFill>
                  <a:srgbClr val="000000"/>
                </a:solidFill>
                <a:latin typeface="Arial"/>
                <a:ea typeface="Arial"/>
                <a:cs typeface="Arial"/>
                <a:sym typeface="Arial"/>
              </a:rPr>
              <a:t>)</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cxnSp>
        <p:nvCxnSpPr>
          <p:cNvPr id="1426" name="Google Shape;1426;p130"/>
          <p:cNvCxnSpPr/>
          <p:nvPr/>
        </p:nvCxnSpPr>
        <p:spPr>
          <a:xfrm rot="10800000">
            <a:off x="4051001" y="3127609"/>
            <a:ext cx="0" cy="657600"/>
          </a:xfrm>
          <a:prstGeom prst="straightConnector1">
            <a:avLst/>
          </a:prstGeom>
          <a:noFill/>
          <a:ln cap="flat" cmpd="sng" w="28575">
            <a:solidFill>
              <a:schemeClr val="dk1"/>
            </a:solidFill>
            <a:prstDash val="solid"/>
            <a:round/>
            <a:headEnd len="sm" w="sm" type="none"/>
            <a:tailEnd len="lg" w="lg" type="oval"/>
          </a:ln>
        </p:spPr>
      </p:cxnSp>
      <p:sp>
        <p:nvSpPr>
          <p:cNvPr id="1427" name="Google Shape;1427;p130"/>
          <p:cNvSpPr txBox="1"/>
          <p:nvPr/>
        </p:nvSpPr>
        <p:spPr>
          <a:xfrm>
            <a:off x="3105105" y="3785209"/>
            <a:ext cx="1891800" cy="500700"/>
          </a:xfrm>
          <a:prstGeom prst="rect">
            <a:avLst/>
          </a:prstGeom>
          <a:solidFill>
            <a:srgbClr val="1DE9B6">
              <a:alpha val="41570"/>
            </a:srgbClr>
          </a:solidFill>
          <a:ln>
            <a:noFill/>
          </a:ln>
        </p:spPr>
        <p:txBody>
          <a:bodyPr anchorCtr="0" anchor="t" bIns="34275" lIns="68575" spcFirstLastPara="1" rIns="68575" wrap="square" tIns="34275">
            <a:noAutofit/>
          </a:bodyPr>
          <a:lstStyle/>
          <a:p>
            <a:pPr indent="0" lvl="0" marL="0" marR="0" rtl="0" algn="ctr">
              <a:lnSpc>
                <a:spcPct val="100000"/>
              </a:lnSpc>
              <a:spcBef>
                <a:spcPts val="110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i4Trust 1st Open Call</a:t>
            </a:r>
            <a:endParaRPr b="0" i="0" sz="900" u="none" cap="none" strike="noStrike">
              <a:solidFill>
                <a:srgbClr val="000000"/>
              </a:solidFill>
              <a:latin typeface="Arial"/>
              <a:ea typeface="Arial"/>
              <a:cs typeface="Arial"/>
              <a:sym typeface="Arial"/>
            </a:endParaRPr>
          </a:p>
        </p:txBody>
      </p:sp>
      <p:cxnSp>
        <p:nvCxnSpPr>
          <p:cNvPr id="1428" name="Google Shape;1428;p130"/>
          <p:cNvCxnSpPr/>
          <p:nvPr/>
        </p:nvCxnSpPr>
        <p:spPr>
          <a:xfrm rot="10800000">
            <a:off x="6261833" y="3127609"/>
            <a:ext cx="0" cy="657600"/>
          </a:xfrm>
          <a:prstGeom prst="straightConnector1">
            <a:avLst/>
          </a:prstGeom>
          <a:noFill/>
          <a:ln cap="flat" cmpd="sng" w="28575">
            <a:solidFill>
              <a:schemeClr val="dk1"/>
            </a:solidFill>
            <a:prstDash val="solid"/>
            <a:round/>
            <a:headEnd len="sm" w="sm" type="none"/>
            <a:tailEnd len="lg" w="lg" type="oval"/>
          </a:ln>
        </p:spPr>
      </p:cxnSp>
      <p:sp>
        <p:nvSpPr>
          <p:cNvPr id="1429" name="Google Shape;1429;p130"/>
          <p:cNvSpPr txBox="1"/>
          <p:nvPr/>
        </p:nvSpPr>
        <p:spPr>
          <a:xfrm>
            <a:off x="5459520" y="3893475"/>
            <a:ext cx="16746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i4Trust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OC1 closes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a:t>
            </a:r>
            <a:r>
              <a:rPr b="0" i="0" lang="en" sz="1000" u="none" cap="none" strike="noStrike">
                <a:solidFill>
                  <a:schemeClr val="dk1"/>
                </a:solidFill>
                <a:highlight>
                  <a:schemeClr val="lt1"/>
                </a:highlight>
                <a:latin typeface="Arial"/>
                <a:ea typeface="Arial"/>
                <a:cs typeface="Arial"/>
                <a:sym typeface="Arial"/>
              </a:rPr>
              <a:t>06/09/21 - 14:00 CEST</a:t>
            </a:r>
            <a:r>
              <a:rPr b="0" i="0" lang="en" sz="1200" u="none" cap="none" strike="noStrike">
                <a:solidFill>
                  <a:srgbClr val="000000"/>
                </a:solidFill>
                <a:latin typeface="Arial"/>
                <a:ea typeface="Arial"/>
                <a:cs typeface="Arial"/>
                <a:sym typeface="Arial"/>
              </a:rPr>
              <a:t>)</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cxnSp>
        <p:nvCxnSpPr>
          <p:cNvPr id="1430" name="Google Shape;1430;p130"/>
          <p:cNvCxnSpPr/>
          <p:nvPr/>
        </p:nvCxnSpPr>
        <p:spPr>
          <a:xfrm rot="10800000">
            <a:off x="7836097" y="3127609"/>
            <a:ext cx="0" cy="657600"/>
          </a:xfrm>
          <a:prstGeom prst="straightConnector1">
            <a:avLst/>
          </a:prstGeom>
          <a:noFill/>
          <a:ln cap="flat" cmpd="sng" w="28575">
            <a:solidFill>
              <a:schemeClr val="dk1"/>
            </a:solidFill>
            <a:prstDash val="solid"/>
            <a:round/>
            <a:headEnd len="sm" w="sm" type="none"/>
            <a:tailEnd len="lg" w="lg" type="oval"/>
          </a:ln>
        </p:spPr>
      </p:cxnSp>
      <p:sp>
        <p:nvSpPr>
          <p:cNvPr id="1431" name="Google Shape;1431;p130"/>
          <p:cNvSpPr txBox="1"/>
          <p:nvPr/>
        </p:nvSpPr>
        <p:spPr>
          <a:xfrm>
            <a:off x="7216278" y="3893470"/>
            <a:ext cx="12396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i4Trust </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experiments</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(begin 4Q2021)</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p:txBody>
      </p:sp>
      <p:sp>
        <p:nvSpPr>
          <p:cNvPr id="1432" name="Google Shape;1432;p130"/>
          <p:cNvSpPr/>
          <p:nvPr/>
        </p:nvSpPr>
        <p:spPr>
          <a:xfrm rot="-5400000">
            <a:off x="3070647" y="2233468"/>
            <a:ext cx="212100" cy="1314900"/>
          </a:xfrm>
          <a:prstGeom prst="rightBrace">
            <a:avLst>
              <a:gd fmla="val 8333" name="adj1"/>
              <a:gd fmla="val 50000" name="adj2"/>
            </a:avLst>
          </a:prstGeom>
          <a:noFill/>
          <a:ln cap="flat" cmpd="sng" w="381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33" name="Google Shape;1433;p130"/>
          <p:cNvSpPr txBox="1"/>
          <p:nvPr/>
        </p:nvSpPr>
        <p:spPr>
          <a:xfrm>
            <a:off x="2333170" y="2057274"/>
            <a:ext cx="1674600" cy="312000"/>
          </a:xfrm>
          <a:prstGeom prst="rect">
            <a:avLst/>
          </a:prstGeom>
          <a:solidFill>
            <a:srgbClr val="1DE9B6">
              <a:alpha val="41570"/>
            </a:srgbClr>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i4Trust training</a:t>
            </a:r>
            <a:endParaRPr b="0" i="0" sz="1200" u="none" cap="none" strike="noStrike">
              <a:solidFill>
                <a:srgbClr val="000000"/>
              </a:solidFill>
              <a:latin typeface="Arial"/>
              <a:ea typeface="Arial"/>
              <a:cs typeface="Arial"/>
              <a:sym typeface="Arial"/>
            </a:endParaRPr>
          </a:p>
        </p:txBody>
      </p:sp>
      <p:sp>
        <p:nvSpPr>
          <p:cNvPr id="1434" name="Google Shape;1434;p130"/>
          <p:cNvSpPr/>
          <p:nvPr/>
        </p:nvSpPr>
        <p:spPr>
          <a:xfrm rot="-5400000">
            <a:off x="5074576" y="1879917"/>
            <a:ext cx="212100" cy="2022000"/>
          </a:xfrm>
          <a:prstGeom prst="rightBrace">
            <a:avLst>
              <a:gd fmla="val 8333" name="adj1"/>
              <a:gd fmla="val 50000" name="adj2"/>
            </a:avLst>
          </a:prstGeom>
          <a:noFill/>
          <a:ln cap="flat" cmpd="sng" w="381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1435" name="Google Shape;1435;p130"/>
          <p:cNvGrpSpPr/>
          <p:nvPr/>
        </p:nvGrpSpPr>
        <p:grpSpPr>
          <a:xfrm>
            <a:off x="4921661" y="3085215"/>
            <a:ext cx="518106" cy="209025"/>
            <a:chOff x="6410689" y="4113620"/>
            <a:chExt cx="690900" cy="278700"/>
          </a:xfrm>
        </p:grpSpPr>
        <p:sp>
          <p:nvSpPr>
            <p:cNvPr id="1436" name="Google Shape;1436;p130"/>
            <p:cNvSpPr/>
            <p:nvPr/>
          </p:nvSpPr>
          <p:spPr>
            <a:xfrm>
              <a:off x="6410689" y="4113620"/>
              <a:ext cx="690900" cy="278700"/>
            </a:xfrm>
            <a:prstGeom prst="chevron">
              <a:avLst>
                <a:gd fmla="val 50000" name="adj"/>
              </a:avLst>
            </a:prstGeom>
            <a:solidFill>
              <a:schemeClr val="lt1"/>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1437" name="Google Shape;1437;p130"/>
            <p:cNvCxnSpPr/>
            <p:nvPr/>
          </p:nvCxnSpPr>
          <p:spPr>
            <a:xfrm>
              <a:off x="6668323" y="4246323"/>
              <a:ext cx="212700" cy="0"/>
            </a:xfrm>
            <a:prstGeom prst="straightConnector1">
              <a:avLst/>
            </a:prstGeom>
            <a:noFill/>
            <a:ln cap="flat" cmpd="sng" w="38100">
              <a:solidFill>
                <a:schemeClr val="dk1"/>
              </a:solidFill>
              <a:prstDash val="dot"/>
              <a:round/>
              <a:headEnd len="sm" w="sm" type="none"/>
              <a:tailEnd len="sm" w="sm" type="none"/>
            </a:ln>
          </p:spPr>
        </p:cxnSp>
      </p:grpSp>
      <p:sp>
        <p:nvSpPr>
          <p:cNvPr id="1438" name="Google Shape;1438;p130"/>
          <p:cNvSpPr txBox="1"/>
          <p:nvPr/>
        </p:nvSpPr>
        <p:spPr>
          <a:xfrm>
            <a:off x="4569782" y="1866108"/>
            <a:ext cx="1217400" cy="521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Scouting of experiments</a:t>
            </a:r>
            <a:endParaRPr b="0" i="0" sz="1000" u="none" cap="none" strike="noStrike">
              <a:solidFill>
                <a:srgbClr val="000000"/>
              </a:solidFill>
              <a:latin typeface="Arial"/>
              <a:ea typeface="Arial"/>
              <a:cs typeface="Arial"/>
              <a:sym typeface="Arial"/>
            </a:endParaRPr>
          </a:p>
        </p:txBody>
      </p:sp>
      <p:sp>
        <p:nvSpPr>
          <p:cNvPr id="1439" name="Google Shape;1439;p130"/>
          <p:cNvSpPr/>
          <p:nvPr/>
        </p:nvSpPr>
        <p:spPr>
          <a:xfrm rot="-5400000">
            <a:off x="6919850" y="2233468"/>
            <a:ext cx="212100" cy="1314900"/>
          </a:xfrm>
          <a:prstGeom prst="rightBrace">
            <a:avLst>
              <a:gd fmla="val 8333" name="adj1"/>
              <a:gd fmla="val 50000" name="adj2"/>
            </a:avLst>
          </a:prstGeom>
          <a:noFill/>
          <a:ln cap="flat" cmpd="sng" w="381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1440" name="Google Shape;1440;p130"/>
          <p:cNvCxnSpPr/>
          <p:nvPr/>
        </p:nvCxnSpPr>
        <p:spPr>
          <a:xfrm>
            <a:off x="7019588" y="2433181"/>
            <a:ext cx="0" cy="267000"/>
          </a:xfrm>
          <a:prstGeom prst="straightConnector1">
            <a:avLst/>
          </a:prstGeom>
          <a:noFill/>
          <a:ln cap="flat" cmpd="sng" w="38100">
            <a:solidFill>
              <a:schemeClr val="accent4"/>
            </a:solidFill>
            <a:prstDash val="solid"/>
            <a:round/>
            <a:headEnd len="sm" w="sm" type="none"/>
            <a:tailEnd len="sm" w="sm" type="none"/>
          </a:ln>
        </p:spPr>
      </p:cxnSp>
      <p:sp>
        <p:nvSpPr>
          <p:cNvPr id="1441" name="Google Shape;1441;p130"/>
          <p:cNvSpPr txBox="1"/>
          <p:nvPr/>
        </p:nvSpPr>
        <p:spPr>
          <a:xfrm>
            <a:off x="6017906" y="1872749"/>
            <a:ext cx="2022000" cy="514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Selection of </a:t>
            </a:r>
            <a:br>
              <a:rPr b="0" i="0" lang="en" sz="1500" u="none" cap="none" strike="noStrike">
                <a:solidFill>
                  <a:srgbClr val="000000"/>
                </a:solidFill>
                <a:latin typeface="Arial"/>
                <a:ea typeface="Arial"/>
                <a:cs typeface="Arial"/>
                <a:sym typeface="Arial"/>
              </a:rPr>
            </a:br>
            <a:r>
              <a:rPr b="0" i="0" lang="en" sz="1500" u="none" cap="none" strike="noStrike">
                <a:solidFill>
                  <a:srgbClr val="000000"/>
                </a:solidFill>
                <a:latin typeface="Arial"/>
                <a:ea typeface="Arial"/>
                <a:cs typeface="Arial"/>
                <a:sym typeface="Arial"/>
              </a:rPr>
              <a:t>experiments</a:t>
            </a:r>
            <a:endParaRPr b="0" i="0" sz="1000" u="none" cap="none" strike="noStrike">
              <a:solidFill>
                <a:srgbClr val="000000"/>
              </a:solidFill>
              <a:latin typeface="Arial"/>
              <a:ea typeface="Arial"/>
              <a:cs typeface="Arial"/>
              <a:sym typeface="Arial"/>
            </a:endParaRPr>
          </a:p>
        </p:txBody>
      </p:sp>
      <p:sp>
        <p:nvSpPr>
          <p:cNvPr id="1442" name="Google Shape;1442;p130"/>
          <p:cNvSpPr txBox="1"/>
          <p:nvPr/>
        </p:nvSpPr>
        <p:spPr>
          <a:xfrm>
            <a:off x="3911811" y="1018432"/>
            <a:ext cx="2496600" cy="31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DIHs as ambassadors</a:t>
            </a:r>
            <a:endParaRPr b="0" i="0" sz="1000" u="none" cap="none" strike="noStrike">
              <a:solidFill>
                <a:srgbClr val="000000"/>
              </a:solidFill>
              <a:latin typeface="Arial"/>
              <a:ea typeface="Arial"/>
              <a:cs typeface="Arial"/>
              <a:sym typeface="Arial"/>
            </a:endParaRPr>
          </a:p>
        </p:txBody>
      </p:sp>
      <p:cxnSp>
        <p:nvCxnSpPr>
          <p:cNvPr id="1443" name="Google Shape;1443;p130"/>
          <p:cNvCxnSpPr/>
          <p:nvPr/>
        </p:nvCxnSpPr>
        <p:spPr>
          <a:xfrm>
            <a:off x="5178501" y="2433181"/>
            <a:ext cx="0" cy="267000"/>
          </a:xfrm>
          <a:prstGeom prst="straightConnector1">
            <a:avLst/>
          </a:prstGeom>
          <a:noFill/>
          <a:ln cap="flat" cmpd="sng" w="38100">
            <a:solidFill>
              <a:schemeClr val="accent4"/>
            </a:solidFill>
            <a:prstDash val="solid"/>
            <a:round/>
            <a:headEnd len="sm" w="sm" type="none"/>
            <a:tailEnd len="sm" w="sm" type="none"/>
          </a:ln>
        </p:spPr>
      </p:cxnSp>
      <p:grpSp>
        <p:nvGrpSpPr>
          <p:cNvPr id="1444" name="Google Shape;1444;p130"/>
          <p:cNvGrpSpPr/>
          <p:nvPr/>
        </p:nvGrpSpPr>
        <p:grpSpPr>
          <a:xfrm>
            <a:off x="4021851" y="1396797"/>
            <a:ext cx="4652042" cy="259443"/>
            <a:chOff x="5363183" y="1862396"/>
            <a:chExt cx="6203550" cy="345924"/>
          </a:xfrm>
        </p:grpSpPr>
        <p:sp>
          <p:nvSpPr>
            <p:cNvPr id="1445" name="Google Shape;1445;p130"/>
            <p:cNvSpPr/>
            <p:nvPr/>
          </p:nvSpPr>
          <p:spPr>
            <a:xfrm rot="-5400000">
              <a:off x="8281883" y="-1056304"/>
              <a:ext cx="325800" cy="6163200"/>
            </a:xfrm>
            <a:prstGeom prst="rightBrace">
              <a:avLst>
                <a:gd fmla="val 8333" name="adj1"/>
                <a:gd fmla="val 5084" name="adj2"/>
              </a:avLst>
            </a:prstGeom>
            <a:noFill/>
            <a:ln cap="flat" cmpd="sng" w="38100">
              <a:solidFill>
                <a:schemeClr val="accent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1446" name="Google Shape;1446;p130"/>
            <p:cNvGrpSpPr/>
            <p:nvPr/>
          </p:nvGrpSpPr>
          <p:grpSpPr>
            <a:xfrm>
              <a:off x="11138596" y="1925291"/>
              <a:ext cx="428137" cy="283029"/>
              <a:chOff x="11138596" y="1925291"/>
              <a:chExt cx="428137" cy="283029"/>
            </a:xfrm>
          </p:grpSpPr>
          <p:pic>
            <p:nvPicPr>
              <p:cNvPr id="1447" name="Google Shape;1447;p130"/>
              <p:cNvPicPr preferRelativeResize="0"/>
              <p:nvPr/>
            </p:nvPicPr>
            <p:blipFill rotWithShape="1">
              <a:blip r:embed="rId3">
                <a:alphaModFix/>
              </a:blip>
              <a:srcRect b="0" l="0" r="0" t="0"/>
              <a:stretch/>
            </p:blipFill>
            <p:spPr>
              <a:xfrm>
                <a:off x="11138596" y="1925291"/>
                <a:ext cx="428137" cy="283029"/>
              </a:xfrm>
              <a:prstGeom prst="rect">
                <a:avLst/>
              </a:prstGeom>
              <a:noFill/>
              <a:ln>
                <a:noFill/>
              </a:ln>
            </p:spPr>
          </p:pic>
          <p:cxnSp>
            <p:nvCxnSpPr>
              <p:cNvPr id="1448" name="Google Shape;1448;p130"/>
              <p:cNvCxnSpPr/>
              <p:nvPr/>
            </p:nvCxnSpPr>
            <p:spPr>
              <a:xfrm>
                <a:off x="11215508" y="2026397"/>
                <a:ext cx="274200" cy="0"/>
              </a:xfrm>
              <a:prstGeom prst="straightConnector1">
                <a:avLst/>
              </a:prstGeom>
              <a:noFill/>
              <a:ln cap="flat" cmpd="sng" w="38100">
                <a:solidFill>
                  <a:schemeClr val="accent4"/>
                </a:solidFill>
                <a:prstDash val="dot"/>
                <a:round/>
                <a:headEnd len="sm" w="sm" type="none"/>
                <a:tailEnd len="sm" w="sm" type="none"/>
              </a:ln>
            </p:spPr>
          </p:cxnSp>
        </p:grpSp>
      </p:grpSp>
      <p:sp>
        <p:nvSpPr>
          <p:cNvPr id="1449" name="Google Shape;1449;p130"/>
          <p:cNvSpPr txBox="1"/>
          <p:nvPr/>
        </p:nvSpPr>
        <p:spPr>
          <a:xfrm>
            <a:off x="2051866" y="2319779"/>
            <a:ext cx="22497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FFF"/>
                </a:highlight>
                <a:latin typeface="Arial"/>
                <a:ea typeface="Arial"/>
                <a:cs typeface="Arial"/>
                <a:sym typeface="Arial"/>
              </a:rPr>
              <a:t>from April 26, 2021</a:t>
            </a:r>
            <a:endParaRPr b="0" i="0" sz="100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to May 21, 2021</a:t>
            </a:r>
            <a:endParaRPr b="0" i="0" sz="1000" u="none" cap="none" strike="noStrike">
              <a:solidFill>
                <a:srgbClr val="000000"/>
              </a:solidFill>
              <a:latin typeface="Arial"/>
              <a:ea typeface="Arial"/>
              <a:cs typeface="Arial"/>
              <a:sym typeface="Arial"/>
            </a:endParaRPr>
          </a:p>
        </p:txBody>
      </p:sp>
      <p:sp>
        <p:nvSpPr>
          <p:cNvPr id="1450" name="Google Shape;1450;p130"/>
          <p:cNvSpPr txBox="1"/>
          <p:nvPr/>
        </p:nvSpPr>
        <p:spPr>
          <a:xfrm>
            <a:off x="3026598" y="4355290"/>
            <a:ext cx="22497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chemeClr val="lt1"/>
                </a:highlight>
                <a:latin typeface="Arial"/>
                <a:ea typeface="Arial"/>
                <a:cs typeface="Arial"/>
                <a:sym typeface="Arial"/>
              </a:rPr>
              <a:t>From 10/05/21 - 10:00 CEST </a:t>
            </a:r>
            <a:endParaRPr b="0" i="0" sz="1000" u="none" cap="none" strike="noStrike">
              <a:solidFill>
                <a:schemeClr val="dk1"/>
              </a:solidFill>
              <a:highlight>
                <a:schemeClr val="lt1"/>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chemeClr val="lt1"/>
                </a:highlight>
                <a:latin typeface="Arial"/>
                <a:ea typeface="Arial"/>
                <a:cs typeface="Arial"/>
                <a:sym typeface="Arial"/>
              </a:rPr>
              <a:t>to 09/09/21 - 12:00 CEST</a:t>
            </a:r>
            <a:endParaRPr b="0" i="0" sz="900" u="none" cap="none" strike="noStrike">
              <a:solidFill>
                <a:schemeClr val="dk1"/>
              </a:solidFill>
              <a:latin typeface="Arial"/>
              <a:ea typeface="Arial"/>
              <a:cs typeface="Arial"/>
              <a:sym typeface="Arial"/>
            </a:endParaRPr>
          </a:p>
        </p:txBody>
      </p:sp>
      <p:sp>
        <p:nvSpPr>
          <p:cNvPr id="1451" name="Google Shape;1451;p130"/>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1"/>
          <p:cNvSpPr txBox="1"/>
          <p:nvPr>
            <p:ph type="ctrTitle"/>
          </p:nvPr>
        </p:nvSpPr>
        <p:spPr>
          <a:xfrm>
            <a:off x="359054" y="2339588"/>
            <a:ext cx="84249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Time for break!</a:t>
            </a:r>
            <a:endParaRPr/>
          </a:p>
        </p:txBody>
      </p:sp>
      <p:sp>
        <p:nvSpPr>
          <p:cNvPr id="1457" name="Google Shape;1457;p131"/>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32"/>
          <p:cNvSpPr txBox="1"/>
          <p:nvPr>
            <p:ph type="ctrTitle"/>
          </p:nvPr>
        </p:nvSpPr>
        <p:spPr>
          <a:xfrm>
            <a:off x="359054" y="2339588"/>
            <a:ext cx="84249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Session 2 - </a:t>
            </a:r>
            <a:r>
              <a:rPr lang="en"/>
              <a:t>Introduction to i4Trust Data Spaces</a:t>
            </a:r>
            <a:endParaRPr/>
          </a:p>
        </p:txBody>
      </p:sp>
      <p:sp>
        <p:nvSpPr>
          <p:cNvPr id="1463" name="Google Shape;1463;p132"/>
          <p:cNvSpPr txBox="1"/>
          <p:nvPr/>
        </p:nvSpPr>
        <p:spPr>
          <a:xfrm>
            <a:off x="478799" y="3114375"/>
            <a:ext cx="6117900" cy="159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u="sng">
                <a:solidFill>
                  <a:srgbClr val="FFD600"/>
                </a:solidFill>
              </a:rPr>
              <a:t>Speakers</a:t>
            </a:r>
            <a:r>
              <a:rPr lang="en" sz="1600">
                <a:solidFill>
                  <a:srgbClr val="FFD600"/>
                </a:solidFill>
              </a:rPr>
              <a:t>:</a:t>
            </a:r>
            <a:endParaRPr sz="1600">
              <a:solidFill>
                <a:srgbClr val="FFD600"/>
              </a:solidFill>
            </a:endParaRPr>
          </a:p>
          <a:p>
            <a:pPr indent="0" lvl="0" marL="0" rtl="0" algn="l">
              <a:spcBef>
                <a:spcPts val="0"/>
              </a:spcBef>
              <a:spcAft>
                <a:spcPts val="0"/>
              </a:spcAft>
              <a:buNone/>
            </a:pPr>
            <a:r>
              <a:t/>
            </a:r>
            <a:endParaRPr sz="1600">
              <a:solidFill>
                <a:srgbClr val="FFD600"/>
              </a:solidFill>
            </a:endParaRPr>
          </a:p>
          <a:p>
            <a:pPr indent="0" lvl="0" marL="0" rtl="0" algn="l">
              <a:spcBef>
                <a:spcPts val="0"/>
              </a:spcBef>
              <a:spcAft>
                <a:spcPts val="0"/>
              </a:spcAft>
              <a:buNone/>
            </a:pPr>
            <a:r>
              <a:rPr lang="en" sz="1600">
                <a:solidFill>
                  <a:srgbClr val="FFD600"/>
                </a:solidFill>
              </a:rPr>
              <a:t>Juanjo Hierro - CTO FIWARE Foundation</a:t>
            </a:r>
            <a:endParaRPr sz="1600">
              <a:solidFill>
                <a:srgbClr val="FFD600"/>
              </a:solidFill>
            </a:endParaRPr>
          </a:p>
          <a:p>
            <a:pPr indent="0" lvl="0" marL="0" rtl="0" algn="l">
              <a:spcBef>
                <a:spcPts val="600"/>
              </a:spcBef>
              <a:spcAft>
                <a:spcPts val="0"/>
              </a:spcAft>
              <a:buNone/>
            </a:pPr>
            <a:r>
              <a:rPr lang="en" sz="1600">
                <a:solidFill>
                  <a:srgbClr val="FFD600"/>
                </a:solidFill>
              </a:rPr>
              <a:t>Gerard van der Hoeven - Executive Director iSHARE Foundation</a:t>
            </a:r>
            <a:endParaRPr sz="1600">
              <a:solidFill>
                <a:srgbClr val="FFD600"/>
              </a:solidFill>
            </a:endParaRPr>
          </a:p>
          <a:p>
            <a:pPr indent="0" lvl="0" marL="0" rtl="0" algn="l">
              <a:spcBef>
                <a:spcPts val="600"/>
              </a:spcBef>
              <a:spcAft>
                <a:spcPts val="0"/>
              </a:spcAft>
              <a:buNone/>
            </a:pPr>
            <a:r>
              <a:rPr lang="en" sz="1600">
                <a:solidFill>
                  <a:srgbClr val="FFD600"/>
                </a:solidFill>
              </a:rPr>
              <a:t>Rajiv Rajani - CTO iSHARE Foundation</a:t>
            </a:r>
            <a:endParaRPr sz="1600">
              <a:solidFill>
                <a:srgbClr val="FFD600"/>
              </a:solidFill>
            </a:endParaRPr>
          </a:p>
        </p:txBody>
      </p:sp>
      <p:sp>
        <p:nvSpPr>
          <p:cNvPr id="1464" name="Google Shape;1464;p132"/>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33"/>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 level deeper into i4Trust building blocks for data spaces</a:t>
            </a:r>
            <a:endParaRPr/>
          </a:p>
        </p:txBody>
      </p:sp>
      <p:sp>
        <p:nvSpPr>
          <p:cNvPr id="1470" name="Google Shape;1470;p13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4"/>
          <p:cNvSpPr/>
          <p:nvPr/>
        </p:nvSpPr>
        <p:spPr>
          <a:xfrm>
            <a:off x="142025" y="1412339"/>
            <a:ext cx="6696900" cy="314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476" name="Google Shape;1476;p134"/>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Spaces Building Blocks</a:t>
            </a:r>
            <a:endParaRPr/>
          </a:p>
        </p:txBody>
      </p:sp>
      <p:sp>
        <p:nvSpPr>
          <p:cNvPr id="1477" name="Google Shape;1477;p134"/>
          <p:cNvSpPr/>
          <p:nvPr/>
        </p:nvSpPr>
        <p:spPr>
          <a:xfrm>
            <a:off x="4659258" y="2115820"/>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478" name="Google Shape;1478;p134"/>
          <p:cNvSpPr txBox="1"/>
          <p:nvPr/>
        </p:nvSpPr>
        <p:spPr>
          <a:xfrm>
            <a:off x="5009181" y="2221058"/>
            <a:ext cx="1650600" cy="342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Metadata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Discovery Services</a:t>
            </a:r>
            <a:endParaRPr b="0" i="0" sz="1000" u="none" cap="none" strike="noStrike">
              <a:solidFill>
                <a:srgbClr val="000000"/>
              </a:solidFill>
              <a:latin typeface="Arial"/>
              <a:ea typeface="Arial"/>
              <a:cs typeface="Arial"/>
              <a:sym typeface="Arial"/>
            </a:endParaRPr>
          </a:p>
        </p:txBody>
      </p:sp>
      <p:sp>
        <p:nvSpPr>
          <p:cNvPr id="1479" name="Google Shape;1479;p134"/>
          <p:cNvSpPr/>
          <p:nvPr/>
        </p:nvSpPr>
        <p:spPr>
          <a:xfrm>
            <a:off x="2484917" y="280182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480" name="Google Shape;1480;p134"/>
          <p:cNvSpPr txBox="1"/>
          <p:nvPr/>
        </p:nvSpPr>
        <p:spPr>
          <a:xfrm>
            <a:off x="2935167" y="2948335"/>
            <a:ext cx="1527900" cy="259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pic>
        <p:nvPicPr>
          <p:cNvPr id="1481" name="Google Shape;1481;p134"/>
          <p:cNvPicPr preferRelativeResize="0"/>
          <p:nvPr/>
        </p:nvPicPr>
        <p:blipFill rotWithShape="1">
          <a:blip r:embed="rId3">
            <a:alphaModFix/>
          </a:blip>
          <a:srcRect b="0" l="0" r="0" t="0"/>
          <a:stretch/>
        </p:blipFill>
        <p:spPr>
          <a:xfrm>
            <a:off x="2553918" y="2860521"/>
            <a:ext cx="398825" cy="462344"/>
          </a:xfrm>
          <a:prstGeom prst="rect">
            <a:avLst/>
          </a:prstGeom>
          <a:noFill/>
          <a:ln>
            <a:noFill/>
          </a:ln>
        </p:spPr>
      </p:pic>
      <p:sp>
        <p:nvSpPr>
          <p:cNvPr id="1482" name="Google Shape;1482;p134"/>
          <p:cNvSpPr/>
          <p:nvPr/>
        </p:nvSpPr>
        <p:spPr>
          <a:xfrm>
            <a:off x="310575" y="2115820"/>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483" name="Google Shape;1483;p134"/>
          <p:cNvSpPr txBox="1"/>
          <p:nvPr/>
        </p:nvSpPr>
        <p:spPr>
          <a:xfrm>
            <a:off x="1087510" y="2182964"/>
            <a:ext cx="1223700" cy="427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Models &amp; </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formats</a:t>
            </a:r>
            <a:endParaRPr b="0" i="0" sz="1000" u="none" cap="none" strike="noStrike">
              <a:solidFill>
                <a:srgbClr val="000000"/>
              </a:solidFill>
              <a:latin typeface="Arial"/>
              <a:ea typeface="Arial"/>
              <a:cs typeface="Arial"/>
              <a:sym typeface="Arial"/>
            </a:endParaRPr>
          </a:p>
        </p:txBody>
      </p:sp>
      <p:pic>
        <p:nvPicPr>
          <p:cNvPr id="1484" name="Google Shape;1484;p134"/>
          <p:cNvPicPr preferRelativeResize="0"/>
          <p:nvPr/>
        </p:nvPicPr>
        <p:blipFill rotWithShape="1">
          <a:blip r:embed="rId4">
            <a:alphaModFix/>
          </a:blip>
          <a:srcRect b="0" l="0" r="0" t="0"/>
          <a:stretch/>
        </p:blipFill>
        <p:spPr>
          <a:xfrm>
            <a:off x="410537" y="2145917"/>
            <a:ext cx="423068" cy="490447"/>
          </a:xfrm>
          <a:prstGeom prst="rect">
            <a:avLst/>
          </a:prstGeom>
          <a:noFill/>
          <a:ln>
            <a:noFill/>
          </a:ln>
        </p:spPr>
      </p:pic>
      <p:sp>
        <p:nvSpPr>
          <p:cNvPr id="1485" name="Google Shape;1485;p134"/>
          <p:cNvSpPr/>
          <p:nvPr/>
        </p:nvSpPr>
        <p:spPr>
          <a:xfrm>
            <a:off x="310575" y="280182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486" name="Google Shape;1486;p134"/>
          <p:cNvSpPr txBox="1"/>
          <p:nvPr/>
        </p:nvSpPr>
        <p:spPr>
          <a:xfrm>
            <a:off x="760826" y="2954513"/>
            <a:ext cx="1527900" cy="24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pic>
        <p:nvPicPr>
          <p:cNvPr id="1487" name="Google Shape;1487;p134"/>
          <p:cNvPicPr preferRelativeResize="0"/>
          <p:nvPr/>
        </p:nvPicPr>
        <p:blipFill rotWithShape="1">
          <a:blip r:embed="rId5">
            <a:alphaModFix/>
          </a:blip>
          <a:srcRect b="0" l="0" r="0" t="0"/>
          <a:stretch/>
        </p:blipFill>
        <p:spPr>
          <a:xfrm>
            <a:off x="425937" y="2908355"/>
            <a:ext cx="306102" cy="354854"/>
          </a:xfrm>
          <a:prstGeom prst="rect">
            <a:avLst/>
          </a:prstGeom>
          <a:noFill/>
          <a:ln>
            <a:noFill/>
          </a:ln>
        </p:spPr>
      </p:pic>
      <p:sp>
        <p:nvSpPr>
          <p:cNvPr id="1488" name="Google Shape;1488;p134"/>
          <p:cNvSpPr/>
          <p:nvPr/>
        </p:nvSpPr>
        <p:spPr>
          <a:xfrm>
            <a:off x="310575" y="3494585"/>
            <a:ext cx="20463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489" name="Google Shape;1489;p134"/>
          <p:cNvSpPr txBox="1"/>
          <p:nvPr/>
        </p:nvSpPr>
        <p:spPr>
          <a:xfrm>
            <a:off x="1258833" y="3574771"/>
            <a:ext cx="1033800" cy="392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1490" name="Google Shape;1490;p134"/>
          <p:cNvSpPr/>
          <p:nvPr/>
        </p:nvSpPr>
        <p:spPr>
          <a:xfrm>
            <a:off x="2484917" y="3494585"/>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491" name="Google Shape;1491;p134"/>
          <p:cNvSpPr txBox="1"/>
          <p:nvPr/>
        </p:nvSpPr>
        <p:spPr>
          <a:xfrm>
            <a:off x="2852273" y="3578447"/>
            <a:ext cx="1614600" cy="431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Access &amp; Usage Control/Policies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1492" name="Google Shape;1492;p134"/>
          <p:cNvPicPr preferRelativeResize="0"/>
          <p:nvPr/>
        </p:nvPicPr>
        <p:blipFill rotWithShape="1">
          <a:blip r:embed="rId6">
            <a:alphaModFix/>
          </a:blip>
          <a:srcRect b="0" l="0" r="0" t="0"/>
          <a:stretch/>
        </p:blipFill>
        <p:spPr>
          <a:xfrm>
            <a:off x="2600612" y="3570108"/>
            <a:ext cx="251660" cy="401555"/>
          </a:xfrm>
          <a:prstGeom prst="rect">
            <a:avLst/>
          </a:prstGeom>
          <a:noFill/>
          <a:ln>
            <a:noFill/>
          </a:ln>
        </p:spPr>
      </p:pic>
      <p:sp>
        <p:nvSpPr>
          <p:cNvPr id="1493" name="Google Shape;1493;p134"/>
          <p:cNvSpPr/>
          <p:nvPr/>
        </p:nvSpPr>
        <p:spPr>
          <a:xfrm>
            <a:off x="2484917" y="2121162"/>
            <a:ext cx="20463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pic>
        <p:nvPicPr>
          <p:cNvPr id="1494" name="Google Shape;1494;p134"/>
          <p:cNvPicPr preferRelativeResize="0"/>
          <p:nvPr/>
        </p:nvPicPr>
        <p:blipFill rotWithShape="1">
          <a:blip r:embed="rId7">
            <a:alphaModFix/>
          </a:blip>
          <a:srcRect b="0" l="0" r="0" t="0"/>
          <a:stretch/>
        </p:blipFill>
        <p:spPr>
          <a:xfrm>
            <a:off x="2528070" y="2115820"/>
            <a:ext cx="484767" cy="561975"/>
          </a:xfrm>
          <a:prstGeom prst="rect">
            <a:avLst/>
          </a:prstGeom>
          <a:noFill/>
          <a:ln>
            <a:noFill/>
          </a:ln>
        </p:spPr>
      </p:pic>
      <p:sp>
        <p:nvSpPr>
          <p:cNvPr id="1495" name="Google Shape;1495;p134"/>
          <p:cNvSpPr txBox="1"/>
          <p:nvPr/>
        </p:nvSpPr>
        <p:spPr>
          <a:xfrm>
            <a:off x="3049341" y="2212490"/>
            <a:ext cx="1436100" cy="36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1496" name="Google Shape;1496;p134"/>
          <p:cNvSpPr/>
          <p:nvPr/>
        </p:nvSpPr>
        <p:spPr>
          <a:xfrm>
            <a:off x="4659258" y="280182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497" name="Google Shape;1497;p134"/>
          <p:cNvSpPr txBox="1"/>
          <p:nvPr/>
        </p:nvSpPr>
        <p:spPr>
          <a:xfrm>
            <a:off x="4815452" y="2873561"/>
            <a:ext cx="1821900" cy="429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Publication &amp;</a:t>
            </a:r>
            <a:br>
              <a:rPr b="1" i="0" lang="en" sz="1000" u="none" cap="none" strike="noStrike">
                <a:solidFill>
                  <a:srgbClr val="002060"/>
                </a:solidFill>
                <a:latin typeface="Arial"/>
                <a:ea typeface="Arial"/>
                <a:cs typeface="Arial"/>
                <a:sym typeface="Arial"/>
              </a:rPr>
            </a:br>
            <a:r>
              <a:rPr b="1" i="0" lang="en" sz="1000" u="none" cap="none" strike="noStrike">
                <a:solidFill>
                  <a:srgbClr val="002060"/>
                </a:solidFill>
                <a:latin typeface="Arial"/>
                <a:ea typeface="Arial"/>
                <a:cs typeface="Arial"/>
                <a:sym typeface="Arial"/>
              </a:rPr>
              <a:t> Marketplace Services</a:t>
            </a:r>
            <a:endParaRPr b="0" i="0" sz="1000" u="none" cap="none" strike="noStrike">
              <a:solidFill>
                <a:srgbClr val="000000"/>
              </a:solidFill>
              <a:latin typeface="Arial"/>
              <a:ea typeface="Arial"/>
              <a:cs typeface="Arial"/>
              <a:sym typeface="Arial"/>
            </a:endParaRPr>
          </a:p>
        </p:txBody>
      </p:sp>
      <p:sp>
        <p:nvSpPr>
          <p:cNvPr id="1498" name="Google Shape;1498;p134"/>
          <p:cNvSpPr/>
          <p:nvPr/>
        </p:nvSpPr>
        <p:spPr>
          <a:xfrm>
            <a:off x="4659258" y="3494585"/>
            <a:ext cx="20463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499" name="Google Shape;1499;p134"/>
          <p:cNvSpPr txBox="1"/>
          <p:nvPr/>
        </p:nvSpPr>
        <p:spPr>
          <a:xfrm>
            <a:off x="5622070" y="3567323"/>
            <a:ext cx="1019100" cy="407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1500" name="Google Shape;1500;p134"/>
          <p:cNvSpPr/>
          <p:nvPr/>
        </p:nvSpPr>
        <p:spPr>
          <a:xfrm>
            <a:off x="6955713" y="280182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01" name="Google Shape;1501;p134"/>
          <p:cNvSpPr txBox="1"/>
          <p:nvPr/>
        </p:nvSpPr>
        <p:spPr>
          <a:xfrm>
            <a:off x="7571384" y="2929998"/>
            <a:ext cx="13848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Operational Agreements</a:t>
            </a:r>
            <a:endParaRPr b="0" i="0" sz="1000" u="none" cap="none" strike="noStrike">
              <a:solidFill>
                <a:srgbClr val="000000"/>
              </a:solidFill>
              <a:latin typeface="Arial"/>
              <a:ea typeface="Arial"/>
              <a:cs typeface="Arial"/>
              <a:sym typeface="Arial"/>
            </a:endParaRPr>
          </a:p>
        </p:txBody>
      </p:sp>
      <p:pic>
        <p:nvPicPr>
          <p:cNvPr descr="Icon&#10;&#10;Description automatically generated" id="1502" name="Google Shape;1502;p134"/>
          <p:cNvPicPr preferRelativeResize="0"/>
          <p:nvPr/>
        </p:nvPicPr>
        <p:blipFill rotWithShape="1">
          <a:blip r:embed="rId8">
            <a:alphaModFix/>
          </a:blip>
          <a:srcRect b="0" l="0" r="0" t="0"/>
          <a:stretch/>
        </p:blipFill>
        <p:spPr>
          <a:xfrm>
            <a:off x="6994194" y="2749646"/>
            <a:ext cx="568004" cy="658467"/>
          </a:xfrm>
          <a:prstGeom prst="rect">
            <a:avLst/>
          </a:prstGeom>
          <a:noFill/>
          <a:ln>
            <a:noFill/>
          </a:ln>
        </p:spPr>
      </p:pic>
      <p:sp>
        <p:nvSpPr>
          <p:cNvPr id="1503" name="Google Shape;1503;p134"/>
          <p:cNvSpPr/>
          <p:nvPr/>
        </p:nvSpPr>
        <p:spPr>
          <a:xfrm>
            <a:off x="6955713" y="3494585"/>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04" name="Google Shape;1504;p134"/>
          <p:cNvSpPr txBox="1"/>
          <p:nvPr/>
        </p:nvSpPr>
        <p:spPr>
          <a:xfrm>
            <a:off x="7554041" y="3576449"/>
            <a:ext cx="1383600" cy="388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Organizational Agreements</a:t>
            </a:r>
            <a:endParaRPr b="0" i="0" sz="1000" u="none" cap="none" strike="noStrike">
              <a:solidFill>
                <a:srgbClr val="000000"/>
              </a:solidFill>
              <a:latin typeface="Arial"/>
              <a:ea typeface="Arial"/>
              <a:cs typeface="Arial"/>
              <a:sym typeface="Arial"/>
            </a:endParaRPr>
          </a:p>
        </p:txBody>
      </p:sp>
      <p:pic>
        <p:nvPicPr>
          <p:cNvPr id="1505" name="Google Shape;1505;p134"/>
          <p:cNvPicPr preferRelativeResize="0"/>
          <p:nvPr/>
        </p:nvPicPr>
        <p:blipFill rotWithShape="1">
          <a:blip r:embed="rId9">
            <a:alphaModFix/>
          </a:blip>
          <a:srcRect b="0" l="0" r="0" t="0"/>
          <a:stretch/>
        </p:blipFill>
        <p:spPr>
          <a:xfrm>
            <a:off x="7131494" y="3576107"/>
            <a:ext cx="246766" cy="389557"/>
          </a:xfrm>
          <a:prstGeom prst="rect">
            <a:avLst/>
          </a:prstGeom>
          <a:noFill/>
          <a:ln>
            <a:noFill/>
          </a:ln>
        </p:spPr>
      </p:pic>
      <p:sp>
        <p:nvSpPr>
          <p:cNvPr id="1506" name="Google Shape;1506;p134"/>
          <p:cNvSpPr/>
          <p:nvPr/>
        </p:nvSpPr>
        <p:spPr>
          <a:xfrm>
            <a:off x="6955713" y="2115820"/>
            <a:ext cx="2046300" cy="5526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07" name="Google Shape;1507;p134"/>
          <p:cNvSpPr txBox="1"/>
          <p:nvPr/>
        </p:nvSpPr>
        <p:spPr>
          <a:xfrm>
            <a:off x="7727162" y="2190275"/>
            <a:ext cx="1206600" cy="39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Business Agreements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1508" name="Google Shape;1508;p134"/>
          <p:cNvPicPr preferRelativeResize="0"/>
          <p:nvPr/>
        </p:nvPicPr>
        <p:blipFill rotWithShape="1">
          <a:blip r:embed="rId10">
            <a:alphaModFix/>
          </a:blip>
          <a:srcRect b="0" l="0" r="0" t="0"/>
          <a:stretch/>
        </p:blipFill>
        <p:spPr>
          <a:xfrm>
            <a:off x="6918717" y="2135642"/>
            <a:ext cx="632663" cy="533400"/>
          </a:xfrm>
          <a:prstGeom prst="rect">
            <a:avLst/>
          </a:prstGeom>
          <a:noFill/>
          <a:ln>
            <a:noFill/>
          </a:ln>
        </p:spPr>
      </p:pic>
      <p:sp>
        <p:nvSpPr>
          <p:cNvPr id="1509" name="Google Shape;1509;p134"/>
          <p:cNvSpPr txBox="1"/>
          <p:nvPr/>
        </p:nvSpPr>
        <p:spPr>
          <a:xfrm>
            <a:off x="671367" y="1491028"/>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1510" name="Google Shape;1510;p134"/>
          <p:cNvSpPr txBox="1"/>
          <p:nvPr/>
        </p:nvSpPr>
        <p:spPr>
          <a:xfrm>
            <a:off x="2779370" y="1491028"/>
            <a:ext cx="14574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1511" name="Google Shape;1511;p134"/>
          <p:cNvSpPr txBox="1"/>
          <p:nvPr/>
        </p:nvSpPr>
        <p:spPr>
          <a:xfrm>
            <a:off x="5020050" y="1503569"/>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a:t>
            </a:r>
            <a:br>
              <a:rPr b="1" i="0" lang="en" sz="1200" u="none" cap="none" strike="noStrike">
                <a:solidFill>
                  <a:srgbClr val="002060"/>
                </a:solidFill>
                <a:latin typeface="Arial"/>
                <a:ea typeface="Arial"/>
                <a:cs typeface="Arial"/>
                <a:sym typeface="Arial"/>
              </a:rPr>
            </a:br>
            <a:r>
              <a:rPr b="1" i="0" lang="en"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1512" name="Google Shape;1512;p134"/>
          <p:cNvSpPr txBox="1"/>
          <p:nvPr/>
        </p:nvSpPr>
        <p:spPr>
          <a:xfrm>
            <a:off x="7316505" y="1487365"/>
            <a:ext cx="13245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Spaces Governance</a:t>
            </a:r>
            <a:endParaRPr b="1" i="0" sz="1200" u="none" cap="none" strike="noStrike">
              <a:solidFill>
                <a:srgbClr val="002060"/>
              </a:solidFill>
              <a:latin typeface="Arial"/>
              <a:ea typeface="Arial"/>
              <a:cs typeface="Arial"/>
              <a:sym typeface="Arial"/>
            </a:endParaRPr>
          </a:p>
        </p:txBody>
      </p:sp>
      <p:sp>
        <p:nvSpPr>
          <p:cNvPr id="1513" name="Google Shape;1513;p134"/>
          <p:cNvSpPr txBox="1"/>
          <p:nvPr/>
        </p:nvSpPr>
        <p:spPr>
          <a:xfrm>
            <a:off x="2257604" y="4203599"/>
            <a:ext cx="2465700" cy="26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grpSp>
        <p:nvGrpSpPr>
          <p:cNvPr id="1514" name="Google Shape;1514;p134"/>
          <p:cNvGrpSpPr/>
          <p:nvPr/>
        </p:nvGrpSpPr>
        <p:grpSpPr>
          <a:xfrm>
            <a:off x="4724899" y="2144518"/>
            <a:ext cx="439751" cy="495204"/>
            <a:chOff x="6300706" y="2859357"/>
            <a:chExt cx="586413" cy="660272"/>
          </a:xfrm>
        </p:grpSpPr>
        <p:pic>
          <p:nvPicPr>
            <p:cNvPr id="1515" name="Google Shape;1515;p134"/>
            <p:cNvPicPr preferRelativeResize="0"/>
            <p:nvPr/>
          </p:nvPicPr>
          <p:blipFill rotWithShape="1">
            <a:blip r:embed="rId11">
              <a:alphaModFix/>
            </a:blip>
            <a:srcRect b="0" l="0" r="0" t="0"/>
            <a:stretch/>
          </p:blipFill>
          <p:spPr>
            <a:xfrm>
              <a:off x="6300706" y="2859357"/>
              <a:ext cx="586413" cy="660272"/>
            </a:xfrm>
            <a:prstGeom prst="rect">
              <a:avLst/>
            </a:prstGeom>
            <a:noFill/>
            <a:ln>
              <a:noFill/>
            </a:ln>
          </p:spPr>
        </p:pic>
        <p:pic>
          <p:nvPicPr>
            <p:cNvPr id="1516" name="Google Shape;1516;p134"/>
            <p:cNvPicPr preferRelativeResize="0"/>
            <p:nvPr/>
          </p:nvPicPr>
          <p:blipFill rotWithShape="1">
            <a:blip r:embed="rId12">
              <a:alphaModFix/>
            </a:blip>
            <a:srcRect b="0" l="0" r="0" t="0"/>
            <a:stretch/>
          </p:blipFill>
          <p:spPr>
            <a:xfrm>
              <a:off x="6491628" y="3043734"/>
              <a:ext cx="260838" cy="302342"/>
            </a:xfrm>
            <a:prstGeom prst="rect">
              <a:avLst/>
            </a:prstGeom>
            <a:noFill/>
            <a:ln>
              <a:noFill/>
            </a:ln>
          </p:spPr>
        </p:pic>
      </p:grpSp>
      <p:pic>
        <p:nvPicPr>
          <p:cNvPr descr="Icon&#10;&#10;Description automatically generated" id="1517" name="Google Shape;1517;p134"/>
          <p:cNvPicPr preferRelativeResize="0"/>
          <p:nvPr/>
        </p:nvPicPr>
        <p:blipFill rotWithShape="1">
          <a:blip r:embed="rId13">
            <a:alphaModFix/>
          </a:blip>
          <a:srcRect b="0" l="0" r="0" t="0"/>
          <a:stretch/>
        </p:blipFill>
        <p:spPr>
          <a:xfrm>
            <a:off x="4727422" y="2893306"/>
            <a:ext cx="384170" cy="317389"/>
          </a:xfrm>
          <a:prstGeom prst="rect">
            <a:avLst/>
          </a:prstGeom>
          <a:noFill/>
          <a:ln>
            <a:noFill/>
          </a:ln>
        </p:spPr>
      </p:pic>
      <p:pic>
        <p:nvPicPr>
          <p:cNvPr id="1518" name="Google Shape;1518;p134"/>
          <p:cNvPicPr preferRelativeResize="0"/>
          <p:nvPr/>
        </p:nvPicPr>
        <p:blipFill rotWithShape="1">
          <a:blip r:embed="rId14">
            <a:alphaModFix/>
          </a:blip>
          <a:srcRect b="0" l="0" r="0" t="0"/>
          <a:stretch/>
        </p:blipFill>
        <p:spPr>
          <a:xfrm>
            <a:off x="372104" y="3548439"/>
            <a:ext cx="412713" cy="452397"/>
          </a:xfrm>
          <a:prstGeom prst="rect">
            <a:avLst/>
          </a:prstGeom>
          <a:noFill/>
          <a:ln>
            <a:noFill/>
          </a:ln>
        </p:spPr>
      </p:pic>
      <p:pic>
        <p:nvPicPr>
          <p:cNvPr id="1519" name="Google Shape;1519;p134"/>
          <p:cNvPicPr preferRelativeResize="0"/>
          <p:nvPr/>
        </p:nvPicPr>
        <p:blipFill rotWithShape="1">
          <a:blip r:embed="rId15">
            <a:alphaModFix/>
          </a:blip>
          <a:srcRect b="0" l="0" r="0" t="0"/>
          <a:stretch/>
        </p:blipFill>
        <p:spPr>
          <a:xfrm>
            <a:off x="4760936" y="3567917"/>
            <a:ext cx="367718" cy="416285"/>
          </a:xfrm>
          <a:prstGeom prst="rect">
            <a:avLst/>
          </a:prstGeom>
          <a:noFill/>
          <a:ln>
            <a:noFill/>
          </a:ln>
        </p:spPr>
      </p:pic>
      <p:sp>
        <p:nvSpPr>
          <p:cNvPr id="1520" name="Google Shape;1520;p13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ph type="title"/>
          </p:nvPr>
        </p:nvSpPr>
        <p:spPr>
          <a:xfrm>
            <a:off x="264000" y="251850"/>
            <a:ext cx="8616000" cy="53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 DIH Working Group &amp; Questions </a:t>
            </a:r>
            <a:endParaRPr sz="1800">
              <a:solidFill>
                <a:srgbClr val="FF0000"/>
              </a:solidFill>
            </a:endParaRPr>
          </a:p>
        </p:txBody>
      </p:sp>
      <p:pic>
        <p:nvPicPr>
          <p:cNvPr id="577" name="Google Shape;577;p90"/>
          <p:cNvPicPr preferRelativeResize="0"/>
          <p:nvPr/>
        </p:nvPicPr>
        <p:blipFill>
          <a:blip r:embed="rId3">
            <a:alphaModFix/>
          </a:blip>
          <a:stretch>
            <a:fillRect/>
          </a:stretch>
        </p:blipFill>
        <p:spPr>
          <a:xfrm>
            <a:off x="1132925" y="804775"/>
            <a:ext cx="5444352" cy="3816060"/>
          </a:xfrm>
          <a:prstGeom prst="rect">
            <a:avLst/>
          </a:prstGeom>
          <a:noFill/>
          <a:ln>
            <a:noFill/>
          </a:ln>
        </p:spPr>
      </p:pic>
      <p:sp>
        <p:nvSpPr>
          <p:cNvPr id="578" name="Google Shape;578;p90"/>
          <p:cNvSpPr/>
          <p:nvPr/>
        </p:nvSpPr>
        <p:spPr>
          <a:xfrm>
            <a:off x="2592456" y="3807937"/>
            <a:ext cx="1359000" cy="887400"/>
          </a:xfrm>
          <a:prstGeom prst="rect">
            <a:avLst/>
          </a:prstGeom>
          <a:noFill/>
          <a:ln cap="flat" cmpd="sng" w="28575">
            <a:solidFill>
              <a:srgbClr val="C604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040FB"/>
              </a:highlight>
            </a:endParaRPr>
          </a:p>
        </p:txBody>
      </p:sp>
      <p:grpSp>
        <p:nvGrpSpPr>
          <p:cNvPr id="579" name="Google Shape;579;p90"/>
          <p:cNvGrpSpPr/>
          <p:nvPr/>
        </p:nvGrpSpPr>
        <p:grpSpPr>
          <a:xfrm>
            <a:off x="6726850" y="216150"/>
            <a:ext cx="1701700" cy="608400"/>
            <a:chOff x="1621450" y="3606150"/>
            <a:chExt cx="1701700" cy="608400"/>
          </a:xfrm>
        </p:grpSpPr>
        <p:sp>
          <p:nvSpPr>
            <p:cNvPr id="580" name="Google Shape;580;p90"/>
            <p:cNvSpPr/>
            <p:nvPr/>
          </p:nvSpPr>
          <p:spPr>
            <a:xfrm>
              <a:off x="1621450" y="3606150"/>
              <a:ext cx="1701600" cy="6084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90"/>
            <p:cNvPicPr preferRelativeResize="0"/>
            <p:nvPr/>
          </p:nvPicPr>
          <p:blipFill>
            <a:blip r:embed="rId4">
              <a:alphaModFix/>
            </a:blip>
            <a:stretch>
              <a:fillRect/>
            </a:stretch>
          </p:blipFill>
          <p:spPr>
            <a:xfrm>
              <a:off x="1737346" y="3678425"/>
              <a:ext cx="482131" cy="482131"/>
            </a:xfrm>
            <a:prstGeom prst="rect">
              <a:avLst/>
            </a:prstGeom>
            <a:noFill/>
            <a:ln>
              <a:noFill/>
            </a:ln>
          </p:spPr>
        </p:pic>
        <p:sp>
          <p:nvSpPr>
            <p:cNvPr id="582" name="Google Shape;582;p90"/>
            <p:cNvSpPr txBox="1"/>
            <p:nvPr/>
          </p:nvSpPr>
          <p:spPr>
            <a:xfrm>
              <a:off x="2254850" y="3643550"/>
              <a:ext cx="10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999999"/>
                  </a:solidFill>
                </a:rPr>
                <a:t>DIHs Working Group </a:t>
              </a:r>
              <a:endParaRPr b="1" sz="1000">
                <a:solidFill>
                  <a:srgbClr val="999999"/>
                </a:solidFill>
              </a:endParaRPr>
            </a:p>
          </p:txBody>
        </p:sp>
      </p:grpSp>
      <p:sp>
        <p:nvSpPr>
          <p:cNvPr id="583" name="Google Shape;583;p90"/>
          <p:cNvSpPr txBox="1"/>
          <p:nvPr/>
        </p:nvSpPr>
        <p:spPr>
          <a:xfrm>
            <a:off x="481275" y="4723525"/>
            <a:ext cx="54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https://spaces.fundingbox.com/spaces/i4trust-dih-working-group</a:t>
            </a:r>
            <a:r>
              <a:rPr lang="en"/>
              <a:t> </a:t>
            </a:r>
            <a:endParaRPr/>
          </a:p>
        </p:txBody>
      </p:sp>
      <p:sp>
        <p:nvSpPr>
          <p:cNvPr id="584" name="Google Shape;584;p90"/>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35"/>
          <p:cNvSpPr txBox="1"/>
          <p:nvPr>
            <p:ph type="title"/>
          </p:nvPr>
        </p:nvSpPr>
        <p:spPr>
          <a:xfrm>
            <a:off x="359054" y="270000"/>
            <a:ext cx="8099100" cy="75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standard-based, CEF Compatible technologies</a:t>
            </a:r>
            <a:br>
              <a:rPr lang="en"/>
            </a:br>
            <a:br>
              <a:rPr lang="en"/>
            </a:br>
            <a:endParaRPr/>
          </a:p>
        </p:txBody>
      </p:sp>
      <p:sp>
        <p:nvSpPr>
          <p:cNvPr id="1526" name="Google Shape;1526;p135"/>
          <p:cNvSpPr/>
          <p:nvPr/>
        </p:nvSpPr>
        <p:spPr>
          <a:xfrm>
            <a:off x="6023361" y="2115820"/>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27" name="Google Shape;1527;p135"/>
          <p:cNvSpPr txBox="1"/>
          <p:nvPr/>
        </p:nvSpPr>
        <p:spPr>
          <a:xfrm>
            <a:off x="6446713" y="2164384"/>
            <a:ext cx="2049600" cy="226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Metadata &amp; Discovery</a:t>
            </a:r>
            <a:endParaRPr b="0" i="0" sz="1000" u="none" cap="none" strike="noStrike">
              <a:solidFill>
                <a:srgbClr val="000000"/>
              </a:solidFill>
              <a:latin typeface="Arial"/>
              <a:ea typeface="Arial"/>
              <a:cs typeface="Arial"/>
              <a:sym typeface="Arial"/>
            </a:endParaRPr>
          </a:p>
        </p:txBody>
      </p:sp>
      <p:sp>
        <p:nvSpPr>
          <p:cNvPr id="1528" name="Google Shape;1528;p135"/>
          <p:cNvSpPr/>
          <p:nvPr/>
        </p:nvSpPr>
        <p:spPr>
          <a:xfrm>
            <a:off x="3323338" y="2801825"/>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29" name="Google Shape;1529;p135"/>
          <p:cNvSpPr txBox="1"/>
          <p:nvPr/>
        </p:nvSpPr>
        <p:spPr>
          <a:xfrm>
            <a:off x="3882444" y="2847485"/>
            <a:ext cx="1897200" cy="259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sp>
        <p:nvSpPr>
          <p:cNvPr id="1530" name="Google Shape;1530;p135"/>
          <p:cNvSpPr/>
          <p:nvPr/>
        </p:nvSpPr>
        <p:spPr>
          <a:xfrm>
            <a:off x="623314" y="2115820"/>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531" name="Google Shape;1531;p135"/>
          <p:cNvSpPr txBox="1"/>
          <p:nvPr/>
        </p:nvSpPr>
        <p:spPr>
          <a:xfrm>
            <a:off x="1396925" y="2164384"/>
            <a:ext cx="1710600" cy="427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Models &amp; formats</a:t>
            </a:r>
            <a:endParaRPr b="0" i="0" sz="1000" u="none" cap="none" strike="noStrike">
              <a:solidFill>
                <a:srgbClr val="000000"/>
              </a:solidFill>
              <a:latin typeface="Arial"/>
              <a:ea typeface="Arial"/>
              <a:cs typeface="Arial"/>
              <a:sym typeface="Arial"/>
            </a:endParaRPr>
          </a:p>
        </p:txBody>
      </p:sp>
      <p:sp>
        <p:nvSpPr>
          <p:cNvPr id="1532" name="Google Shape;1532;p135"/>
          <p:cNvSpPr/>
          <p:nvPr/>
        </p:nvSpPr>
        <p:spPr>
          <a:xfrm>
            <a:off x="623314" y="2801825"/>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533" name="Google Shape;1533;p135"/>
          <p:cNvSpPr txBox="1"/>
          <p:nvPr/>
        </p:nvSpPr>
        <p:spPr>
          <a:xfrm>
            <a:off x="1182420" y="2847485"/>
            <a:ext cx="1897200" cy="247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sp>
        <p:nvSpPr>
          <p:cNvPr id="1534" name="Google Shape;1534;p135"/>
          <p:cNvSpPr/>
          <p:nvPr/>
        </p:nvSpPr>
        <p:spPr>
          <a:xfrm>
            <a:off x="623314" y="3494585"/>
            <a:ext cx="2541000" cy="5526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535" name="Google Shape;1535;p135"/>
          <p:cNvSpPr txBox="1"/>
          <p:nvPr/>
        </p:nvSpPr>
        <p:spPr>
          <a:xfrm>
            <a:off x="1269689" y="3574771"/>
            <a:ext cx="1814700" cy="234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1536" name="Google Shape;1536;p135"/>
          <p:cNvSpPr/>
          <p:nvPr/>
        </p:nvSpPr>
        <p:spPr>
          <a:xfrm>
            <a:off x="3323338" y="3494585"/>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37" name="Google Shape;1537;p135"/>
          <p:cNvSpPr txBox="1"/>
          <p:nvPr/>
        </p:nvSpPr>
        <p:spPr>
          <a:xfrm>
            <a:off x="3779509" y="3578447"/>
            <a:ext cx="2004900" cy="237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Access &amp; Usage Control</a:t>
            </a:r>
            <a:endParaRPr b="0" i="0" sz="1000" u="none" cap="none" strike="noStrike">
              <a:solidFill>
                <a:srgbClr val="000000"/>
              </a:solidFill>
              <a:latin typeface="Arial"/>
              <a:ea typeface="Arial"/>
              <a:cs typeface="Arial"/>
              <a:sym typeface="Arial"/>
            </a:endParaRPr>
          </a:p>
        </p:txBody>
      </p:sp>
      <p:sp>
        <p:nvSpPr>
          <p:cNvPr id="1538" name="Google Shape;1538;p135"/>
          <p:cNvSpPr/>
          <p:nvPr/>
        </p:nvSpPr>
        <p:spPr>
          <a:xfrm>
            <a:off x="3323338" y="2121162"/>
            <a:ext cx="2541000" cy="5526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39" name="Google Shape;1539;p135"/>
          <p:cNvSpPr txBox="1"/>
          <p:nvPr/>
        </p:nvSpPr>
        <p:spPr>
          <a:xfrm>
            <a:off x="4024221" y="2164384"/>
            <a:ext cx="1783200" cy="36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1540" name="Google Shape;1540;p135"/>
          <p:cNvSpPr/>
          <p:nvPr/>
        </p:nvSpPr>
        <p:spPr>
          <a:xfrm>
            <a:off x="6023361" y="2801825"/>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41" name="Google Shape;1541;p135"/>
          <p:cNvSpPr txBox="1"/>
          <p:nvPr/>
        </p:nvSpPr>
        <p:spPr>
          <a:xfrm>
            <a:off x="6065736" y="2847485"/>
            <a:ext cx="2456100" cy="238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Publication &amp; Marketplace</a:t>
            </a:r>
            <a:endParaRPr b="0" i="0" sz="1000" u="none" cap="none" strike="noStrike">
              <a:solidFill>
                <a:srgbClr val="000000"/>
              </a:solidFill>
              <a:latin typeface="Arial"/>
              <a:ea typeface="Arial"/>
              <a:cs typeface="Arial"/>
              <a:sym typeface="Arial"/>
            </a:endParaRPr>
          </a:p>
        </p:txBody>
      </p:sp>
      <p:sp>
        <p:nvSpPr>
          <p:cNvPr id="1542" name="Google Shape;1542;p135"/>
          <p:cNvSpPr/>
          <p:nvPr/>
        </p:nvSpPr>
        <p:spPr>
          <a:xfrm>
            <a:off x="6023361" y="3494585"/>
            <a:ext cx="2541000" cy="5526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543" name="Google Shape;1543;p135"/>
          <p:cNvSpPr txBox="1"/>
          <p:nvPr/>
        </p:nvSpPr>
        <p:spPr>
          <a:xfrm>
            <a:off x="6751061" y="3567323"/>
            <a:ext cx="1733400" cy="2250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1544" name="Google Shape;1544;p135"/>
          <p:cNvSpPr txBox="1"/>
          <p:nvPr/>
        </p:nvSpPr>
        <p:spPr>
          <a:xfrm>
            <a:off x="1071333" y="1491028"/>
            <a:ext cx="16449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1545" name="Google Shape;1545;p135"/>
          <p:cNvSpPr txBox="1"/>
          <p:nvPr/>
        </p:nvSpPr>
        <p:spPr>
          <a:xfrm>
            <a:off x="3688980" y="1491028"/>
            <a:ext cx="18096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1546" name="Google Shape;1546;p135"/>
          <p:cNvSpPr txBox="1"/>
          <p:nvPr/>
        </p:nvSpPr>
        <p:spPr>
          <a:xfrm>
            <a:off x="6471380" y="1503569"/>
            <a:ext cx="1644900" cy="42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Arial"/>
                <a:ea typeface="Arial"/>
                <a:cs typeface="Arial"/>
                <a:sym typeface="Arial"/>
              </a:rPr>
              <a:t>Data </a:t>
            </a:r>
            <a:br>
              <a:rPr b="1" i="0" lang="en" sz="1200" u="none" cap="none" strike="noStrike">
                <a:solidFill>
                  <a:srgbClr val="002060"/>
                </a:solidFill>
                <a:latin typeface="Arial"/>
                <a:ea typeface="Arial"/>
                <a:cs typeface="Arial"/>
                <a:sym typeface="Arial"/>
              </a:rPr>
            </a:br>
            <a:r>
              <a:rPr b="1" i="0" lang="en"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1547" name="Google Shape;1547;p135"/>
          <p:cNvSpPr/>
          <p:nvPr/>
        </p:nvSpPr>
        <p:spPr>
          <a:xfrm>
            <a:off x="414014" y="1412339"/>
            <a:ext cx="8316000" cy="314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548" name="Google Shape;1548;p135"/>
          <p:cNvSpPr txBox="1"/>
          <p:nvPr/>
        </p:nvSpPr>
        <p:spPr>
          <a:xfrm>
            <a:off x="3041068" y="4203599"/>
            <a:ext cx="3061800" cy="27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sp>
        <p:nvSpPr>
          <p:cNvPr id="1549" name="Google Shape;1549;p135"/>
          <p:cNvSpPr txBox="1"/>
          <p:nvPr/>
        </p:nvSpPr>
        <p:spPr>
          <a:xfrm>
            <a:off x="1146675" y="2422903"/>
            <a:ext cx="19578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JSON-LD, Smart Data Models</a:t>
            </a:r>
            <a:endParaRPr b="0" i="0" sz="900" u="none" cap="none" strike="noStrike">
              <a:solidFill>
                <a:srgbClr val="000000"/>
              </a:solidFill>
              <a:latin typeface="Arial"/>
              <a:ea typeface="Arial"/>
              <a:cs typeface="Arial"/>
              <a:sym typeface="Arial"/>
            </a:endParaRPr>
          </a:p>
        </p:txBody>
      </p:sp>
      <p:sp>
        <p:nvSpPr>
          <p:cNvPr id="1550" name="Google Shape;1550;p135"/>
          <p:cNvSpPr txBox="1"/>
          <p:nvPr/>
        </p:nvSpPr>
        <p:spPr>
          <a:xfrm>
            <a:off x="1336414" y="3116230"/>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NGSI-LD, Context Broker*</a:t>
            </a:r>
            <a:endParaRPr b="0" i="0" sz="900" u="none" cap="none" strike="noStrike">
              <a:solidFill>
                <a:srgbClr val="000000"/>
              </a:solidFill>
              <a:latin typeface="Arial"/>
              <a:ea typeface="Arial"/>
              <a:cs typeface="Arial"/>
              <a:sym typeface="Arial"/>
            </a:endParaRPr>
          </a:p>
        </p:txBody>
      </p:sp>
      <p:sp>
        <p:nvSpPr>
          <p:cNvPr id="1551" name="Google Shape;1551;p135"/>
          <p:cNvSpPr txBox="1"/>
          <p:nvPr/>
        </p:nvSpPr>
        <p:spPr>
          <a:xfrm>
            <a:off x="4032479" y="2422903"/>
            <a:ext cx="1763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OpenId Connect, OAuth2</a:t>
            </a:r>
            <a:endParaRPr b="0" i="0" sz="900" u="none" cap="none" strike="noStrike">
              <a:solidFill>
                <a:srgbClr val="000000"/>
              </a:solidFill>
              <a:latin typeface="Arial"/>
              <a:ea typeface="Arial"/>
              <a:cs typeface="Arial"/>
              <a:sym typeface="Arial"/>
            </a:endParaRPr>
          </a:p>
        </p:txBody>
      </p:sp>
      <p:sp>
        <p:nvSpPr>
          <p:cNvPr id="1552" name="Google Shape;1552;p135"/>
          <p:cNvSpPr txBox="1"/>
          <p:nvPr/>
        </p:nvSpPr>
        <p:spPr>
          <a:xfrm>
            <a:off x="4210014" y="3116230"/>
            <a:ext cx="15855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eIDAS*</a:t>
            </a:r>
            <a:endParaRPr b="0" i="0" sz="900" u="none" cap="none" strike="noStrike">
              <a:solidFill>
                <a:srgbClr val="000000"/>
              </a:solidFill>
              <a:latin typeface="Arial"/>
              <a:ea typeface="Arial"/>
              <a:cs typeface="Arial"/>
              <a:sym typeface="Arial"/>
            </a:endParaRPr>
          </a:p>
        </p:txBody>
      </p:sp>
      <p:sp>
        <p:nvSpPr>
          <p:cNvPr id="1553" name="Google Shape;1553;p135"/>
          <p:cNvSpPr txBox="1"/>
          <p:nvPr/>
        </p:nvSpPr>
        <p:spPr>
          <a:xfrm>
            <a:off x="6525579" y="3116230"/>
            <a:ext cx="19587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DCAT, TM Forum Open APIs</a:t>
            </a:r>
            <a:endParaRPr b="0" i="0" sz="900" u="none" cap="none" strike="noStrike">
              <a:solidFill>
                <a:srgbClr val="000000"/>
              </a:solidFill>
              <a:latin typeface="Arial"/>
              <a:ea typeface="Arial"/>
              <a:cs typeface="Arial"/>
              <a:sym typeface="Arial"/>
            </a:endParaRPr>
          </a:p>
        </p:txBody>
      </p:sp>
      <p:sp>
        <p:nvSpPr>
          <p:cNvPr id="1554" name="Google Shape;1554;p135"/>
          <p:cNvSpPr txBox="1"/>
          <p:nvPr/>
        </p:nvSpPr>
        <p:spPr>
          <a:xfrm>
            <a:off x="4210014" y="3809188"/>
            <a:ext cx="15855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JWT, XACML</a:t>
            </a:r>
            <a:endParaRPr b="0" i="0" sz="900" u="none" cap="none" strike="noStrike">
              <a:solidFill>
                <a:srgbClr val="000000"/>
              </a:solidFill>
              <a:latin typeface="Arial"/>
              <a:ea typeface="Arial"/>
              <a:cs typeface="Arial"/>
              <a:sym typeface="Arial"/>
            </a:endParaRPr>
          </a:p>
        </p:txBody>
      </p:sp>
      <p:sp>
        <p:nvSpPr>
          <p:cNvPr id="1555" name="Google Shape;1555;p135"/>
          <p:cNvSpPr txBox="1"/>
          <p:nvPr/>
        </p:nvSpPr>
        <p:spPr>
          <a:xfrm>
            <a:off x="6762795" y="2422903"/>
            <a:ext cx="17334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DCAT, DCAT-AP</a:t>
            </a:r>
            <a:endParaRPr b="0" i="0" sz="900" u="none" cap="none" strike="noStrike">
              <a:solidFill>
                <a:srgbClr val="000000"/>
              </a:solidFill>
              <a:latin typeface="Arial"/>
              <a:ea typeface="Arial"/>
              <a:cs typeface="Arial"/>
              <a:sym typeface="Arial"/>
            </a:endParaRPr>
          </a:p>
        </p:txBody>
      </p:sp>
      <p:grpSp>
        <p:nvGrpSpPr>
          <p:cNvPr id="1556" name="Google Shape;1556;p135"/>
          <p:cNvGrpSpPr/>
          <p:nvPr/>
        </p:nvGrpSpPr>
        <p:grpSpPr>
          <a:xfrm>
            <a:off x="6070692" y="2164185"/>
            <a:ext cx="439751" cy="495204"/>
            <a:chOff x="6300706" y="2859357"/>
            <a:chExt cx="586413" cy="660272"/>
          </a:xfrm>
        </p:grpSpPr>
        <p:pic>
          <p:nvPicPr>
            <p:cNvPr id="1557" name="Google Shape;1557;p135"/>
            <p:cNvPicPr preferRelativeResize="0"/>
            <p:nvPr/>
          </p:nvPicPr>
          <p:blipFill rotWithShape="1">
            <a:blip r:embed="rId3">
              <a:alphaModFix/>
            </a:blip>
            <a:srcRect b="0" l="0" r="0" t="0"/>
            <a:stretch/>
          </p:blipFill>
          <p:spPr>
            <a:xfrm>
              <a:off x="6300706" y="2859357"/>
              <a:ext cx="586413" cy="660272"/>
            </a:xfrm>
            <a:prstGeom prst="rect">
              <a:avLst/>
            </a:prstGeom>
            <a:noFill/>
            <a:ln>
              <a:noFill/>
            </a:ln>
          </p:spPr>
        </p:pic>
        <p:pic>
          <p:nvPicPr>
            <p:cNvPr id="1558" name="Google Shape;1558;p135"/>
            <p:cNvPicPr preferRelativeResize="0"/>
            <p:nvPr/>
          </p:nvPicPr>
          <p:blipFill rotWithShape="1">
            <a:blip r:embed="rId4">
              <a:alphaModFix/>
            </a:blip>
            <a:srcRect b="0" l="0" r="0" t="0"/>
            <a:stretch/>
          </p:blipFill>
          <p:spPr>
            <a:xfrm>
              <a:off x="6491628" y="3043734"/>
              <a:ext cx="260838" cy="302342"/>
            </a:xfrm>
            <a:prstGeom prst="rect">
              <a:avLst/>
            </a:prstGeom>
            <a:noFill/>
            <a:ln>
              <a:noFill/>
            </a:ln>
          </p:spPr>
        </p:pic>
      </p:grpSp>
      <p:pic>
        <p:nvPicPr>
          <p:cNvPr id="1559" name="Google Shape;1559;p135"/>
          <p:cNvPicPr preferRelativeResize="0"/>
          <p:nvPr/>
        </p:nvPicPr>
        <p:blipFill rotWithShape="1">
          <a:blip r:embed="rId5">
            <a:alphaModFix/>
          </a:blip>
          <a:srcRect b="0" l="0" r="0" t="0"/>
          <a:stretch/>
        </p:blipFill>
        <p:spPr>
          <a:xfrm>
            <a:off x="3443435" y="2847485"/>
            <a:ext cx="398825" cy="462344"/>
          </a:xfrm>
          <a:prstGeom prst="rect">
            <a:avLst/>
          </a:prstGeom>
          <a:noFill/>
          <a:ln>
            <a:noFill/>
          </a:ln>
        </p:spPr>
      </p:pic>
      <p:pic>
        <p:nvPicPr>
          <p:cNvPr id="1560" name="Google Shape;1560;p135"/>
          <p:cNvPicPr preferRelativeResize="0"/>
          <p:nvPr/>
        </p:nvPicPr>
        <p:blipFill rotWithShape="1">
          <a:blip r:embed="rId6">
            <a:alphaModFix/>
          </a:blip>
          <a:srcRect b="0" l="0" r="0" t="0"/>
          <a:stretch/>
        </p:blipFill>
        <p:spPr>
          <a:xfrm>
            <a:off x="736433" y="2145917"/>
            <a:ext cx="423068" cy="490447"/>
          </a:xfrm>
          <a:prstGeom prst="rect">
            <a:avLst/>
          </a:prstGeom>
          <a:noFill/>
          <a:ln>
            <a:noFill/>
          </a:ln>
        </p:spPr>
      </p:pic>
      <p:pic>
        <p:nvPicPr>
          <p:cNvPr id="1561" name="Google Shape;1561;p135"/>
          <p:cNvPicPr preferRelativeResize="0"/>
          <p:nvPr/>
        </p:nvPicPr>
        <p:blipFill rotWithShape="1">
          <a:blip r:embed="rId7">
            <a:alphaModFix/>
          </a:blip>
          <a:srcRect b="0" l="0" r="0" t="0"/>
          <a:stretch/>
        </p:blipFill>
        <p:spPr>
          <a:xfrm>
            <a:off x="751833" y="2908354"/>
            <a:ext cx="306102" cy="354854"/>
          </a:xfrm>
          <a:prstGeom prst="rect">
            <a:avLst/>
          </a:prstGeom>
          <a:noFill/>
          <a:ln>
            <a:noFill/>
          </a:ln>
        </p:spPr>
      </p:pic>
      <p:pic>
        <p:nvPicPr>
          <p:cNvPr descr="A picture containing text&#10;&#10;Description automatically generated" id="1562" name="Google Shape;1562;p135"/>
          <p:cNvPicPr preferRelativeResize="0"/>
          <p:nvPr/>
        </p:nvPicPr>
        <p:blipFill rotWithShape="1">
          <a:blip r:embed="rId8">
            <a:alphaModFix/>
          </a:blip>
          <a:srcRect b="0" l="0" r="0" t="0"/>
          <a:stretch/>
        </p:blipFill>
        <p:spPr>
          <a:xfrm>
            <a:off x="3490129" y="3557072"/>
            <a:ext cx="251660" cy="401555"/>
          </a:xfrm>
          <a:prstGeom prst="rect">
            <a:avLst/>
          </a:prstGeom>
          <a:noFill/>
          <a:ln>
            <a:noFill/>
          </a:ln>
        </p:spPr>
      </p:pic>
      <p:pic>
        <p:nvPicPr>
          <p:cNvPr id="1563" name="Google Shape;1563;p135"/>
          <p:cNvPicPr preferRelativeResize="0"/>
          <p:nvPr/>
        </p:nvPicPr>
        <p:blipFill rotWithShape="1">
          <a:blip r:embed="rId9">
            <a:alphaModFix/>
          </a:blip>
          <a:srcRect b="0" l="0" r="0" t="0"/>
          <a:stretch/>
        </p:blipFill>
        <p:spPr>
          <a:xfrm>
            <a:off x="3417587" y="2102783"/>
            <a:ext cx="484767" cy="561975"/>
          </a:xfrm>
          <a:prstGeom prst="rect">
            <a:avLst/>
          </a:prstGeom>
          <a:noFill/>
          <a:ln>
            <a:noFill/>
          </a:ln>
        </p:spPr>
      </p:pic>
      <p:pic>
        <p:nvPicPr>
          <p:cNvPr descr="Icon&#10;&#10;Description automatically generated" id="1564" name="Google Shape;1564;p135"/>
          <p:cNvPicPr preferRelativeResize="0"/>
          <p:nvPr/>
        </p:nvPicPr>
        <p:blipFill rotWithShape="1">
          <a:blip r:embed="rId10">
            <a:alphaModFix/>
          </a:blip>
          <a:srcRect b="0" l="0" r="0" t="0"/>
          <a:stretch/>
        </p:blipFill>
        <p:spPr>
          <a:xfrm>
            <a:off x="6073215" y="2912973"/>
            <a:ext cx="384170" cy="317389"/>
          </a:xfrm>
          <a:prstGeom prst="rect">
            <a:avLst/>
          </a:prstGeom>
          <a:noFill/>
          <a:ln>
            <a:noFill/>
          </a:ln>
        </p:spPr>
      </p:pic>
      <p:pic>
        <p:nvPicPr>
          <p:cNvPr id="1565" name="Google Shape;1565;p135"/>
          <p:cNvPicPr preferRelativeResize="0"/>
          <p:nvPr/>
        </p:nvPicPr>
        <p:blipFill rotWithShape="1">
          <a:blip r:embed="rId11">
            <a:alphaModFix/>
          </a:blip>
          <a:srcRect b="0" l="0" r="0" t="0"/>
          <a:stretch/>
        </p:blipFill>
        <p:spPr>
          <a:xfrm>
            <a:off x="698000" y="3548438"/>
            <a:ext cx="412713" cy="452397"/>
          </a:xfrm>
          <a:prstGeom prst="rect">
            <a:avLst/>
          </a:prstGeom>
          <a:noFill/>
          <a:ln>
            <a:noFill/>
          </a:ln>
        </p:spPr>
      </p:pic>
      <p:pic>
        <p:nvPicPr>
          <p:cNvPr id="1566" name="Google Shape;1566;p135"/>
          <p:cNvPicPr preferRelativeResize="0"/>
          <p:nvPr/>
        </p:nvPicPr>
        <p:blipFill rotWithShape="1">
          <a:blip r:embed="rId12">
            <a:alphaModFix/>
          </a:blip>
          <a:srcRect b="0" l="0" r="0" t="0"/>
          <a:stretch/>
        </p:blipFill>
        <p:spPr>
          <a:xfrm>
            <a:off x="6106729" y="3587585"/>
            <a:ext cx="367718" cy="416285"/>
          </a:xfrm>
          <a:prstGeom prst="rect">
            <a:avLst/>
          </a:prstGeom>
          <a:noFill/>
          <a:ln>
            <a:noFill/>
          </a:ln>
        </p:spPr>
      </p:pic>
      <p:sp>
        <p:nvSpPr>
          <p:cNvPr id="1567" name="Google Shape;1567;p135"/>
          <p:cNvSpPr txBox="1"/>
          <p:nvPr/>
        </p:nvSpPr>
        <p:spPr>
          <a:xfrm>
            <a:off x="1336414" y="3792176"/>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EBSI*^</a:t>
            </a:r>
            <a:endParaRPr b="0" i="0" sz="900" u="none" cap="none" strike="noStrike">
              <a:solidFill>
                <a:srgbClr val="000000"/>
              </a:solidFill>
              <a:latin typeface="Arial"/>
              <a:ea typeface="Arial"/>
              <a:cs typeface="Arial"/>
              <a:sym typeface="Arial"/>
            </a:endParaRPr>
          </a:p>
        </p:txBody>
      </p:sp>
      <p:sp>
        <p:nvSpPr>
          <p:cNvPr id="1568" name="Google Shape;1568;p135"/>
          <p:cNvSpPr txBox="1"/>
          <p:nvPr/>
        </p:nvSpPr>
        <p:spPr>
          <a:xfrm>
            <a:off x="619835" y="4188266"/>
            <a:ext cx="1299600" cy="32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 CEF Buillding Block</a:t>
            </a:r>
            <a:br>
              <a:rPr b="0" i="0" lang="en" sz="800" u="none" cap="none" strike="noStrike">
                <a:solidFill>
                  <a:srgbClr val="000000"/>
                </a:solidFill>
                <a:latin typeface="Arial"/>
                <a:ea typeface="Arial"/>
                <a:cs typeface="Arial"/>
                <a:sym typeface="Arial"/>
              </a:rPr>
            </a:br>
            <a:r>
              <a:rPr b="0" i="0" lang="en" sz="800" u="none" cap="none" strike="noStrike">
                <a:solidFill>
                  <a:srgbClr val="000000"/>
                </a:solidFill>
                <a:latin typeface="Arial"/>
                <a:ea typeface="Arial"/>
                <a:cs typeface="Arial"/>
                <a:sym typeface="Arial"/>
              </a:rPr>
              <a:t>(^) planned for 2</a:t>
            </a:r>
            <a:r>
              <a:rPr b="0" baseline="30000" i="0" lang="en" sz="800" u="none" cap="none" strike="noStrike">
                <a:solidFill>
                  <a:srgbClr val="000000"/>
                </a:solidFill>
                <a:latin typeface="Arial"/>
                <a:ea typeface="Arial"/>
                <a:cs typeface="Arial"/>
                <a:sym typeface="Arial"/>
              </a:rPr>
              <a:t>nd</a:t>
            </a:r>
            <a:r>
              <a:rPr b="0" i="0" lang="en" sz="800" u="none" cap="none" strike="noStrike">
                <a:solidFill>
                  <a:srgbClr val="000000"/>
                </a:solidFill>
                <a:latin typeface="Arial"/>
                <a:ea typeface="Arial"/>
                <a:cs typeface="Arial"/>
                <a:sym typeface="Arial"/>
              </a:rPr>
              <a:t> phase</a:t>
            </a:r>
            <a:endParaRPr b="0" i="0" sz="1000" u="none" cap="none" strike="noStrike">
              <a:solidFill>
                <a:srgbClr val="000000"/>
              </a:solidFill>
              <a:latin typeface="Arial"/>
              <a:ea typeface="Arial"/>
              <a:cs typeface="Arial"/>
              <a:sym typeface="Arial"/>
            </a:endParaRPr>
          </a:p>
        </p:txBody>
      </p:sp>
      <p:sp>
        <p:nvSpPr>
          <p:cNvPr id="1569" name="Google Shape;1569;p135"/>
          <p:cNvSpPr txBox="1"/>
          <p:nvPr/>
        </p:nvSpPr>
        <p:spPr>
          <a:xfrm>
            <a:off x="6757238" y="3792176"/>
            <a:ext cx="1727100" cy="249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r>
              <a:rPr b="0" i="0" lang="en" sz="1000" u="none" cap="none" strike="noStrike">
                <a:solidFill>
                  <a:srgbClr val="002060"/>
                </a:solidFill>
                <a:latin typeface="Arial"/>
                <a:ea typeface="Arial"/>
                <a:cs typeface="Arial"/>
                <a:sym typeface="Arial"/>
              </a:rPr>
              <a:t>EBSI*^</a:t>
            </a:r>
            <a:endParaRPr b="0" i="0" sz="900" u="none" cap="none" strike="noStrike">
              <a:solidFill>
                <a:srgbClr val="000000"/>
              </a:solidFill>
              <a:latin typeface="Arial"/>
              <a:ea typeface="Arial"/>
              <a:cs typeface="Arial"/>
              <a:sym typeface="Arial"/>
            </a:endParaRPr>
          </a:p>
        </p:txBody>
      </p:sp>
      <p:sp>
        <p:nvSpPr>
          <p:cNvPr id="1570" name="Google Shape;1570;p13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36"/>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a:t>
            </a:r>
            <a:r>
              <a:rPr lang="en"/>
              <a:t>Interoperability</a:t>
            </a:r>
            <a:r>
              <a:rPr lang="en"/>
              <a:t> </a:t>
            </a:r>
            <a:endParaRPr/>
          </a:p>
        </p:txBody>
      </p:sp>
      <p:sp>
        <p:nvSpPr>
          <p:cNvPr id="1576" name="Google Shape;1576;p136"/>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1577" name="Google Shape;1577;p136"/>
          <p:cNvPicPr preferRelativeResize="0"/>
          <p:nvPr/>
        </p:nvPicPr>
        <p:blipFill rotWithShape="1">
          <a:blip r:embed="rId3">
            <a:alphaModFix/>
          </a:blip>
          <a:srcRect b="0" l="0" r="0" t="0"/>
          <a:stretch/>
        </p:blipFill>
        <p:spPr>
          <a:xfrm>
            <a:off x="4137801" y="2428858"/>
            <a:ext cx="4683427" cy="1624695"/>
          </a:xfrm>
          <a:prstGeom prst="rect">
            <a:avLst/>
          </a:prstGeom>
          <a:noFill/>
          <a:ln>
            <a:noFill/>
          </a:ln>
        </p:spPr>
      </p:pic>
      <p:sp>
        <p:nvSpPr>
          <p:cNvPr id="1578" name="Google Shape;1578;p136"/>
          <p:cNvSpPr/>
          <p:nvPr/>
        </p:nvSpPr>
        <p:spPr>
          <a:xfrm>
            <a:off x="4137807" y="2498853"/>
            <a:ext cx="1289100" cy="1484700"/>
          </a:xfrm>
          <a:prstGeom prst="roundRect">
            <a:avLst>
              <a:gd fmla="val 4513" name="adj"/>
            </a:avLst>
          </a:prstGeom>
          <a:noFill/>
          <a:ln cap="flat" cmpd="sng" w="57150">
            <a:solidFill>
              <a:srgbClr val="FF75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37"/>
          <p:cNvSpPr txBox="1"/>
          <p:nvPr>
            <p:ph type="title"/>
          </p:nvPr>
        </p:nvSpPr>
        <p:spPr>
          <a:xfrm>
            <a:off x="359054" y="270000"/>
            <a:ext cx="8099100" cy="75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What are we referring to as Digital Twin?</a:t>
            </a:r>
            <a:endParaRPr/>
          </a:p>
        </p:txBody>
      </p:sp>
      <p:sp>
        <p:nvSpPr>
          <p:cNvPr id="1585" name="Google Shape;1585;p137"/>
          <p:cNvSpPr txBox="1"/>
          <p:nvPr>
            <p:ph idx="1" type="body"/>
          </p:nvPr>
        </p:nvSpPr>
        <p:spPr>
          <a:xfrm>
            <a:off x="359054" y="1024650"/>
            <a:ext cx="5634000" cy="3845100"/>
          </a:xfrm>
          <a:prstGeom prst="rect">
            <a:avLst/>
          </a:prstGeom>
          <a:noFill/>
          <a:ln>
            <a:noFill/>
          </a:ln>
        </p:spPr>
        <p:txBody>
          <a:bodyPr anchorCtr="0" anchor="t" bIns="34275" lIns="68575" spcFirstLastPara="1" rIns="68575" wrap="square" tIns="34275">
            <a:noAutofit/>
          </a:bodyPr>
          <a:lstStyle/>
          <a:p>
            <a:pPr indent="-247650" lvl="0" marL="241300" rtl="0" algn="l">
              <a:lnSpc>
                <a:spcPct val="100000"/>
              </a:lnSpc>
              <a:spcBef>
                <a:spcPts val="0"/>
              </a:spcBef>
              <a:spcAft>
                <a:spcPts val="0"/>
              </a:spcAft>
              <a:buSzPts val="1500"/>
              <a:buChar char="■"/>
            </a:pPr>
            <a:r>
              <a:rPr b="1" lang="en"/>
              <a:t>Digital Twin </a:t>
            </a:r>
            <a:r>
              <a:rPr lang="en"/>
              <a:t>= Digital representation of an asset</a:t>
            </a:r>
            <a:endParaRPr/>
          </a:p>
          <a:p>
            <a:pPr indent="-247650" lvl="1" marL="647700" marR="0" rtl="0" algn="l">
              <a:lnSpc>
                <a:spcPct val="100000"/>
              </a:lnSpc>
              <a:spcBef>
                <a:spcPts val="400"/>
              </a:spcBef>
              <a:spcAft>
                <a:spcPts val="0"/>
              </a:spcAft>
              <a:buSzPts val="1500"/>
              <a:buChar char="■"/>
            </a:pPr>
            <a:r>
              <a:rPr lang="en"/>
              <a:t>Characterized</a:t>
            </a:r>
            <a:r>
              <a:rPr lang="en"/>
              <a:t> by attributes</a:t>
            </a:r>
            <a:endParaRPr/>
          </a:p>
          <a:p>
            <a:pPr indent="-273050" lvl="2" marL="1028700" marR="0" rtl="0" algn="l">
              <a:lnSpc>
                <a:spcPct val="100000"/>
              </a:lnSpc>
              <a:spcBef>
                <a:spcPts val="400"/>
              </a:spcBef>
              <a:spcAft>
                <a:spcPts val="0"/>
              </a:spcAft>
              <a:buSzPts val="1500"/>
              <a:buChar char="■"/>
            </a:pPr>
            <a:r>
              <a:rPr lang="en"/>
              <a:t>Properties</a:t>
            </a:r>
            <a:endParaRPr/>
          </a:p>
          <a:p>
            <a:pPr indent="-273050" lvl="2" marL="1028700" marR="0" rtl="0" algn="l">
              <a:lnSpc>
                <a:spcPct val="100000"/>
              </a:lnSpc>
              <a:spcBef>
                <a:spcPts val="400"/>
              </a:spcBef>
              <a:spcAft>
                <a:spcPts val="0"/>
              </a:spcAft>
              <a:buSzPts val="1500"/>
              <a:buChar char="■"/>
            </a:pPr>
            <a:r>
              <a:rPr lang="en"/>
              <a:t>Relationships (Linked Data)</a:t>
            </a:r>
            <a:endParaRPr/>
          </a:p>
          <a:p>
            <a:pPr indent="-247650" lvl="1" marL="647700" marR="0" rtl="0" algn="l">
              <a:lnSpc>
                <a:spcPct val="100000"/>
              </a:lnSpc>
              <a:spcBef>
                <a:spcPts val="400"/>
              </a:spcBef>
              <a:spcAft>
                <a:spcPts val="0"/>
              </a:spcAft>
              <a:buSzPts val="1500"/>
              <a:buChar char="■"/>
            </a:pPr>
            <a:r>
              <a:rPr lang="en"/>
              <a:t>Values of attributes may change over time (or not)</a:t>
            </a:r>
            <a:endParaRPr/>
          </a:p>
          <a:p>
            <a:pPr indent="-247650" lvl="1" marL="647700" marR="0" rtl="0" algn="l">
              <a:lnSpc>
                <a:spcPct val="100000"/>
              </a:lnSpc>
              <a:spcBef>
                <a:spcPts val="400"/>
              </a:spcBef>
              <a:spcAft>
                <a:spcPts val="0"/>
              </a:spcAft>
              <a:buSzPts val="1500"/>
              <a:buChar char="■"/>
            </a:pPr>
            <a:r>
              <a:rPr lang="en"/>
              <a:t>Typically have a location (but it is not a must requirement)</a:t>
            </a:r>
            <a:endParaRPr/>
          </a:p>
          <a:p>
            <a:pPr indent="-247650" lvl="0" marL="241300" rtl="0" algn="l">
              <a:lnSpc>
                <a:spcPct val="100000"/>
              </a:lnSpc>
              <a:spcBef>
                <a:spcPts val="400"/>
              </a:spcBef>
              <a:spcAft>
                <a:spcPts val="0"/>
              </a:spcAft>
              <a:buSzPts val="1500"/>
              <a:buChar char="■"/>
            </a:pPr>
            <a:r>
              <a:rPr lang="en"/>
              <a:t>(digital representation of) </a:t>
            </a:r>
            <a:r>
              <a:rPr b="1" lang="en"/>
              <a:t>Context</a:t>
            </a:r>
            <a:r>
              <a:rPr lang="en"/>
              <a:t> = Digital Twins Collection</a:t>
            </a:r>
            <a:endParaRPr/>
          </a:p>
          <a:p>
            <a:pPr indent="-247650" lvl="0" marL="241300" rtl="0" algn="l">
              <a:lnSpc>
                <a:spcPct val="100000"/>
              </a:lnSpc>
              <a:spcBef>
                <a:spcPts val="400"/>
              </a:spcBef>
              <a:spcAft>
                <a:spcPts val="0"/>
              </a:spcAft>
              <a:buSzPts val="1500"/>
              <a:buChar char="■"/>
            </a:pPr>
            <a:r>
              <a:rPr b="1" lang="en"/>
              <a:t>Cornerstone for the development </a:t>
            </a:r>
            <a:r>
              <a:rPr lang="en"/>
              <a:t>of interoperable and </a:t>
            </a:r>
            <a:br>
              <a:rPr lang="en"/>
            </a:br>
            <a:r>
              <a:rPr lang="en"/>
              <a:t>replicable (portable) Smart Solutions:</a:t>
            </a:r>
            <a:r>
              <a:rPr b="1" lang="en"/>
              <a:t> </a:t>
            </a:r>
            <a:endParaRPr/>
          </a:p>
          <a:p>
            <a:pPr indent="-247650" lvl="1" marL="647700" rtl="0" algn="l">
              <a:lnSpc>
                <a:spcPct val="100000"/>
              </a:lnSpc>
              <a:spcBef>
                <a:spcPts val="400"/>
              </a:spcBef>
              <a:spcAft>
                <a:spcPts val="0"/>
              </a:spcAft>
              <a:buSzPts val="1500"/>
              <a:buChar char="■"/>
            </a:pPr>
            <a:r>
              <a:rPr b="1" lang="en"/>
              <a:t>Standard API </a:t>
            </a:r>
            <a:r>
              <a:rPr lang="en"/>
              <a:t>for getting access to Digital Twin data (context)</a:t>
            </a:r>
            <a:endParaRPr/>
          </a:p>
          <a:p>
            <a:pPr indent="-247650" lvl="1" marL="647700" rtl="0" algn="l">
              <a:lnSpc>
                <a:spcPct val="100000"/>
              </a:lnSpc>
              <a:spcBef>
                <a:spcPts val="400"/>
              </a:spcBef>
              <a:spcAft>
                <a:spcPts val="0"/>
              </a:spcAft>
              <a:buSzPts val="1500"/>
              <a:buChar char="■"/>
            </a:pPr>
            <a:r>
              <a:rPr b="1" lang="en"/>
              <a:t>Common Data Models</a:t>
            </a:r>
            <a:r>
              <a:rPr lang="en"/>
              <a:t> associated to Digital Twin classes</a:t>
            </a:r>
            <a:endParaRPr/>
          </a:p>
          <a:p>
            <a:pPr indent="-247650" lvl="0" marL="241300" rtl="0" algn="l">
              <a:lnSpc>
                <a:spcPct val="100000"/>
              </a:lnSpc>
              <a:spcBef>
                <a:spcPts val="400"/>
              </a:spcBef>
              <a:spcAft>
                <a:spcPts val="0"/>
              </a:spcAft>
              <a:buSzPts val="1500"/>
              <a:buChar char="■"/>
            </a:pPr>
            <a:r>
              <a:rPr b="1" lang="en"/>
              <a:t>FIWARE</a:t>
            </a:r>
            <a:r>
              <a:rPr lang="en"/>
              <a:t> has driven standardization+adoption:</a:t>
            </a:r>
            <a:endParaRPr/>
          </a:p>
          <a:p>
            <a:pPr indent="-247650" lvl="1" marL="647700" rtl="0" algn="l">
              <a:lnSpc>
                <a:spcPct val="100000"/>
              </a:lnSpc>
              <a:spcBef>
                <a:spcPts val="400"/>
              </a:spcBef>
              <a:spcAft>
                <a:spcPts val="0"/>
              </a:spcAft>
              <a:buSzPts val="1500"/>
              <a:buChar char="■"/>
            </a:pPr>
            <a:r>
              <a:rPr b="1" lang="en"/>
              <a:t>NGSI: ETSI NGSI-LD API </a:t>
            </a:r>
            <a:r>
              <a:rPr lang="en"/>
              <a:t>(based on initial NGSIv2)</a:t>
            </a:r>
            <a:endParaRPr/>
          </a:p>
          <a:p>
            <a:pPr indent="-247650" lvl="1" marL="647700" rtl="0" algn="l">
              <a:lnSpc>
                <a:spcPct val="100000"/>
              </a:lnSpc>
              <a:spcBef>
                <a:spcPts val="400"/>
              </a:spcBef>
              <a:spcAft>
                <a:spcPts val="0"/>
              </a:spcAft>
              <a:buSzPts val="1500"/>
              <a:buChar char="■"/>
            </a:pPr>
            <a:r>
              <a:rPr b="1" lang="en"/>
              <a:t>Smart Data Models initiative</a:t>
            </a:r>
            <a:r>
              <a:rPr lang="en"/>
              <a:t> (500+ data models)</a:t>
            </a:r>
            <a:endParaRPr/>
          </a:p>
          <a:p>
            <a:pPr indent="-165100" lvl="0" marL="304800" rtl="0" algn="l">
              <a:lnSpc>
                <a:spcPct val="100000"/>
              </a:lnSpc>
              <a:spcBef>
                <a:spcPts val="300"/>
              </a:spcBef>
              <a:spcAft>
                <a:spcPts val="0"/>
              </a:spcAft>
              <a:buClr>
                <a:srgbClr val="595959"/>
              </a:buClr>
              <a:buSzPts val="1300"/>
              <a:buNone/>
            </a:pPr>
            <a:r>
              <a:t/>
            </a:r>
            <a:endParaRPr/>
          </a:p>
          <a:p>
            <a:pPr indent="-165100" lvl="0" marL="304800" rtl="0" algn="l">
              <a:lnSpc>
                <a:spcPct val="100000"/>
              </a:lnSpc>
              <a:spcBef>
                <a:spcPts val="300"/>
              </a:spcBef>
              <a:spcAft>
                <a:spcPts val="0"/>
              </a:spcAft>
              <a:buClr>
                <a:srgbClr val="595959"/>
              </a:buClr>
              <a:buSzPts val="1300"/>
              <a:buNone/>
            </a:pPr>
            <a:r>
              <a:t/>
            </a:r>
            <a:endParaRPr/>
          </a:p>
          <a:p>
            <a:pPr indent="-152400" lvl="0" marL="241300" rtl="0" algn="l">
              <a:lnSpc>
                <a:spcPct val="100000"/>
              </a:lnSpc>
              <a:spcBef>
                <a:spcPts val="400"/>
              </a:spcBef>
              <a:spcAft>
                <a:spcPts val="0"/>
              </a:spcAft>
              <a:buSzPts val="1500"/>
              <a:buNone/>
            </a:pPr>
            <a:r>
              <a:t/>
            </a:r>
            <a:endParaRPr/>
          </a:p>
        </p:txBody>
      </p:sp>
      <p:sp>
        <p:nvSpPr>
          <p:cNvPr id="1586" name="Google Shape;1586;p137"/>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1587" name="Google Shape;1587;p137"/>
          <p:cNvPicPr preferRelativeResize="0"/>
          <p:nvPr/>
        </p:nvPicPr>
        <p:blipFill rotWithShape="1">
          <a:blip r:embed="rId3">
            <a:alphaModFix/>
          </a:blip>
          <a:srcRect b="0" l="0" r="0" t="0"/>
          <a:stretch/>
        </p:blipFill>
        <p:spPr>
          <a:xfrm>
            <a:off x="6287263" y="1088707"/>
            <a:ext cx="2773294" cy="1831421"/>
          </a:xfrm>
          <a:prstGeom prst="rect">
            <a:avLst/>
          </a:prstGeom>
          <a:noFill/>
          <a:ln>
            <a:noFill/>
          </a:ln>
        </p:spPr>
      </p:pic>
      <p:pic>
        <p:nvPicPr>
          <p:cNvPr id="1588" name="Google Shape;1588;p137"/>
          <p:cNvPicPr preferRelativeResize="0"/>
          <p:nvPr/>
        </p:nvPicPr>
        <p:blipFill rotWithShape="1">
          <a:blip r:embed="rId4">
            <a:alphaModFix/>
          </a:blip>
          <a:srcRect b="0" l="0" r="0" t="0"/>
          <a:stretch/>
        </p:blipFill>
        <p:spPr>
          <a:xfrm>
            <a:off x="6094856" y="2724786"/>
            <a:ext cx="2425704" cy="16171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38"/>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594" name="Google Shape;1594;p138"/>
          <p:cNvSpPr txBox="1"/>
          <p:nvPr>
            <p:ph type="title"/>
          </p:nvPr>
        </p:nvSpPr>
        <p:spPr>
          <a:xfrm>
            <a:off x="359054" y="270000"/>
            <a:ext cx="8099100" cy="75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grpSp>
        <p:nvGrpSpPr>
          <p:cNvPr id="1595" name="Google Shape;1595;p138"/>
          <p:cNvGrpSpPr/>
          <p:nvPr/>
        </p:nvGrpSpPr>
        <p:grpSpPr>
          <a:xfrm>
            <a:off x="122062" y="1028583"/>
            <a:ext cx="4327891" cy="3591834"/>
            <a:chOff x="161999" y="1656212"/>
            <a:chExt cx="5772060" cy="4789751"/>
          </a:xfrm>
        </p:grpSpPr>
        <p:grpSp>
          <p:nvGrpSpPr>
            <p:cNvPr id="1596" name="Google Shape;1596;p138"/>
            <p:cNvGrpSpPr/>
            <p:nvPr/>
          </p:nvGrpSpPr>
          <p:grpSpPr>
            <a:xfrm>
              <a:off x="1392750" y="1656212"/>
              <a:ext cx="3275945" cy="436713"/>
              <a:chOff x="3086099" y="3119113"/>
              <a:chExt cx="3276600" cy="436800"/>
            </a:xfrm>
          </p:grpSpPr>
          <p:sp>
            <p:nvSpPr>
              <p:cNvPr id="1597" name="Google Shape;1597;p138"/>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598" name="Google Shape;1598;p138"/>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599" name="Google Shape;1599;p138"/>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p:txBody>
        </p:sp>
        <p:grpSp>
          <p:nvGrpSpPr>
            <p:cNvPr id="1600" name="Google Shape;1600;p138"/>
            <p:cNvGrpSpPr/>
            <p:nvPr/>
          </p:nvGrpSpPr>
          <p:grpSpPr>
            <a:xfrm>
              <a:off x="2787993" y="2213019"/>
              <a:ext cx="485603" cy="976262"/>
              <a:chOff x="4330016" y="3327181"/>
              <a:chExt cx="485700" cy="885900"/>
            </a:xfrm>
          </p:grpSpPr>
          <p:cxnSp>
            <p:nvCxnSpPr>
              <p:cNvPr id="1601" name="Google Shape;1601;p138"/>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602" name="Google Shape;1602;p138"/>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pic>
          <p:nvPicPr>
            <p:cNvPr id="1603" name="Google Shape;1603;p138"/>
            <p:cNvPicPr preferRelativeResize="0"/>
            <p:nvPr/>
          </p:nvPicPr>
          <p:blipFill rotWithShape="1">
            <a:blip r:embed="rId3">
              <a:alphaModFix/>
            </a:blip>
            <a:srcRect b="0" l="0" r="0" t="0"/>
            <a:stretch/>
          </p:blipFill>
          <p:spPr>
            <a:xfrm>
              <a:off x="226626" y="3755718"/>
              <a:ext cx="1373080" cy="1029810"/>
            </a:xfrm>
            <a:prstGeom prst="rect">
              <a:avLst/>
            </a:prstGeom>
            <a:noFill/>
            <a:ln>
              <a:noFill/>
            </a:ln>
          </p:spPr>
        </p:pic>
        <p:pic>
          <p:nvPicPr>
            <p:cNvPr id="1604" name="Google Shape;1604;p138"/>
            <p:cNvPicPr preferRelativeResize="0"/>
            <p:nvPr/>
          </p:nvPicPr>
          <p:blipFill rotWithShape="1">
            <a:blip r:embed="rId4">
              <a:alphaModFix/>
            </a:blip>
            <a:srcRect b="0" l="0" r="0" t="0"/>
            <a:stretch/>
          </p:blipFill>
          <p:spPr>
            <a:xfrm>
              <a:off x="2653601" y="4413909"/>
              <a:ext cx="1273385" cy="849600"/>
            </a:xfrm>
            <a:prstGeom prst="rect">
              <a:avLst/>
            </a:prstGeom>
            <a:noFill/>
            <a:ln>
              <a:noFill/>
            </a:ln>
          </p:spPr>
        </p:pic>
        <p:pic>
          <p:nvPicPr>
            <p:cNvPr id="1605" name="Google Shape;1605;p138"/>
            <p:cNvPicPr preferRelativeResize="0"/>
            <p:nvPr/>
          </p:nvPicPr>
          <p:blipFill rotWithShape="1">
            <a:blip r:embed="rId5">
              <a:alphaModFix/>
            </a:blip>
            <a:srcRect b="0" l="0" r="0" t="0"/>
            <a:stretch/>
          </p:blipFill>
          <p:spPr>
            <a:xfrm>
              <a:off x="4461989" y="3755718"/>
              <a:ext cx="1267215" cy="844810"/>
            </a:xfrm>
            <a:prstGeom prst="rect">
              <a:avLst/>
            </a:prstGeom>
            <a:noFill/>
            <a:ln>
              <a:noFill/>
            </a:ln>
          </p:spPr>
        </p:pic>
        <p:sp>
          <p:nvSpPr>
            <p:cNvPr id="1606" name="Google Shape;1606;p138"/>
            <p:cNvSpPr txBox="1"/>
            <p:nvPr/>
          </p:nvSpPr>
          <p:spPr>
            <a:xfrm>
              <a:off x="161999" y="4836030"/>
              <a:ext cx="15024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Bus</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No. passengers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Driver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Licence plate</a:t>
              </a:r>
              <a:endParaRPr b="0" i="0" sz="1000" u="none" cap="none" strike="noStrike">
                <a:solidFill>
                  <a:srgbClr val="000000"/>
                </a:solidFill>
                <a:latin typeface="Arial"/>
                <a:ea typeface="Arial"/>
                <a:cs typeface="Arial"/>
                <a:sym typeface="Arial"/>
              </a:endParaRPr>
            </a:p>
          </p:txBody>
        </p:sp>
        <p:sp>
          <p:nvSpPr>
            <p:cNvPr id="1607" name="Google Shape;1607;p138"/>
            <p:cNvSpPr txBox="1"/>
            <p:nvPr/>
          </p:nvSpPr>
          <p:spPr>
            <a:xfrm>
              <a:off x="1942081" y="5214762"/>
              <a:ext cx="14832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Citizen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Name-Surname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Birthday</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Preferences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ToDo list</a:t>
              </a:r>
              <a:endParaRPr b="0" i="0" sz="1000" u="none" cap="none" strike="noStrike">
                <a:solidFill>
                  <a:srgbClr val="000000"/>
                </a:solidFill>
                <a:latin typeface="Arial"/>
                <a:ea typeface="Arial"/>
                <a:cs typeface="Arial"/>
                <a:sym typeface="Arial"/>
              </a:endParaRPr>
            </a:p>
          </p:txBody>
        </p:sp>
        <p:sp>
          <p:nvSpPr>
            <p:cNvPr id="1608" name="Google Shape;1608;p138"/>
            <p:cNvSpPr txBox="1"/>
            <p:nvPr/>
          </p:nvSpPr>
          <p:spPr>
            <a:xfrm>
              <a:off x="4449359" y="4732614"/>
              <a:ext cx="14847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Shop</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Business name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Franchise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offerings</a:t>
              </a:r>
              <a:endParaRPr b="0" i="0" sz="1000" u="none" cap="none" strike="noStrike">
                <a:solidFill>
                  <a:srgbClr val="000000"/>
                </a:solidFill>
                <a:latin typeface="Arial"/>
                <a:ea typeface="Arial"/>
                <a:cs typeface="Arial"/>
                <a:sym typeface="Arial"/>
              </a:endParaRPr>
            </a:p>
          </p:txBody>
        </p:sp>
        <p:cxnSp>
          <p:nvCxnSpPr>
            <p:cNvPr id="1609" name="Google Shape;1609;p138"/>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610" name="Google Shape;1610;p138"/>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611" name="Google Shape;1611;p138"/>
            <p:cNvCxnSpPr>
              <a:endCxn id="1605" idx="1"/>
            </p:cNvCxnSpPr>
            <p:nvPr/>
          </p:nvCxnSpPr>
          <p:spPr>
            <a:xfrm>
              <a:off x="3927089"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grpSp>
          <p:nvGrpSpPr>
            <p:cNvPr id="1612" name="Google Shape;1612;p138"/>
            <p:cNvGrpSpPr/>
            <p:nvPr/>
          </p:nvGrpSpPr>
          <p:grpSpPr>
            <a:xfrm>
              <a:off x="2005872" y="3288147"/>
              <a:ext cx="2049900" cy="851400"/>
              <a:chOff x="1517720" y="3450706"/>
              <a:chExt cx="2049900" cy="851400"/>
            </a:xfrm>
          </p:grpSpPr>
          <p:sp>
            <p:nvSpPr>
              <p:cNvPr id="1613" name="Google Shape;1613;p138"/>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614" name="Google Shape;1614;p138"/>
              <p:cNvSpPr/>
              <p:nvPr/>
            </p:nvSpPr>
            <p:spPr>
              <a:xfrm>
                <a:off x="1582766" y="3492274"/>
                <a:ext cx="1920000" cy="768300"/>
              </a:xfrm>
              <a:prstGeom prst="rect">
                <a:avLst/>
              </a:prstGeom>
              <a:noFill/>
              <a:ln>
                <a:noFill/>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grpSp>
      <p:grpSp>
        <p:nvGrpSpPr>
          <p:cNvPr id="1615" name="Google Shape;1615;p138"/>
          <p:cNvGrpSpPr/>
          <p:nvPr/>
        </p:nvGrpSpPr>
        <p:grpSpPr>
          <a:xfrm>
            <a:off x="4837432" y="945248"/>
            <a:ext cx="4048607" cy="3575966"/>
            <a:chOff x="6450835" y="1260051"/>
            <a:chExt cx="5399582" cy="4768591"/>
          </a:xfrm>
        </p:grpSpPr>
        <p:pic>
          <p:nvPicPr>
            <p:cNvPr id="1616" name="Google Shape;1616;p138"/>
            <p:cNvPicPr preferRelativeResize="0"/>
            <p:nvPr/>
          </p:nvPicPr>
          <p:blipFill rotWithShape="1">
            <a:blip r:embed="rId6">
              <a:alphaModFix/>
            </a:blip>
            <a:srcRect b="0" l="0" r="0" t="0"/>
            <a:stretch/>
          </p:blipFill>
          <p:spPr>
            <a:xfrm>
              <a:off x="6450835" y="1260051"/>
              <a:ext cx="5388322" cy="4768591"/>
            </a:xfrm>
            <a:prstGeom prst="rect">
              <a:avLst/>
            </a:prstGeom>
            <a:noFill/>
            <a:ln>
              <a:noFill/>
            </a:ln>
          </p:spPr>
        </p:pic>
        <p:sp>
          <p:nvSpPr>
            <p:cNvPr id="1617" name="Google Shape;1617;p138"/>
            <p:cNvSpPr txBox="1"/>
            <p:nvPr/>
          </p:nvSpPr>
          <p:spPr>
            <a:xfrm>
              <a:off x="8408371" y="3075643"/>
              <a:ext cx="1473300" cy="5232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Entities</a:t>
              </a:r>
              <a:br>
                <a:rPr b="1" i="0" lang="en" sz="1000" u="none" cap="none" strike="noStrike">
                  <a:solidFill>
                    <a:schemeClr val="lt1"/>
                  </a:solidFill>
                  <a:latin typeface="Arial"/>
                  <a:ea typeface="Arial"/>
                  <a:cs typeface="Arial"/>
                  <a:sym typeface="Arial"/>
                </a:rPr>
              </a:br>
              <a:r>
                <a:rPr b="1" i="0" lang="en"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1618" name="Google Shape;1618;p138"/>
            <p:cNvSpPr txBox="1"/>
            <p:nvPr/>
          </p:nvSpPr>
          <p:spPr>
            <a:xfrm>
              <a:off x="7157801" y="4935624"/>
              <a:ext cx="1483200" cy="9849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Bus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No. passengers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Driver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License plate</a:t>
              </a:r>
              <a:endParaRPr b="0" i="0" sz="800" u="none" cap="none" strike="noStrike">
                <a:solidFill>
                  <a:srgbClr val="000000"/>
                </a:solidFill>
                <a:latin typeface="Arial"/>
                <a:ea typeface="Arial"/>
                <a:cs typeface="Arial"/>
                <a:sym typeface="Arial"/>
              </a:endParaRPr>
            </a:p>
          </p:txBody>
        </p:sp>
        <p:sp>
          <p:nvSpPr>
            <p:cNvPr id="1619" name="Google Shape;1619;p138"/>
            <p:cNvSpPr txBox="1"/>
            <p:nvPr/>
          </p:nvSpPr>
          <p:spPr>
            <a:xfrm>
              <a:off x="10508733" y="2348478"/>
              <a:ext cx="1214700" cy="9849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Citizen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Birthday</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Preferences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ToDo list</a:t>
              </a:r>
              <a:endParaRPr b="0" i="0" sz="800" u="none" cap="none" strike="noStrike">
                <a:solidFill>
                  <a:srgbClr val="000000"/>
                </a:solidFill>
                <a:latin typeface="Arial"/>
                <a:ea typeface="Arial"/>
                <a:cs typeface="Arial"/>
                <a:sym typeface="Arial"/>
              </a:endParaRPr>
            </a:p>
          </p:txBody>
        </p:sp>
        <p:pic>
          <p:nvPicPr>
            <p:cNvPr id="1620" name="Google Shape;1620;p138"/>
            <p:cNvPicPr preferRelativeResize="0"/>
            <p:nvPr/>
          </p:nvPicPr>
          <p:blipFill rotWithShape="1">
            <a:blip r:embed="rId7">
              <a:alphaModFix/>
            </a:blip>
            <a:srcRect b="0" l="0" r="0" t="0"/>
            <a:stretch/>
          </p:blipFill>
          <p:spPr>
            <a:xfrm>
              <a:off x="9907684" y="4178123"/>
              <a:ext cx="522645" cy="893724"/>
            </a:xfrm>
            <a:prstGeom prst="rect">
              <a:avLst/>
            </a:prstGeom>
            <a:noFill/>
            <a:ln>
              <a:noFill/>
            </a:ln>
          </p:spPr>
        </p:pic>
        <p:sp>
          <p:nvSpPr>
            <p:cNvPr id="1621" name="Google Shape;1621;p138"/>
            <p:cNvSpPr txBox="1"/>
            <p:nvPr/>
          </p:nvSpPr>
          <p:spPr>
            <a:xfrm>
              <a:off x="10367217" y="4442620"/>
              <a:ext cx="1483200" cy="11541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Incident / claim</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Date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Type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Issuer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Description</a:t>
              </a:r>
              <a:endParaRPr b="0" i="0" sz="800" u="none" cap="none" strike="noStrike">
                <a:solidFill>
                  <a:srgbClr val="000000"/>
                </a:solidFill>
                <a:latin typeface="Arial"/>
                <a:ea typeface="Arial"/>
                <a:cs typeface="Arial"/>
                <a:sym typeface="Arial"/>
              </a:endParaRPr>
            </a:p>
          </p:txBody>
        </p:sp>
        <p:pic>
          <p:nvPicPr>
            <p:cNvPr id="1622" name="Google Shape;1622;p138"/>
            <p:cNvPicPr preferRelativeResize="0"/>
            <p:nvPr/>
          </p:nvPicPr>
          <p:blipFill rotWithShape="1">
            <a:blip r:embed="rId8">
              <a:alphaModFix/>
            </a:blip>
            <a:srcRect b="0" l="0" r="0" t="0"/>
            <a:stretch/>
          </p:blipFill>
          <p:spPr>
            <a:xfrm>
              <a:off x="6674138" y="3941018"/>
              <a:ext cx="1140430" cy="855322"/>
            </a:xfrm>
            <a:prstGeom prst="rect">
              <a:avLst/>
            </a:prstGeom>
            <a:noFill/>
            <a:ln cap="flat" cmpd="sng" w="38100">
              <a:solidFill>
                <a:srgbClr val="FFFFFF"/>
              </a:solidFill>
              <a:prstDash val="solid"/>
              <a:round/>
              <a:headEnd len="sm" w="sm" type="none"/>
              <a:tailEnd len="sm" w="sm" type="none"/>
            </a:ln>
          </p:spPr>
        </p:pic>
        <p:pic>
          <p:nvPicPr>
            <p:cNvPr id="1623" name="Google Shape;1623;p138"/>
            <p:cNvPicPr preferRelativeResize="0"/>
            <p:nvPr/>
          </p:nvPicPr>
          <p:blipFill rotWithShape="1">
            <a:blip r:embed="rId9">
              <a:alphaModFix/>
            </a:blip>
            <a:srcRect b="0" l="0" r="0" t="0"/>
            <a:stretch/>
          </p:blipFill>
          <p:spPr>
            <a:xfrm>
              <a:off x="6531948" y="1378168"/>
              <a:ext cx="1205774" cy="803849"/>
            </a:xfrm>
            <a:prstGeom prst="rect">
              <a:avLst/>
            </a:prstGeom>
            <a:noFill/>
            <a:ln cap="flat" cmpd="sng" w="38100">
              <a:solidFill>
                <a:srgbClr val="FFFFFF"/>
              </a:solidFill>
              <a:prstDash val="solid"/>
              <a:round/>
              <a:headEnd len="sm" w="sm" type="none"/>
              <a:tailEnd len="sm" w="sm" type="none"/>
            </a:ln>
          </p:spPr>
        </p:pic>
        <p:sp>
          <p:nvSpPr>
            <p:cNvPr id="1624" name="Google Shape;1624;p138"/>
            <p:cNvSpPr txBox="1"/>
            <p:nvPr/>
          </p:nvSpPr>
          <p:spPr>
            <a:xfrm>
              <a:off x="7846934" y="1372094"/>
              <a:ext cx="1473300" cy="9849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Shop</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Business name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Franchise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offerings</a:t>
              </a:r>
              <a:endParaRPr b="0" i="0" sz="800" u="none" cap="none" strike="noStrike">
                <a:solidFill>
                  <a:srgbClr val="000000"/>
                </a:solidFill>
                <a:latin typeface="Arial"/>
                <a:ea typeface="Arial"/>
                <a:cs typeface="Arial"/>
                <a:sym typeface="Arial"/>
              </a:endParaRPr>
            </a:p>
          </p:txBody>
        </p:sp>
        <p:sp>
          <p:nvSpPr>
            <p:cNvPr id="1625" name="Google Shape;1625;p138"/>
            <p:cNvSpPr txBox="1"/>
            <p:nvPr/>
          </p:nvSpPr>
          <p:spPr>
            <a:xfrm>
              <a:off x="9140269" y="5297374"/>
              <a:ext cx="1058700" cy="3078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pic>
          <p:nvPicPr>
            <p:cNvPr id="1626" name="Google Shape;1626;p138"/>
            <p:cNvPicPr preferRelativeResize="0"/>
            <p:nvPr/>
          </p:nvPicPr>
          <p:blipFill rotWithShape="1">
            <a:blip r:embed="rId10">
              <a:alphaModFix/>
            </a:blip>
            <a:srcRect b="0" l="0" r="0" t="0"/>
            <a:stretch/>
          </p:blipFill>
          <p:spPr>
            <a:xfrm>
              <a:off x="10290443" y="1403235"/>
              <a:ext cx="1375780" cy="911078"/>
            </a:xfrm>
            <a:prstGeom prst="rect">
              <a:avLst/>
            </a:prstGeom>
            <a:noFill/>
            <a:ln cap="flat" cmpd="sng" w="38100">
              <a:solidFill>
                <a:srgbClr val="FFFFFF"/>
              </a:solidFill>
              <a:prstDash val="solid"/>
              <a:round/>
              <a:headEnd len="sm" w="sm" type="none"/>
              <a:tailEnd len="sm" w="sm" type="none"/>
            </a:ln>
          </p:spPr>
        </p:pic>
        <p:cxnSp>
          <p:nvCxnSpPr>
            <p:cNvPr id="1627" name="Google Shape;1627;p138"/>
            <p:cNvCxnSpPr/>
            <p:nvPr/>
          </p:nvCxnSpPr>
          <p:spPr>
            <a:xfrm flipH="1">
              <a:off x="8019441" y="3755718"/>
              <a:ext cx="763500" cy="514800"/>
            </a:xfrm>
            <a:prstGeom prst="straightConnector1">
              <a:avLst/>
            </a:prstGeom>
            <a:noFill/>
            <a:ln cap="flat" cmpd="sng" w="28575">
              <a:solidFill>
                <a:schemeClr val="lt1"/>
              </a:solidFill>
              <a:prstDash val="solid"/>
              <a:round/>
              <a:headEnd len="sm" w="sm" type="none"/>
              <a:tailEnd len="med" w="med" type="triangle"/>
            </a:ln>
          </p:spPr>
        </p:cxnSp>
        <p:cxnSp>
          <p:nvCxnSpPr>
            <p:cNvPr id="1628" name="Google Shape;1628;p138"/>
            <p:cNvCxnSpPr/>
            <p:nvPr/>
          </p:nvCxnSpPr>
          <p:spPr>
            <a:xfrm>
              <a:off x="9446175" y="3740644"/>
              <a:ext cx="520200" cy="399000"/>
            </a:xfrm>
            <a:prstGeom prst="straightConnector1">
              <a:avLst/>
            </a:prstGeom>
            <a:noFill/>
            <a:ln cap="flat" cmpd="sng" w="28575">
              <a:solidFill>
                <a:schemeClr val="lt1"/>
              </a:solidFill>
              <a:prstDash val="solid"/>
              <a:round/>
              <a:headEnd len="sm" w="sm" type="none"/>
              <a:tailEnd len="med" w="med" type="triangle"/>
            </a:ln>
          </p:spPr>
        </p:cxnSp>
        <p:cxnSp>
          <p:nvCxnSpPr>
            <p:cNvPr id="1629" name="Google Shape;1629;p138"/>
            <p:cNvCxnSpPr/>
            <p:nvPr/>
          </p:nvCxnSpPr>
          <p:spPr>
            <a:xfrm flipH="1" rot="10800000">
              <a:off x="9546450" y="2181948"/>
              <a:ext cx="618600" cy="798300"/>
            </a:xfrm>
            <a:prstGeom prst="straightConnector1">
              <a:avLst/>
            </a:prstGeom>
            <a:noFill/>
            <a:ln cap="flat" cmpd="sng" w="28575">
              <a:solidFill>
                <a:schemeClr val="lt1"/>
              </a:solidFill>
              <a:prstDash val="solid"/>
              <a:round/>
              <a:headEnd len="sm" w="sm" type="none"/>
              <a:tailEnd len="med" w="med" type="triangle"/>
            </a:ln>
          </p:spPr>
        </p:cxnSp>
        <p:cxnSp>
          <p:nvCxnSpPr>
            <p:cNvPr id="1630" name="Google Shape;1630;p138"/>
            <p:cNvCxnSpPr/>
            <p:nvPr/>
          </p:nvCxnSpPr>
          <p:spPr>
            <a:xfrm rot="10800000">
              <a:off x="7545299" y="2356970"/>
              <a:ext cx="1095600" cy="610500"/>
            </a:xfrm>
            <a:prstGeom prst="straightConnector1">
              <a:avLst/>
            </a:prstGeom>
            <a:noFill/>
            <a:ln cap="flat" cmpd="sng" w="28575">
              <a:solidFill>
                <a:schemeClr val="lt1"/>
              </a:solidFill>
              <a:prstDash val="solid"/>
              <a:round/>
              <a:headEnd len="sm" w="sm" type="none"/>
              <a:tailEnd len="med" w="med" type="triangle"/>
            </a:ln>
          </p:spPr>
        </p:cxnSp>
        <p:cxnSp>
          <p:nvCxnSpPr>
            <p:cNvPr id="1631" name="Google Shape;1631;p138"/>
            <p:cNvCxnSpPr/>
            <p:nvPr/>
          </p:nvCxnSpPr>
          <p:spPr>
            <a:xfrm flipH="1">
              <a:off x="8549569" y="5447600"/>
              <a:ext cx="590700" cy="7200"/>
            </a:xfrm>
            <a:prstGeom prst="straightConnector1">
              <a:avLst/>
            </a:prstGeom>
            <a:noFill/>
            <a:ln cap="flat" cmpd="sng" w="28575">
              <a:solidFill>
                <a:schemeClr val="lt1"/>
              </a:solidFill>
              <a:prstDash val="solid"/>
              <a:round/>
              <a:headEnd len="sm" w="sm" type="none"/>
              <a:tailEnd len="med" w="med" type="triangl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39"/>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637" name="Google Shape;1637;p139"/>
          <p:cNvSpPr txBox="1"/>
          <p:nvPr>
            <p:ph type="title"/>
          </p:nvPr>
        </p:nvSpPr>
        <p:spPr>
          <a:xfrm>
            <a:off x="359054" y="270000"/>
            <a:ext cx="8099100" cy="75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grpSp>
        <p:nvGrpSpPr>
          <p:cNvPr id="1638" name="Google Shape;1638;p139"/>
          <p:cNvGrpSpPr/>
          <p:nvPr/>
        </p:nvGrpSpPr>
        <p:grpSpPr>
          <a:xfrm>
            <a:off x="122063" y="1028519"/>
            <a:ext cx="4365455" cy="3498966"/>
            <a:chOff x="161999" y="1656212"/>
            <a:chExt cx="5822159" cy="4665910"/>
          </a:xfrm>
        </p:grpSpPr>
        <p:sp>
          <p:nvSpPr>
            <p:cNvPr id="1639" name="Google Shape;1639;p139"/>
            <p:cNvSpPr txBox="1"/>
            <p:nvPr/>
          </p:nvSpPr>
          <p:spPr>
            <a:xfrm>
              <a:off x="4449358" y="4756432"/>
              <a:ext cx="1534800" cy="14157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02E67"/>
                  </a:solidFill>
                  <a:latin typeface="Arial"/>
                  <a:ea typeface="Arial"/>
                  <a:cs typeface="Arial"/>
                  <a:sym typeface="Arial"/>
                </a:rPr>
                <a:t>Palletizer robot</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product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Items quantity</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La&lt;yers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Size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weight</a:t>
              </a:r>
              <a:endParaRPr b="0" i="0" sz="1000" u="none" cap="none" strike="noStrike">
                <a:solidFill>
                  <a:srgbClr val="000000"/>
                </a:solidFill>
                <a:latin typeface="Arial"/>
                <a:ea typeface="Arial"/>
                <a:cs typeface="Arial"/>
                <a:sym typeface="Arial"/>
              </a:endParaRPr>
            </a:p>
          </p:txBody>
        </p:sp>
        <p:sp>
          <p:nvSpPr>
            <p:cNvPr id="1640" name="Google Shape;1640;p139"/>
            <p:cNvSpPr txBox="1"/>
            <p:nvPr/>
          </p:nvSpPr>
          <p:spPr>
            <a:xfrm>
              <a:off x="2013201" y="5275722"/>
              <a:ext cx="13998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02E67"/>
                  </a:solidFill>
                  <a:latin typeface="Arial"/>
                  <a:ea typeface="Arial"/>
                  <a:cs typeface="Arial"/>
                  <a:sym typeface="Arial"/>
                </a:rPr>
                <a:t>Operator</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Assigned task</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Profile</a:t>
              </a:r>
              <a:endParaRPr b="0" i="0" sz="1000" u="none" cap="none" strike="noStrike">
                <a:solidFill>
                  <a:srgbClr val="000000"/>
                </a:solidFill>
                <a:latin typeface="Arial"/>
                <a:ea typeface="Arial"/>
                <a:cs typeface="Arial"/>
                <a:sym typeface="Arial"/>
              </a:endParaRPr>
            </a:p>
          </p:txBody>
        </p:sp>
        <p:sp>
          <p:nvSpPr>
            <p:cNvPr id="1641" name="Google Shape;1641;p139"/>
            <p:cNvSpPr txBox="1"/>
            <p:nvPr/>
          </p:nvSpPr>
          <p:spPr>
            <a:xfrm>
              <a:off x="161999" y="4777156"/>
              <a:ext cx="16563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02E67"/>
                  </a:solidFill>
                  <a:latin typeface="Arial"/>
                  <a:ea typeface="Arial"/>
                  <a:cs typeface="Arial"/>
                  <a:sym typeface="Arial"/>
                </a:rPr>
                <a:t>Transport robot</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transported items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02E67"/>
                </a:buClr>
                <a:buSzPts val="900"/>
                <a:buFont typeface="Arial"/>
                <a:buChar char="•"/>
              </a:pPr>
              <a:r>
                <a:rPr b="1" i="0" lang="en" sz="900" u="none" cap="none" strike="noStrike">
                  <a:solidFill>
                    <a:srgbClr val="002E67"/>
                  </a:solidFill>
                  <a:latin typeface="Arial"/>
                  <a:ea typeface="Arial"/>
                  <a:cs typeface="Arial"/>
                  <a:sym typeface="Arial"/>
                </a:rPr>
                <a:t>destination</a:t>
              </a:r>
              <a:endParaRPr b="0" i="0" sz="1000" u="none" cap="none" strike="noStrike">
                <a:solidFill>
                  <a:srgbClr val="000000"/>
                </a:solidFill>
                <a:latin typeface="Arial"/>
                <a:ea typeface="Arial"/>
                <a:cs typeface="Arial"/>
                <a:sym typeface="Arial"/>
              </a:endParaRPr>
            </a:p>
          </p:txBody>
        </p:sp>
        <p:grpSp>
          <p:nvGrpSpPr>
            <p:cNvPr id="1642" name="Google Shape;1642;p139"/>
            <p:cNvGrpSpPr/>
            <p:nvPr/>
          </p:nvGrpSpPr>
          <p:grpSpPr>
            <a:xfrm>
              <a:off x="1392750" y="1656212"/>
              <a:ext cx="3275945" cy="436713"/>
              <a:chOff x="3086099" y="3119113"/>
              <a:chExt cx="3276600" cy="436800"/>
            </a:xfrm>
          </p:grpSpPr>
          <p:sp>
            <p:nvSpPr>
              <p:cNvPr id="1643" name="Google Shape;1643;p139"/>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644" name="Google Shape;1644;p139"/>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645" name="Google Shape;1645;p139"/>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300" u="none" cap="none" strike="noStrike">
                <a:solidFill>
                  <a:srgbClr val="012E67"/>
                </a:solidFill>
                <a:latin typeface="Arial"/>
                <a:ea typeface="Arial"/>
                <a:cs typeface="Arial"/>
                <a:sym typeface="Arial"/>
              </a:endParaRPr>
            </a:p>
          </p:txBody>
        </p:sp>
        <p:grpSp>
          <p:nvGrpSpPr>
            <p:cNvPr id="1646" name="Google Shape;1646;p139"/>
            <p:cNvGrpSpPr/>
            <p:nvPr/>
          </p:nvGrpSpPr>
          <p:grpSpPr>
            <a:xfrm>
              <a:off x="2787993" y="2213019"/>
              <a:ext cx="485603" cy="976262"/>
              <a:chOff x="4330016" y="3327181"/>
              <a:chExt cx="485700" cy="885900"/>
            </a:xfrm>
          </p:grpSpPr>
          <p:cxnSp>
            <p:nvCxnSpPr>
              <p:cNvPr id="1647" name="Google Shape;1647;p139"/>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648" name="Google Shape;1648;p139"/>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1649" name="Google Shape;1649;p139"/>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650" name="Google Shape;1650;p139"/>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651" name="Google Shape;1651;p139"/>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grpSp>
          <p:nvGrpSpPr>
            <p:cNvPr id="1652" name="Google Shape;1652;p139"/>
            <p:cNvGrpSpPr/>
            <p:nvPr/>
          </p:nvGrpSpPr>
          <p:grpSpPr>
            <a:xfrm>
              <a:off x="2005872" y="3288147"/>
              <a:ext cx="2049900" cy="851400"/>
              <a:chOff x="1517720" y="3450706"/>
              <a:chExt cx="2049900" cy="851400"/>
            </a:xfrm>
          </p:grpSpPr>
          <p:sp>
            <p:nvSpPr>
              <p:cNvPr id="1653" name="Google Shape;1653;p139"/>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654" name="Google Shape;1654;p139"/>
              <p:cNvSpPr/>
              <p:nvPr/>
            </p:nvSpPr>
            <p:spPr>
              <a:xfrm>
                <a:off x="1582766" y="3492274"/>
                <a:ext cx="1920000" cy="768300"/>
              </a:xfrm>
              <a:prstGeom prst="rect">
                <a:avLst/>
              </a:prstGeom>
              <a:noFill/>
              <a:ln>
                <a:noFill/>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pic>
          <p:nvPicPr>
            <p:cNvPr id="1655" name="Google Shape;1655;p139"/>
            <p:cNvPicPr preferRelativeResize="0"/>
            <p:nvPr/>
          </p:nvPicPr>
          <p:blipFill rotWithShape="1">
            <a:blip r:embed="rId3">
              <a:alphaModFix/>
            </a:blip>
            <a:srcRect b="0" l="0" r="0" t="0"/>
            <a:stretch/>
          </p:blipFill>
          <p:spPr>
            <a:xfrm>
              <a:off x="226626" y="3907831"/>
              <a:ext cx="1373079" cy="801004"/>
            </a:xfrm>
            <a:prstGeom prst="rect">
              <a:avLst/>
            </a:prstGeom>
            <a:noFill/>
            <a:ln>
              <a:noFill/>
            </a:ln>
          </p:spPr>
        </p:pic>
        <p:pic>
          <p:nvPicPr>
            <p:cNvPr id="1656" name="Google Shape;1656;p139"/>
            <p:cNvPicPr preferRelativeResize="0"/>
            <p:nvPr/>
          </p:nvPicPr>
          <p:blipFill rotWithShape="1">
            <a:blip r:embed="rId4">
              <a:alphaModFix/>
            </a:blip>
            <a:srcRect b="0" l="0" r="0" t="0"/>
            <a:stretch/>
          </p:blipFill>
          <p:spPr>
            <a:xfrm>
              <a:off x="4461989" y="3643730"/>
              <a:ext cx="1330578" cy="1090300"/>
            </a:xfrm>
            <a:prstGeom prst="rect">
              <a:avLst/>
            </a:prstGeom>
            <a:noFill/>
            <a:ln>
              <a:noFill/>
            </a:ln>
          </p:spPr>
        </p:pic>
        <p:pic>
          <p:nvPicPr>
            <p:cNvPr id="1657" name="Google Shape;1657;p139"/>
            <p:cNvPicPr preferRelativeResize="0"/>
            <p:nvPr/>
          </p:nvPicPr>
          <p:blipFill rotWithShape="1">
            <a:blip r:embed="rId5">
              <a:alphaModFix/>
            </a:blip>
            <a:srcRect b="0" l="0" r="0" t="0"/>
            <a:stretch/>
          </p:blipFill>
          <p:spPr>
            <a:xfrm>
              <a:off x="2653602" y="4413909"/>
              <a:ext cx="1356994" cy="851515"/>
            </a:xfrm>
            <a:prstGeom prst="rect">
              <a:avLst/>
            </a:prstGeom>
            <a:noFill/>
            <a:ln>
              <a:noFill/>
            </a:ln>
          </p:spPr>
        </p:pic>
      </p:grpSp>
      <p:grpSp>
        <p:nvGrpSpPr>
          <p:cNvPr id="1658" name="Google Shape;1658;p139"/>
          <p:cNvGrpSpPr/>
          <p:nvPr/>
        </p:nvGrpSpPr>
        <p:grpSpPr>
          <a:xfrm>
            <a:off x="4857675" y="954449"/>
            <a:ext cx="4019921" cy="3575524"/>
            <a:chOff x="6477833" y="1272322"/>
            <a:chExt cx="5361325" cy="4768001"/>
          </a:xfrm>
        </p:grpSpPr>
        <p:pic>
          <p:nvPicPr>
            <p:cNvPr id="1659" name="Google Shape;1659;p139"/>
            <p:cNvPicPr preferRelativeResize="0"/>
            <p:nvPr/>
          </p:nvPicPr>
          <p:blipFill rotWithShape="1">
            <a:blip r:embed="rId6">
              <a:alphaModFix/>
            </a:blip>
            <a:srcRect b="0" l="0" r="0" t="0"/>
            <a:stretch/>
          </p:blipFill>
          <p:spPr>
            <a:xfrm>
              <a:off x="6477833" y="1272322"/>
              <a:ext cx="5361325" cy="4768001"/>
            </a:xfrm>
            <a:prstGeom prst="rect">
              <a:avLst/>
            </a:prstGeom>
            <a:noFill/>
            <a:ln>
              <a:noFill/>
            </a:ln>
          </p:spPr>
        </p:pic>
        <p:pic>
          <p:nvPicPr>
            <p:cNvPr id="1660" name="Google Shape;1660;p139"/>
            <p:cNvPicPr preferRelativeResize="0"/>
            <p:nvPr/>
          </p:nvPicPr>
          <p:blipFill rotWithShape="1">
            <a:blip r:embed="rId7">
              <a:alphaModFix/>
            </a:blip>
            <a:srcRect b="0" l="0" r="0" t="0"/>
            <a:stretch/>
          </p:blipFill>
          <p:spPr>
            <a:xfrm>
              <a:off x="6682518" y="4110985"/>
              <a:ext cx="1350138" cy="900093"/>
            </a:xfrm>
            <a:prstGeom prst="rect">
              <a:avLst/>
            </a:prstGeom>
            <a:noFill/>
            <a:ln cap="flat" cmpd="sng" w="38100">
              <a:solidFill>
                <a:schemeClr val="lt1"/>
              </a:solidFill>
              <a:prstDash val="solid"/>
              <a:round/>
              <a:headEnd len="sm" w="sm" type="none"/>
              <a:tailEnd len="sm" w="sm" type="none"/>
            </a:ln>
          </p:spPr>
        </p:pic>
        <p:pic>
          <p:nvPicPr>
            <p:cNvPr id="1661" name="Google Shape;1661;p139"/>
            <p:cNvPicPr preferRelativeResize="0"/>
            <p:nvPr/>
          </p:nvPicPr>
          <p:blipFill rotWithShape="1">
            <a:blip r:embed="rId8">
              <a:alphaModFix/>
            </a:blip>
            <a:srcRect b="0" l="0" r="0" t="0"/>
            <a:stretch/>
          </p:blipFill>
          <p:spPr>
            <a:xfrm>
              <a:off x="9135921" y="1328098"/>
              <a:ext cx="1273632" cy="1093201"/>
            </a:xfrm>
            <a:prstGeom prst="rect">
              <a:avLst/>
            </a:prstGeom>
            <a:noFill/>
            <a:ln cap="flat" cmpd="sng" w="38100">
              <a:solidFill>
                <a:schemeClr val="lt1"/>
              </a:solidFill>
              <a:prstDash val="solid"/>
              <a:round/>
              <a:headEnd len="sm" w="sm" type="none"/>
              <a:tailEnd len="sm" w="sm" type="none"/>
            </a:ln>
          </p:spPr>
        </p:pic>
        <p:pic>
          <p:nvPicPr>
            <p:cNvPr id="1662" name="Google Shape;1662;p139"/>
            <p:cNvPicPr preferRelativeResize="0"/>
            <p:nvPr/>
          </p:nvPicPr>
          <p:blipFill rotWithShape="1">
            <a:blip r:embed="rId9">
              <a:alphaModFix/>
            </a:blip>
            <a:srcRect b="0" l="0" r="0" t="0"/>
            <a:stretch/>
          </p:blipFill>
          <p:spPr>
            <a:xfrm>
              <a:off x="6644373" y="1489146"/>
              <a:ext cx="1343169" cy="754413"/>
            </a:xfrm>
            <a:prstGeom prst="rect">
              <a:avLst/>
            </a:prstGeom>
            <a:noFill/>
            <a:ln cap="flat" cmpd="sng" w="38100">
              <a:solidFill>
                <a:schemeClr val="lt1"/>
              </a:solidFill>
              <a:prstDash val="solid"/>
              <a:round/>
              <a:headEnd len="sm" w="sm" type="none"/>
              <a:tailEnd len="sm" w="sm" type="none"/>
            </a:ln>
          </p:spPr>
        </p:pic>
        <p:sp>
          <p:nvSpPr>
            <p:cNvPr id="1663" name="Google Shape;1663;p139"/>
            <p:cNvSpPr txBox="1"/>
            <p:nvPr/>
          </p:nvSpPr>
          <p:spPr>
            <a:xfrm>
              <a:off x="10165521" y="1955993"/>
              <a:ext cx="1619100" cy="14157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Palletizer robot</a:t>
              </a:r>
              <a:endParaRPr b="1" i="0" sz="10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id</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product</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Items quantity</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Layers</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Size</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Weight</a:t>
              </a:r>
              <a:endParaRPr b="0" i="0" sz="900" u="none" cap="none" strike="noStrike">
                <a:solidFill>
                  <a:srgbClr val="000000"/>
                </a:solidFill>
                <a:latin typeface="Arial"/>
                <a:ea typeface="Arial"/>
                <a:cs typeface="Arial"/>
                <a:sym typeface="Arial"/>
              </a:endParaRPr>
            </a:p>
          </p:txBody>
        </p:sp>
        <p:sp>
          <p:nvSpPr>
            <p:cNvPr id="1664" name="Google Shape;1664;p139"/>
            <p:cNvSpPr txBox="1"/>
            <p:nvPr/>
          </p:nvSpPr>
          <p:spPr>
            <a:xfrm>
              <a:off x="6616852" y="2334137"/>
              <a:ext cx="1641900" cy="12618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Transport robot</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transported items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destination</a:t>
              </a:r>
              <a:endParaRPr b="0" i="0" sz="800" u="none" cap="none" strike="noStrike">
                <a:solidFill>
                  <a:srgbClr val="000000"/>
                </a:solidFill>
                <a:latin typeface="Arial"/>
                <a:ea typeface="Arial"/>
                <a:cs typeface="Arial"/>
                <a:sym typeface="Arial"/>
              </a:endParaRPr>
            </a:p>
          </p:txBody>
        </p:sp>
        <p:sp>
          <p:nvSpPr>
            <p:cNvPr id="1665" name="Google Shape;1665;p139"/>
            <p:cNvSpPr txBox="1"/>
            <p:nvPr/>
          </p:nvSpPr>
          <p:spPr>
            <a:xfrm>
              <a:off x="6809662" y="4909191"/>
              <a:ext cx="1481100" cy="1046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Operator</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assigned task</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profile</a:t>
              </a:r>
              <a:endParaRPr b="0" i="0" sz="800" u="none" cap="none" strike="noStrike">
                <a:solidFill>
                  <a:srgbClr val="000000"/>
                </a:solidFill>
                <a:latin typeface="Arial"/>
                <a:ea typeface="Arial"/>
                <a:cs typeface="Arial"/>
                <a:sym typeface="Arial"/>
              </a:endParaRPr>
            </a:p>
          </p:txBody>
        </p:sp>
        <p:pic>
          <p:nvPicPr>
            <p:cNvPr id="1666" name="Google Shape;1666;p139"/>
            <p:cNvPicPr preferRelativeResize="0"/>
            <p:nvPr/>
          </p:nvPicPr>
          <p:blipFill rotWithShape="1">
            <a:blip r:embed="rId10">
              <a:alphaModFix/>
            </a:blip>
            <a:srcRect b="0" l="0" r="0" t="0"/>
            <a:stretch/>
          </p:blipFill>
          <p:spPr>
            <a:xfrm>
              <a:off x="10461022" y="3660127"/>
              <a:ext cx="1110586" cy="1110586"/>
            </a:xfrm>
            <a:prstGeom prst="rect">
              <a:avLst/>
            </a:prstGeom>
            <a:noFill/>
            <a:ln cap="flat" cmpd="sng" w="38100">
              <a:solidFill>
                <a:schemeClr val="lt1"/>
              </a:solidFill>
              <a:prstDash val="solid"/>
              <a:round/>
              <a:headEnd len="sm" w="sm" type="none"/>
              <a:tailEnd len="sm" w="sm" type="none"/>
            </a:ln>
          </p:spPr>
        </p:pic>
        <p:sp>
          <p:nvSpPr>
            <p:cNvPr id="1667" name="Google Shape;1667;p139"/>
            <p:cNvSpPr txBox="1"/>
            <p:nvPr/>
          </p:nvSpPr>
          <p:spPr>
            <a:xfrm>
              <a:off x="10049711" y="4882318"/>
              <a:ext cx="1549500" cy="1046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Shopfloor Door</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status (open/close)</a:t>
              </a:r>
              <a:endParaRPr b="0" i="0" sz="800" u="none" cap="none" strike="noStrike">
                <a:solidFill>
                  <a:srgbClr val="000000"/>
                </a:solidFill>
                <a:latin typeface="Arial"/>
                <a:ea typeface="Arial"/>
                <a:cs typeface="Arial"/>
                <a:sym typeface="Arial"/>
              </a:endParaRPr>
            </a:p>
          </p:txBody>
        </p:sp>
        <p:cxnSp>
          <p:nvCxnSpPr>
            <p:cNvPr id="1668" name="Google Shape;1668;p139"/>
            <p:cNvCxnSpPr/>
            <p:nvPr/>
          </p:nvCxnSpPr>
          <p:spPr>
            <a:xfrm flipH="1">
              <a:off x="8289900" y="3717242"/>
              <a:ext cx="763500" cy="514800"/>
            </a:xfrm>
            <a:prstGeom prst="straightConnector1">
              <a:avLst/>
            </a:prstGeom>
            <a:noFill/>
            <a:ln cap="flat" cmpd="sng" w="28575">
              <a:solidFill>
                <a:schemeClr val="lt1"/>
              </a:solidFill>
              <a:prstDash val="solid"/>
              <a:round/>
              <a:headEnd len="sm" w="sm" type="none"/>
              <a:tailEnd len="med" w="med" type="triangle"/>
            </a:ln>
          </p:spPr>
        </p:cxnSp>
        <p:cxnSp>
          <p:nvCxnSpPr>
            <p:cNvPr id="1669" name="Google Shape;1669;p139"/>
            <p:cNvCxnSpPr/>
            <p:nvPr/>
          </p:nvCxnSpPr>
          <p:spPr>
            <a:xfrm>
              <a:off x="9440562" y="3694217"/>
              <a:ext cx="864900" cy="494700"/>
            </a:xfrm>
            <a:prstGeom prst="straightConnector1">
              <a:avLst/>
            </a:prstGeom>
            <a:noFill/>
            <a:ln cap="flat" cmpd="sng" w="28575">
              <a:solidFill>
                <a:schemeClr val="lt1"/>
              </a:solidFill>
              <a:prstDash val="solid"/>
              <a:round/>
              <a:headEnd len="sm" w="sm" type="none"/>
              <a:tailEnd len="med" w="med" type="triangle"/>
            </a:ln>
          </p:spPr>
        </p:cxnSp>
        <p:cxnSp>
          <p:nvCxnSpPr>
            <p:cNvPr id="1670" name="Google Shape;1670;p139"/>
            <p:cNvCxnSpPr/>
            <p:nvPr/>
          </p:nvCxnSpPr>
          <p:spPr>
            <a:xfrm flipH="1" rot="10800000">
              <a:off x="9306465" y="2481949"/>
              <a:ext cx="455400" cy="498300"/>
            </a:xfrm>
            <a:prstGeom prst="straightConnector1">
              <a:avLst/>
            </a:prstGeom>
            <a:noFill/>
            <a:ln cap="flat" cmpd="sng" w="28575">
              <a:solidFill>
                <a:schemeClr val="lt1"/>
              </a:solidFill>
              <a:prstDash val="solid"/>
              <a:round/>
              <a:headEnd len="sm" w="sm" type="none"/>
              <a:tailEnd len="med" w="med" type="triangle"/>
            </a:ln>
          </p:spPr>
        </p:cxnSp>
        <p:cxnSp>
          <p:nvCxnSpPr>
            <p:cNvPr id="1671" name="Google Shape;1671;p139"/>
            <p:cNvCxnSpPr/>
            <p:nvPr/>
          </p:nvCxnSpPr>
          <p:spPr>
            <a:xfrm rot="10800000">
              <a:off x="8235042" y="2093149"/>
              <a:ext cx="782100" cy="887100"/>
            </a:xfrm>
            <a:prstGeom prst="straightConnector1">
              <a:avLst/>
            </a:prstGeom>
            <a:noFill/>
            <a:ln cap="flat" cmpd="sng" w="28575">
              <a:solidFill>
                <a:schemeClr val="lt1"/>
              </a:solidFill>
              <a:prstDash val="solid"/>
              <a:round/>
              <a:headEnd len="sm" w="sm" type="none"/>
              <a:tailEnd len="med" w="med" type="triangle"/>
            </a:ln>
          </p:spPr>
        </p:cxnSp>
        <p:sp>
          <p:nvSpPr>
            <p:cNvPr id="1672" name="Google Shape;1672;p139"/>
            <p:cNvSpPr txBox="1"/>
            <p:nvPr/>
          </p:nvSpPr>
          <p:spPr>
            <a:xfrm>
              <a:off x="8417547" y="5285159"/>
              <a:ext cx="1058700" cy="3078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1673" name="Google Shape;1673;p139"/>
            <p:cNvCxnSpPr/>
            <p:nvPr/>
          </p:nvCxnSpPr>
          <p:spPr>
            <a:xfrm flipH="1">
              <a:off x="7826847" y="5435385"/>
              <a:ext cx="590700" cy="7200"/>
            </a:xfrm>
            <a:prstGeom prst="straightConnector1">
              <a:avLst/>
            </a:prstGeom>
            <a:noFill/>
            <a:ln cap="flat" cmpd="sng" w="28575">
              <a:solidFill>
                <a:schemeClr val="lt1"/>
              </a:solidFill>
              <a:prstDash val="solid"/>
              <a:round/>
              <a:headEnd len="sm" w="sm" type="none"/>
              <a:tailEnd len="med" w="med" type="triangle"/>
            </a:ln>
          </p:spPr>
        </p:cxnSp>
        <p:sp>
          <p:nvSpPr>
            <p:cNvPr id="1674" name="Google Shape;1674;p139"/>
            <p:cNvSpPr txBox="1"/>
            <p:nvPr/>
          </p:nvSpPr>
          <p:spPr>
            <a:xfrm>
              <a:off x="8408371" y="3075643"/>
              <a:ext cx="1473300" cy="5232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Entities</a:t>
              </a:r>
              <a:br>
                <a:rPr b="1" i="0" lang="en" sz="1000" u="none" cap="none" strike="noStrike">
                  <a:solidFill>
                    <a:schemeClr val="lt1"/>
                  </a:solidFill>
                  <a:latin typeface="Arial"/>
                  <a:ea typeface="Arial"/>
                  <a:cs typeface="Arial"/>
                  <a:sym typeface="Arial"/>
                </a:rPr>
              </a:br>
              <a:r>
                <a:rPr b="1" i="0" lang="en"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40"/>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680" name="Google Shape;1680;p140"/>
          <p:cNvSpPr txBox="1"/>
          <p:nvPr>
            <p:ph type="title"/>
          </p:nvPr>
        </p:nvSpPr>
        <p:spPr>
          <a:xfrm>
            <a:off x="359054" y="270000"/>
            <a:ext cx="8099100" cy="75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grpSp>
        <p:nvGrpSpPr>
          <p:cNvPr id="1681" name="Google Shape;1681;p140"/>
          <p:cNvGrpSpPr/>
          <p:nvPr/>
        </p:nvGrpSpPr>
        <p:grpSpPr>
          <a:xfrm>
            <a:off x="122063" y="1028519"/>
            <a:ext cx="4271932" cy="3314671"/>
            <a:chOff x="161999" y="1656212"/>
            <a:chExt cx="5697429" cy="4420151"/>
          </a:xfrm>
        </p:grpSpPr>
        <p:grpSp>
          <p:nvGrpSpPr>
            <p:cNvPr id="1682" name="Google Shape;1682;p140"/>
            <p:cNvGrpSpPr/>
            <p:nvPr/>
          </p:nvGrpSpPr>
          <p:grpSpPr>
            <a:xfrm>
              <a:off x="1392750" y="1656212"/>
              <a:ext cx="3275945" cy="436713"/>
              <a:chOff x="3086099" y="3119113"/>
              <a:chExt cx="3276600" cy="436800"/>
            </a:xfrm>
          </p:grpSpPr>
          <p:sp>
            <p:nvSpPr>
              <p:cNvPr id="1683" name="Google Shape;1683;p140"/>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684" name="Google Shape;1684;p140"/>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685" name="Google Shape;1685;p140"/>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300" u="none" cap="none" strike="noStrike">
                <a:solidFill>
                  <a:srgbClr val="012E67"/>
                </a:solidFill>
                <a:latin typeface="Arial"/>
                <a:ea typeface="Arial"/>
                <a:cs typeface="Arial"/>
                <a:sym typeface="Arial"/>
              </a:endParaRPr>
            </a:p>
          </p:txBody>
        </p:sp>
        <p:grpSp>
          <p:nvGrpSpPr>
            <p:cNvPr id="1686" name="Google Shape;1686;p140"/>
            <p:cNvGrpSpPr/>
            <p:nvPr/>
          </p:nvGrpSpPr>
          <p:grpSpPr>
            <a:xfrm>
              <a:off x="2787993" y="2213019"/>
              <a:ext cx="485603" cy="976262"/>
              <a:chOff x="4330016" y="3327181"/>
              <a:chExt cx="485700" cy="885900"/>
            </a:xfrm>
          </p:grpSpPr>
          <p:cxnSp>
            <p:nvCxnSpPr>
              <p:cNvPr id="1687" name="Google Shape;1687;p140"/>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688" name="Google Shape;1688;p140"/>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grpSp>
          <p:nvGrpSpPr>
            <p:cNvPr id="1689" name="Google Shape;1689;p140"/>
            <p:cNvGrpSpPr/>
            <p:nvPr/>
          </p:nvGrpSpPr>
          <p:grpSpPr>
            <a:xfrm>
              <a:off x="2005872" y="3288147"/>
              <a:ext cx="2049900" cy="851400"/>
              <a:chOff x="1517720" y="3450706"/>
              <a:chExt cx="2049900" cy="851400"/>
            </a:xfrm>
          </p:grpSpPr>
          <p:sp>
            <p:nvSpPr>
              <p:cNvPr id="1690" name="Google Shape;1690;p140"/>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691" name="Google Shape;1691;p140"/>
              <p:cNvSpPr/>
              <p:nvPr/>
            </p:nvSpPr>
            <p:spPr>
              <a:xfrm>
                <a:off x="1582766" y="3492274"/>
                <a:ext cx="1920000" cy="768300"/>
              </a:xfrm>
              <a:prstGeom prst="rect">
                <a:avLst/>
              </a:prstGeom>
              <a:noFill/>
              <a:ln>
                <a:noFill/>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692" name="Google Shape;1692;p140"/>
            <p:cNvSpPr txBox="1"/>
            <p:nvPr/>
          </p:nvSpPr>
          <p:spPr>
            <a:xfrm>
              <a:off x="161999" y="4836030"/>
              <a:ext cx="12906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Tractor</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Planed route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900" u="none" cap="none" strike="noStrike">
                <a:solidFill>
                  <a:srgbClr val="012E67"/>
                </a:solidFill>
                <a:latin typeface="Arial"/>
                <a:ea typeface="Arial"/>
                <a:cs typeface="Arial"/>
                <a:sym typeface="Arial"/>
              </a:endParaRPr>
            </a:p>
            <a:p>
              <a:pPr indent="-76200" lvl="0" marL="127000" marR="0" rtl="0" algn="l">
                <a:lnSpc>
                  <a:spcPct val="100000"/>
                </a:lnSpc>
                <a:spcBef>
                  <a:spcPts val="0"/>
                </a:spcBef>
                <a:spcAft>
                  <a:spcPts val="0"/>
                </a:spcAft>
                <a:buNone/>
              </a:pPr>
              <a:r>
                <a:t/>
              </a:r>
              <a:endParaRPr b="1" i="0" sz="900" u="none" cap="none" strike="noStrike">
                <a:solidFill>
                  <a:srgbClr val="012E67"/>
                </a:solidFill>
                <a:latin typeface="Arial"/>
                <a:ea typeface="Arial"/>
                <a:cs typeface="Arial"/>
                <a:sym typeface="Arial"/>
              </a:endParaRPr>
            </a:p>
          </p:txBody>
        </p:sp>
        <p:sp>
          <p:nvSpPr>
            <p:cNvPr id="1693" name="Google Shape;1693;p140"/>
            <p:cNvSpPr txBox="1"/>
            <p:nvPr/>
          </p:nvSpPr>
          <p:spPr>
            <a:xfrm>
              <a:off x="1942081" y="5214762"/>
              <a:ext cx="1031100" cy="8616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Crop</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Humidity</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Leaf area</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Age</a:t>
              </a:r>
              <a:endParaRPr b="0" i="0" sz="1000" u="none" cap="none" strike="noStrike">
                <a:solidFill>
                  <a:srgbClr val="000000"/>
                </a:solidFill>
                <a:latin typeface="Arial"/>
                <a:ea typeface="Arial"/>
                <a:cs typeface="Arial"/>
                <a:sym typeface="Arial"/>
              </a:endParaRPr>
            </a:p>
          </p:txBody>
        </p:sp>
        <p:sp>
          <p:nvSpPr>
            <p:cNvPr id="1694" name="Google Shape;1694;p140"/>
            <p:cNvSpPr txBox="1"/>
            <p:nvPr/>
          </p:nvSpPr>
          <p:spPr>
            <a:xfrm>
              <a:off x="4449359" y="4732614"/>
              <a:ext cx="12906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Drone</a:t>
              </a:r>
              <a:endParaRPr b="0" i="0" sz="12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Battery level</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Planed route</a:t>
              </a:r>
              <a:endParaRPr b="0" i="0" sz="1000" u="none" cap="none" strike="noStrike">
                <a:solidFill>
                  <a:srgbClr val="000000"/>
                </a:solidFill>
                <a:latin typeface="Arial"/>
                <a:ea typeface="Arial"/>
                <a:cs typeface="Arial"/>
                <a:sym typeface="Arial"/>
              </a:endParaRPr>
            </a:p>
          </p:txBody>
        </p:sp>
        <p:pic>
          <p:nvPicPr>
            <p:cNvPr id="1695" name="Google Shape;1695;p140"/>
            <p:cNvPicPr preferRelativeResize="0"/>
            <p:nvPr/>
          </p:nvPicPr>
          <p:blipFill rotWithShape="1">
            <a:blip r:embed="rId3">
              <a:alphaModFix/>
            </a:blip>
            <a:srcRect b="0" l="0" r="0" t="0"/>
            <a:stretch/>
          </p:blipFill>
          <p:spPr>
            <a:xfrm>
              <a:off x="2653601" y="4413909"/>
              <a:ext cx="1356995" cy="801004"/>
            </a:xfrm>
            <a:prstGeom prst="rect">
              <a:avLst/>
            </a:prstGeom>
            <a:noFill/>
            <a:ln cap="flat" cmpd="sng" w="38100">
              <a:solidFill>
                <a:srgbClr val="FFFFFF"/>
              </a:solidFill>
              <a:prstDash val="solid"/>
              <a:round/>
              <a:headEnd len="sm" w="sm" type="none"/>
              <a:tailEnd len="sm" w="sm" type="none"/>
            </a:ln>
          </p:spPr>
        </p:pic>
        <p:pic>
          <p:nvPicPr>
            <p:cNvPr id="1696" name="Google Shape;1696;p140"/>
            <p:cNvPicPr preferRelativeResize="0"/>
            <p:nvPr/>
          </p:nvPicPr>
          <p:blipFill rotWithShape="1">
            <a:blip r:embed="rId4">
              <a:alphaModFix/>
            </a:blip>
            <a:srcRect b="0" l="0" r="0" t="0"/>
            <a:stretch/>
          </p:blipFill>
          <p:spPr>
            <a:xfrm>
              <a:off x="226626" y="3755718"/>
              <a:ext cx="1356994" cy="1017746"/>
            </a:xfrm>
            <a:prstGeom prst="rect">
              <a:avLst/>
            </a:prstGeom>
            <a:noFill/>
            <a:ln cap="flat" cmpd="sng" w="38100">
              <a:solidFill>
                <a:srgbClr val="FFFFFF"/>
              </a:solidFill>
              <a:prstDash val="solid"/>
              <a:round/>
              <a:headEnd len="sm" w="sm" type="none"/>
              <a:tailEnd len="sm" w="sm" type="none"/>
            </a:ln>
          </p:spPr>
        </p:pic>
        <p:pic>
          <p:nvPicPr>
            <p:cNvPr id="1697" name="Google Shape;1697;p140"/>
            <p:cNvPicPr preferRelativeResize="0"/>
            <p:nvPr/>
          </p:nvPicPr>
          <p:blipFill rotWithShape="1">
            <a:blip r:embed="rId5">
              <a:alphaModFix/>
            </a:blip>
            <a:srcRect b="0" l="0" r="0" t="0"/>
            <a:stretch/>
          </p:blipFill>
          <p:spPr>
            <a:xfrm>
              <a:off x="4461989" y="3755719"/>
              <a:ext cx="1330579" cy="851516"/>
            </a:xfrm>
            <a:prstGeom prst="rect">
              <a:avLst/>
            </a:prstGeom>
            <a:noFill/>
            <a:ln cap="flat" cmpd="sng" w="38100">
              <a:solidFill>
                <a:srgbClr val="FFFFFF"/>
              </a:solidFill>
              <a:prstDash val="solid"/>
              <a:round/>
              <a:headEnd len="sm" w="sm" type="none"/>
              <a:tailEnd len="sm" w="sm" type="none"/>
            </a:ln>
          </p:spPr>
        </p:pic>
        <p:cxnSp>
          <p:nvCxnSpPr>
            <p:cNvPr id="1698" name="Google Shape;1698;p140"/>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699" name="Google Shape;1699;p140"/>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700" name="Google Shape;1700;p140"/>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grpSp>
      <p:grpSp>
        <p:nvGrpSpPr>
          <p:cNvPr id="1701" name="Google Shape;1701;p140"/>
          <p:cNvGrpSpPr/>
          <p:nvPr/>
        </p:nvGrpSpPr>
        <p:grpSpPr>
          <a:xfrm>
            <a:off x="4891876" y="954450"/>
            <a:ext cx="3988044" cy="3661088"/>
            <a:chOff x="6523449" y="1272322"/>
            <a:chExt cx="5318810" cy="4882101"/>
          </a:xfrm>
        </p:grpSpPr>
        <p:pic>
          <p:nvPicPr>
            <p:cNvPr id="1702" name="Google Shape;1702;p140"/>
            <p:cNvPicPr preferRelativeResize="0"/>
            <p:nvPr/>
          </p:nvPicPr>
          <p:blipFill rotWithShape="1">
            <a:blip r:embed="rId6">
              <a:alphaModFix/>
            </a:blip>
            <a:srcRect b="0" l="0" r="0" t="0"/>
            <a:stretch/>
          </p:blipFill>
          <p:spPr>
            <a:xfrm>
              <a:off x="6523449" y="1272322"/>
              <a:ext cx="5318810" cy="4713728"/>
            </a:xfrm>
            <a:prstGeom prst="rect">
              <a:avLst/>
            </a:prstGeom>
            <a:noFill/>
            <a:ln>
              <a:noFill/>
            </a:ln>
          </p:spPr>
        </p:pic>
        <p:sp>
          <p:nvSpPr>
            <p:cNvPr id="1703" name="Google Shape;1703;p140"/>
            <p:cNvSpPr txBox="1"/>
            <p:nvPr/>
          </p:nvSpPr>
          <p:spPr>
            <a:xfrm>
              <a:off x="7178903" y="5735090"/>
              <a:ext cx="946800" cy="2511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fld id="{00000000-1234-1234-1234-123412341234}" type="slidenum">
                <a:rPr b="1" i="0" lang="en" sz="800" u="none" cap="none" strike="noStrike">
                  <a:solidFill>
                    <a:schemeClr val="lt2"/>
                  </a:solidFill>
                  <a:latin typeface="Arial"/>
                  <a:ea typeface="Arial"/>
                  <a:cs typeface="Arial"/>
                  <a:sym typeface="Arial"/>
                </a:rPr>
                <a:t>‹#›</a:t>
              </a:fld>
              <a:endParaRPr b="1" i="0" sz="800" u="none" cap="none" strike="noStrike">
                <a:solidFill>
                  <a:schemeClr val="lt2"/>
                </a:solidFill>
                <a:latin typeface="Arial"/>
                <a:ea typeface="Arial"/>
                <a:cs typeface="Arial"/>
                <a:sym typeface="Arial"/>
              </a:endParaRPr>
            </a:p>
          </p:txBody>
        </p:sp>
        <p:sp>
          <p:nvSpPr>
            <p:cNvPr id="1704" name="Google Shape;1704;p140"/>
            <p:cNvSpPr txBox="1"/>
            <p:nvPr/>
          </p:nvSpPr>
          <p:spPr>
            <a:xfrm>
              <a:off x="8324974" y="4617569"/>
              <a:ext cx="1099800" cy="9849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Tractor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Planed route</a:t>
              </a:r>
              <a:endParaRPr b="0" i="0" sz="800" u="none" cap="none" strike="noStrike">
                <a:solidFill>
                  <a:srgbClr val="000000"/>
                </a:solidFill>
                <a:latin typeface="Arial"/>
                <a:ea typeface="Arial"/>
                <a:cs typeface="Arial"/>
                <a:sym typeface="Arial"/>
              </a:endParaRPr>
            </a:p>
          </p:txBody>
        </p:sp>
        <p:sp>
          <p:nvSpPr>
            <p:cNvPr id="1705" name="Google Shape;1705;p140"/>
            <p:cNvSpPr txBox="1"/>
            <p:nvPr/>
          </p:nvSpPr>
          <p:spPr>
            <a:xfrm>
              <a:off x="6823900" y="2485719"/>
              <a:ext cx="1070400" cy="8157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Crop</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Humidity</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Leaf area</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Age</a:t>
              </a:r>
              <a:endParaRPr b="0" i="0" sz="800" u="none" cap="none" strike="noStrike">
                <a:solidFill>
                  <a:srgbClr val="000000"/>
                </a:solidFill>
                <a:latin typeface="Arial"/>
                <a:ea typeface="Arial"/>
                <a:cs typeface="Arial"/>
                <a:sym typeface="Arial"/>
              </a:endParaRPr>
            </a:p>
          </p:txBody>
        </p:sp>
        <p:sp>
          <p:nvSpPr>
            <p:cNvPr id="1706" name="Google Shape;1706;p140"/>
            <p:cNvSpPr txBox="1"/>
            <p:nvPr/>
          </p:nvSpPr>
          <p:spPr>
            <a:xfrm>
              <a:off x="10410920" y="2460930"/>
              <a:ext cx="1205100" cy="9849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Drone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Battery level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Planed route</a:t>
              </a:r>
              <a:endParaRPr b="0" i="0" sz="800" u="none" cap="none" strike="noStrike">
                <a:solidFill>
                  <a:srgbClr val="000000"/>
                </a:solidFill>
                <a:latin typeface="Arial"/>
                <a:ea typeface="Arial"/>
                <a:cs typeface="Arial"/>
                <a:sym typeface="Arial"/>
              </a:endParaRPr>
            </a:p>
          </p:txBody>
        </p:sp>
        <p:pic>
          <p:nvPicPr>
            <p:cNvPr id="1707" name="Google Shape;1707;p140"/>
            <p:cNvPicPr preferRelativeResize="0"/>
            <p:nvPr/>
          </p:nvPicPr>
          <p:blipFill rotWithShape="1">
            <a:blip r:embed="rId7">
              <a:alphaModFix/>
            </a:blip>
            <a:srcRect b="0" l="0" r="0" t="0"/>
            <a:stretch/>
          </p:blipFill>
          <p:spPr>
            <a:xfrm>
              <a:off x="6772016" y="1540789"/>
              <a:ext cx="1618353" cy="883039"/>
            </a:xfrm>
            <a:prstGeom prst="rect">
              <a:avLst/>
            </a:prstGeom>
            <a:noFill/>
            <a:ln cap="flat" cmpd="sng" w="38100">
              <a:solidFill>
                <a:srgbClr val="FFFFFF"/>
              </a:solidFill>
              <a:prstDash val="solid"/>
              <a:round/>
              <a:headEnd len="sm" w="sm" type="none"/>
              <a:tailEnd len="sm" w="sm" type="none"/>
            </a:ln>
          </p:spPr>
        </p:pic>
        <p:pic>
          <p:nvPicPr>
            <p:cNvPr id="1708" name="Google Shape;1708;p140"/>
            <p:cNvPicPr preferRelativeResize="0"/>
            <p:nvPr/>
          </p:nvPicPr>
          <p:blipFill rotWithShape="1">
            <a:blip r:embed="rId8">
              <a:alphaModFix/>
            </a:blip>
            <a:srcRect b="0" l="0" r="0" t="0"/>
            <a:stretch/>
          </p:blipFill>
          <p:spPr>
            <a:xfrm>
              <a:off x="6667911" y="4148278"/>
              <a:ext cx="1585039" cy="1098883"/>
            </a:xfrm>
            <a:prstGeom prst="rect">
              <a:avLst/>
            </a:prstGeom>
            <a:noFill/>
            <a:ln cap="flat" cmpd="sng" w="38100">
              <a:solidFill>
                <a:srgbClr val="FFFFFF"/>
              </a:solidFill>
              <a:prstDash val="solid"/>
              <a:round/>
              <a:headEnd len="sm" w="sm" type="none"/>
              <a:tailEnd len="sm" w="sm" type="none"/>
            </a:ln>
          </p:spPr>
        </p:pic>
        <p:pic>
          <p:nvPicPr>
            <p:cNvPr id="1709" name="Google Shape;1709;p140"/>
            <p:cNvPicPr preferRelativeResize="0"/>
            <p:nvPr/>
          </p:nvPicPr>
          <p:blipFill rotWithShape="1">
            <a:blip r:embed="rId9">
              <a:alphaModFix/>
            </a:blip>
            <a:srcRect b="0" l="0" r="0" t="0"/>
            <a:stretch/>
          </p:blipFill>
          <p:spPr>
            <a:xfrm>
              <a:off x="10200344" y="1430922"/>
              <a:ext cx="1496246" cy="934807"/>
            </a:xfrm>
            <a:prstGeom prst="rect">
              <a:avLst/>
            </a:prstGeom>
            <a:noFill/>
            <a:ln cap="flat" cmpd="sng" w="38100">
              <a:solidFill>
                <a:srgbClr val="FFFFFF"/>
              </a:solidFill>
              <a:prstDash val="solid"/>
              <a:round/>
              <a:headEnd len="sm" w="sm" type="none"/>
              <a:tailEnd len="sm" w="sm" type="none"/>
            </a:ln>
          </p:spPr>
        </p:pic>
        <p:pic>
          <p:nvPicPr>
            <p:cNvPr id="1710" name="Google Shape;1710;p140"/>
            <p:cNvPicPr preferRelativeResize="0"/>
            <p:nvPr/>
          </p:nvPicPr>
          <p:blipFill rotWithShape="1">
            <a:blip r:embed="rId10">
              <a:alphaModFix/>
            </a:blip>
            <a:srcRect b="0" l="0" r="0" t="0"/>
            <a:stretch/>
          </p:blipFill>
          <p:spPr>
            <a:xfrm>
              <a:off x="10521897" y="5344995"/>
              <a:ext cx="1145443" cy="809428"/>
            </a:xfrm>
            <a:prstGeom prst="rect">
              <a:avLst/>
            </a:prstGeom>
            <a:noFill/>
            <a:ln>
              <a:noFill/>
            </a:ln>
          </p:spPr>
        </p:pic>
        <p:sp>
          <p:nvSpPr>
            <p:cNvPr id="1711" name="Google Shape;1711;p140"/>
            <p:cNvSpPr txBox="1"/>
            <p:nvPr/>
          </p:nvSpPr>
          <p:spPr>
            <a:xfrm>
              <a:off x="9669988" y="4972537"/>
              <a:ext cx="1050600" cy="3078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1712" name="Google Shape;1712;p140"/>
            <p:cNvCxnSpPr/>
            <p:nvPr/>
          </p:nvCxnSpPr>
          <p:spPr>
            <a:xfrm rot="10800000">
              <a:off x="9255057" y="5099508"/>
              <a:ext cx="349800" cy="0"/>
            </a:xfrm>
            <a:prstGeom prst="straightConnector1">
              <a:avLst/>
            </a:prstGeom>
            <a:noFill/>
            <a:ln cap="flat" cmpd="sng" w="28575">
              <a:solidFill>
                <a:schemeClr val="lt1"/>
              </a:solidFill>
              <a:prstDash val="solid"/>
              <a:round/>
              <a:headEnd len="sm" w="sm" type="none"/>
              <a:tailEnd len="med" w="med" type="triangle"/>
            </a:ln>
            <a:effectLst>
              <a:outerShdw blurRad="40000" rotWithShape="0" dir="5400000" dist="20000">
                <a:srgbClr val="000000">
                  <a:alpha val="36860"/>
                </a:srgbClr>
              </a:outerShdw>
            </a:effectLst>
          </p:spPr>
        </p:cxnSp>
        <p:cxnSp>
          <p:nvCxnSpPr>
            <p:cNvPr id="1713" name="Google Shape;1713;p140"/>
            <p:cNvCxnSpPr/>
            <p:nvPr/>
          </p:nvCxnSpPr>
          <p:spPr>
            <a:xfrm flipH="1">
              <a:off x="8324919" y="3740644"/>
              <a:ext cx="670800" cy="673200"/>
            </a:xfrm>
            <a:prstGeom prst="straightConnector1">
              <a:avLst/>
            </a:prstGeom>
            <a:noFill/>
            <a:ln cap="flat" cmpd="sng" w="28575">
              <a:solidFill>
                <a:schemeClr val="lt1"/>
              </a:solidFill>
              <a:prstDash val="solid"/>
              <a:round/>
              <a:headEnd len="sm" w="sm" type="none"/>
              <a:tailEnd len="med" w="med" type="triangle"/>
            </a:ln>
          </p:spPr>
        </p:cxnSp>
        <p:cxnSp>
          <p:nvCxnSpPr>
            <p:cNvPr id="1714" name="Google Shape;1714;p140"/>
            <p:cNvCxnSpPr/>
            <p:nvPr/>
          </p:nvCxnSpPr>
          <p:spPr>
            <a:xfrm flipH="1" rot="10800000">
              <a:off x="9546450" y="2435449"/>
              <a:ext cx="508200" cy="544800"/>
            </a:xfrm>
            <a:prstGeom prst="straightConnector1">
              <a:avLst/>
            </a:prstGeom>
            <a:noFill/>
            <a:ln cap="flat" cmpd="sng" w="28575">
              <a:solidFill>
                <a:schemeClr val="lt1"/>
              </a:solidFill>
              <a:prstDash val="solid"/>
              <a:round/>
              <a:headEnd len="sm" w="sm" type="none"/>
              <a:tailEnd len="med" w="med" type="triangle"/>
            </a:ln>
          </p:spPr>
        </p:cxnSp>
        <p:cxnSp>
          <p:nvCxnSpPr>
            <p:cNvPr id="1715" name="Google Shape;1715;p140"/>
            <p:cNvCxnSpPr/>
            <p:nvPr/>
          </p:nvCxnSpPr>
          <p:spPr>
            <a:xfrm rot="10800000">
              <a:off x="8147100" y="2573270"/>
              <a:ext cx="493800" cy="394200"/>
            </a:xfrm>
            <a:prstGeom prst="straightConnector1">
              <a:avLst/>
            </a:prstGeom>
            <a:noFill/>
            <a:ln cap="flat" cmpd="sng" w="28575">
              <a:solidFill>
                <a:schemeClr val="lt1"/>
              </a:solidFill>
              <a:prstDash val="solid"/>
              <a:round/>
              <a:headEnd len="sm" w="sm" type="none"/>
              <a:tailEnd len="med" w="med" type="triangle"/>
            </a:ln>
          </p:spPr>
        </p:cxnSp>
        <p:sp>
          <p:nvSpPr>
            <p:cNvPr id="1716" name="Google Shape;1716;p140"/>
            <p:cNvSpPr txBox="1"/>
            <p:nvPr/>
          </p:nvSpPr>
          <p:spPr>
            <a:xfrm>
              <a:off x="8408371" y="3075643"/>
              <a:ext cx="1473300" cy="5232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Entities</a:t>
              </a:r>
              <a:br>
                <a:rPr b="1" i="0" lang="en" sz="1000" u="none" cap="none" strike="noStrike">
                  <a:solidFill>
                    <a:schemeClr val="lt1"/>
                  </a:solidFill>
                  <a:latin typeface="Arial"/>
                  <a:ea typeface="Arial"/>
                  <a:cs typeface="Arial"/>
                  <a:sym typeface="Arial"/>
                </a:rPr>
              </a:br>
              <a:r>
                <a:rPr b="1" i="0" lang="en"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pic>
        <p:nvPicPr>
          <p:cNvPr id="1721" name="Google Shape;1721;p141"/>
          <p:cNvPicPr preferRelativeResize="0"/>
          <p:nvPr/>
        </p:nvPicPr>
        <p:blipFill rotWithShape="1">
          <a:blip r:embed="rId3">
            <a:alphaModFix/>
          </a:blip>
          <a:srcRect b="0" l="0" r="0" t="0"/>
          <a:stretch/>
        </p:blipFill>
        <p:spPr>
          <a:xfrm>
            <a:off x="4877158" y="954452"/>
            <a:ext cx="4000132" cy="3534380"/>
          </a:xfrm>
          <a:prstGeom prst="rect">
            <a:avLst/>
          </a:prstGeom>
          <a:noFill/>
          <a:ln>
            <a:noFill/>
          </a:ln>
        </p:spPr>
      </p:pic>
      <p:pic>
        <p:nvPicPr>
          <p:cNvPr id="1722" name="Google Shape;1722;p141"/>
          <p:cNvPicPr preferRelativeResize="0"/>
          <p:nvPr/>
        </p:nvPicPr>
        <p:blipFill rotWithShape="1">
          <a:blip r:embed="rId4">
            <a:alphaModFix/>
          </a:blip>
          <a:srcRect b="0" l="0" r="0" t="0"/>
          <a:stretch/>
        </p:blipFill>
        <p:spPr>
          <a:xfrm>
            <a:off x="4988709" y="2748435"/>
            <a:ext cx="1037874" cy="738483"/>
          </a:xfrm>
          <a:prstGeom prst="rect">
            <a:avLst/>
          </a:prstGeom>
          <a:noFill/>
          <a:ln cap="flat" cmpd="sng" w="38100">
            <a:solidFill>
              <a:srgbClr val="FFFFFF"/>
            </a:solidFill>
            <a:prstDash val="solid"/>
            <a:round/>
            <a:headEnd len="sm" w="sm" type="none"/>
            <a:tailEnd len="sm" w="sm" type="none"/>
          </a:ln>
        </p:spPr>
      </p:pic>
      <p:sp>
        <p:nvSpPr>
          <p:cNvPr id="1723" name="Google Shape;1723;p141"/>
          <p:cNvSpPr txBox="1"/>
          <p:nvPr/>
        </p:nvSpPr>
        <p:spPr>
          <a:xfrm>
            <a:off x="7686668" y="3582385"/>
            <a:ext cx="964200" cy="8736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Ambulance</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License plate </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speed</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equipment</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current alert</a:t>
            </a:r>
            <a:endParaRPr sz="1000"/>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pic>
        <p:nvPicPr>
          <p:cNvPr id="1724" name="Google Shape;1724;p141"/>
          <p:cNvPicPr preferRelativeResize="0"/>
          <p:nvPr/>
        </p:nvPicPr>
        <p:blipFill rotWithShape="1">
          <a:blip r:embed="rId5">
            <a:alphaModFix/>
          </a:blip>
          <a:srcRect b="0" l="0" r="0" t="0"/>
          <a:stretch/>
        </p:blipFill>
        <p:spPr>
          <a:xfrm>
            <a:off x="7647035" y="1068828"/>
            <a:ext cx="1121893" cy="700924"/>
          </a:xfrm>
          <a:prstGeom prst="rect">
            <a:avLst/>
          </a:prstGeom>
          <a:noFill/>
          <a:ln cap="flat" cmpd="sng" w="38100">
            <a:solidFill>
              <a:srgbClr val="FFFFFF"/>
            </a:solidFill>
            <a:prstDash val="solid"/>
            <a:round/>
            <a:headEnd len="sm" w="sm" type="none"/>
            <a:tailEnd len="sm" w="sm" type="none"/>
          </a:ln>
        </p:spPr>
      </p:pic>
      <p:pic>
        <p:nvPicPr>
          <p:cNvPr id="1725" name="Google Shape;1725;p141"/>
          <p:cNvPicPr preferRelativeResize="0"/>
          <p:nvPr/>
        </p:nvPicPr>
        <p:blipFill rotWithShape="1">
          <a:blip r:embed="rId6">
            <a:alphaModFix/>
          </a:blip>
          <a:srcRect b="0" l="0" r="0" t="0"/>
          <a:stretch/>
        </p:blipFill>
        <p:spPr>
          <a:xfrm>
            <a:off x="4959038" y="1068828"/>
            <a:ext cx="1217114" cy="664006"/>
          </a:xfrm>
          <a:prstGeom prst="rect">
            <a:avLst/>
          </a:prstGeom>
          <a:noFill/>
          <a:ln cap="flat" cmpd="sng" w="38100">
            <a:solidFill>
              <a:srgbClr val="FFFFFF"/>
            </a:solidFill>
            <a:prstDash val="solid"/>
            <a:round/>
            <a:headEnd len="sm" w="sm" type="none"/>
            <a:tailEnd len="sm" w="sm" type="none"/>
          </a:ln>
        </p:spPr>
      </p:pic>
      <p:sp>
        <p:nvSpPr>
          <p:cNvPr id="1726" name="Google Shape;1726;p141"/>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727" name="Google Shape;1727;p141"/>
          <p:cNvSpPr txBox="1"/>
          <p:nvPr>
            <p:ph type="title"/>
          </p:nvPr>
        </p:nvSpPr>
        <p:spPr>
          <a:xfrm>
            <a:off x="359054" y="270000"/>
            <a:ext cx="8099100" cy="75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grpSp>
        <p:nvGrpSpPr>
          <p:cNvPr id="1728" name="Google Shape;1728;p141"/>
          <p:cNvGrpSpPr/>
          <p:nvPr/>
        </p:nvGrpSpPr>
        <p:grpSpPr>
          <a:xfrm>
            <a:off x="1045024" y="1028671"/>
            <a:ext cx="2456467" cy="327513"/>
            <a:chOff x="3086099" y="3119113"/>
            <a:chExt cx="3276600" cy="436800"/>
          </a:xfrm>
        </p:grpSpPr>
        <p:sp>
          <p:nvSpPr>
            <p:cNvPr id="1729" name="Google Shape;1729;p141"/>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730" name="Google Shape;1730;p141"/>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731" name="Google Shape;1731;p141"/>
          <p:cNvSpPr txBox="1"/>
          <p:nvPr/>
        </p:nvSpPr>
        <p:spPr>
          <a:xfrm>
            <a:off x="2380574" y="1458122"/>
            <a:ext cx="2013600" cy="4848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300" u="none" cap="none" strike="noStrike">
              <a:solidFill>
                <a:srgbClr val="012E67"/>
              </a:solidFill>
              <a:latin typeface="Arial"/>
              <a:ea typeface="Arial"/>
              <a:cs typeface="Arial"/>
              <a:sym typeface="Arial"/>
            </a:endParaRPr>
          </a:p>
        </p:txBody>
      </p:sp>
      <p:grpSp>
        <p:nvGrpSpPr>
          <p:cNvPr id="1732" name="Google Shape;1732;p141"/>
          <p:cNvGrpSpPr/>
          <p:nvPr/>
        </p:nvGrpSpPr>
        <p:grpSpPr>
          <a:xfrm>
            <a:off x="2091239" y="1446099"/>
            <a:ext cx="364129" cy="732108"/>
            <a:chOff x="4330016" y="3327181"/>
            <a:chExt cx="485700" cy="885900"/>
          </a:xfrm>
        </p:grpSpPr>
        <p:cxnSp>
          <p:nvCxnSpPr>
            <p:cNvPr id="1733" name="Google Shape;1733;p141"/>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734" name="Google Shape;1734;p141"/>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grpSp>
        <p:nvGrpSpPr>
          <p:cNvPr id="1735" name="Google Shape;1735;p141"/>
          <p:cNvGrpSpPr/>
          <p:nvPr/>
        </p:nvGrpSpPr>
        <p:grpSpPr>
          <a:xfrm>
            <a:off x="1504602" y="2252307"/>
            <a:ext cx="1537015" cy="638465"/>
            <a:chOff x="1517720" y="3450706"/>
            <a:chExt cx="2049900" cy="851400"/>
          </a:xfrm>
        </p:grpSpPr>
        <p:sp>
          <p:nvSpPr>
            <p:cNvPr id="1736" name="Google Shape;1736;p141"/>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737" name="Google Shape;1737;p141"/>
            <p:cNvSpPr/>
            <p:nvPr/>
          </p:nvSpPr>
          <p:spPr>
            <a:xfrm>
              <a:off x="1582766" y="3492274"/>
              <a:ext cx="1920000" cy="768300"/>
            </a:xfrm>
            <a:prstGeom prst="rect">
              <a:avLst/>
            </a:prstGeom>
            <a:noFill/>
            <a:ln>
              <a:noFill/>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738" name="Google Shape;1738;p141"/>
          <p:cNvSpPr txBox="1"/>
          <p:nvPr/>
        </p:nvSpPr>
        <p:spPr>
          <a:xfrm>
            <a:off x="5383377" y="4301093"/>
            <a:ext cx="710100" cy="1884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fld id="{00000000-1234-1234-1234-123412341234}" type="slidenum">
              <a:rPr b="1" i="0" lang="en" sz="800" u="none" cap="none" strike="noStrike">
                <a:solidFill>
                  <a:schemeClr val="lt2"/>
                </a:solidFill>
                <a:latin typeface="Arial"/>
                <a:ea typeface="Arial"/>
                <a:cs typeface="Arial"/>
                <a:sym typeface="Arial"/>
              </a:rPr>
              <a:t>‹#›</a:t>
            </a:fld>
            <a:endParaRPr b="1" i="0" sz="800" u="none" cap="none" strike="noStrike">
              <a:solidFill>
                <a:schemeClr val="lt2"/>
              </a:solidFill>
              <a:latin typeface="Arial"/>
              <a:ea typeface="Arial"/>
              <a:cs typeface="Arial"/>
              <a:sym typeface="Arial"/>
            </a:endParaRPr>
          </a:p>
        </p:txBody>
      </p:sp>
      <p:sp>
        <p:nvSpPr>
          <p:cNvPr id="1739" name="Google Shape;1739;p141"/>
          <p:cNvSpPr txBox="1"/>
          <p:nvPr/>
        </p:nvSpPr>
        <p:spPr>
          <a:xfrm>
            <a:off x="5131083" y="3559955"/>
            <a:ext cx="1553700" cy="8736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Hospital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name</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address</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total patient rooms</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occupied patient rooms</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total surgery rooms</a:t>
            </a:r>
            <a:endParaRPr sz="1000"/>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occupied surgery rooms</a:t>
            </a:r>
            <a:endParaRPr sz="1000"/>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sp>
        <p:nvSpPr>
          <p:cNvPr id="1740" name="Google Shape;1740;p141"/>
          <p:cNvSpPr txBox="1"/>
          <p:nvPr/>
        </p:nvSpPr>
        <p:spPr>
          <a:xfrm>
            <a:off x="4953220" y="1812202"/>
            <a:ext cx="1084800" cy="7722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Surgery Room</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hospital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equipment</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surgery plan</a:t>
            </a:r>
            <a:endParaRPr b="0" i="0" sz="1000" u="none" cap="none" strike="noStrike">
              <a:solidFill>
                <a:srgbClr val="000000"/>
              </a:solidFill>
              <a:latin typeface="Arial"/>
              <a:ea typeface="Arial"/>
              <a:cs typeface="Arial"/>
              <a:sym typeface="Arial"/>
            </a:endParaRPr>
          </a:p>
        </p:txBody>
      </p:sp>
      <p:sp>
        <p:nvSpPr>
          <p:cNvPr id="1741" name="Google Shape;1741;p141"/>
          <p:cNvSpPr txBox="1"/>
          <p:nvPr/>
        </p:nvSpPr>
        <p:spPr>
          <a:xfrm>
            <a:off x="7806761" y="1845792"/>
            <a:ext cx="903600" cy="7386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Doctor</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specialties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visits plan</a:t>
            </a:r>
            <a:endParaRPr b="0" i="0" sz="800" u="none" cap="none" strike="noStrike">
              <a:solidFill>
                <a:srgbClr val="000000"/>
              </a:solidFill>
              <a:latin typeface="Arial"/>
              <a:ea typeface="Arial"/>
              <a:cs typeface="Arial"/>
              <a:sym typeface="Arial"/>
            </a:endParaRPr>
          </a:p>
        </p:txBody>
      </p:sp>
      <p:sp>
        <p:nvSpPr>
          <p:cNvPr id="1742" name="Google Shape;1742;p141"/>
          <p:cNvSpPr txBox="1"/>
          <p:nvPr/>
        </p:nvSpPr>
        <p:spPr>
          <a:xfrm>
            <a:off x="6288998" y="3747012"/>
            <a:ext cx="787800" cy="2307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1743" name="Google Shape;1743;p141"/>
          <p:cNvCxnSpPr/>
          <p:nvPr/>
        </p:nvCxnSpPr>
        <p:spPr>
          <a:xfrm rot="10800000">
            <a:off x="5977961" y="3842227"/>
            <a:ext cx="262200" cy="0"/>
          </a:xfrm>
          <a:prstGeom prst="straightConnector1">
            <a:avLst/>
          </a:prstGeom>
          <a:noFill/>
          <a:ln cap="flat" cmpd="sng" w="28575">
            <a:solidFill>
              <a:schemeClr val="lt1"/>
            </a:solidFill>
            <a:prstDash val="solid"/>
            <a:round/>
            <a:headEnd len="sm" w="sm" type="none"/>
            <a:tailEnd len="med" w="med" type="triangle"/>
          </a:ln>
          <a:effectLst>
            <a:outerShdw blurRad="40000" rotWithShape="0" dir="5400000" dist="20000">
              <a:srgbClr val="000000">
                <a:alpha val="36860"/>
              </a:srgbClr>
            </a:outerShdw>
          </a:effectLst>
        </p:spPr>
      </p:cxnSp>
      <p:cxnSp>
        <p:nvCxnSpPr>
          <p:cNvPr id="1744" name="Google Shape;1744;p141"/>
          <p:cNvCxnSpPr/>
          <p:nvPr/>
        </p:nvCxnSpPr>
        <p:spPr>
          <a:xfrm flipH="1">
            <a:off x="6136398" y="2748435"/>
            <a:ext cx="521400" cy="300300"/>
          </a:xfrm>
          <a:prstGeom prst="straightConnector1">
            <a:avLst/>
          </a:prstGeom>
          <a:noFill/>
          <a:ln cap="flat" cmpd="sng" w="28575">
            <a:solidFill>
              <a:schemeClr val="lt1"/>
            </a:solidFill>
            <a:prstDash val="solid"/>
            <a:round/>
            <a:headEnd len="sm" w="sm" type="none"/>
            <a:tailEnd len="med" w="med" type="triangle"/>
          </a:ln>
        </p:spPr>
      </p:cxnSp>
      <p:cxnSp>
        <p:nvCxnSpPr>
          <p:cNvPr id="1745" name="Google Shape;1745;p141"/>
          <p:cNvCxnSpPr/>
          <p:nvPr/>
        </p:nvCxnSpPr>
        <p:spPr>
          <a:xfrm flipH="1" rot="10800000">
            <a:off x="7158576" y="1826631"/>
            <a:ext cx="381000" cy="408600"/>
          </a:xfrm>
          <a:prstGeom prst="straightConnector1">
            <a:avLst/>
          </a:prstGeom>
          <a:noFill/>
          <a:ln cap="flat" cmpd="sng" w="28575">
            <a:solidFill>
              <a:schemeClr val="lt1"/>
            </a:solidFill>
            <a:prstDash val="solid"/>
            <a:round/>
            <a:headEnd len="sm" w="sm" type="none"/>
            <a:tailEnd len="med" w="med" type="triangle"/>
          </a:ln>
        </p:spPr>
      </p:cxnSp>
      <p:cxnSp>
        <p:nvCxnSpPr>
          <p:cNvPr id="1746" name="Google Shape;1746;p141"/>
          <p:cNvCxnSpPr/>
          <p:nvPr/>
        </p:nvCxnSpPr>
        <p:spPr>
          <a:xfrm rot="10800000">
            <a:off x="6109390" y="1930149"/>
            <a:ext cx="370200" cy="295500"/>
          </a:xfrm>
          <a:prstGeom prst="straightConnector1">
            <a:avLst/>
          </a:prstGeom>
          <a:noFill/>
          <a:ln cap="flat" cmpd="sng" w="28575">
            <a:solidFill>
              <a:schemeClr val="lt1"/>
            </a:solidFill>
            <a:prstDash val="solid"/>
            <a:round/>
            <a:headEnd len="sm" w="sm" type="none"/>
            <a:tailEnd len="med" w="med" type="triangle"/>
          </a:ln>
        </p:spPr>
      </p:cxnSp>
      <p:sp>
        <p:nvSpPr>
          <p:cNvPr id="1747" name="Google Shape;1747;p141"/>
          <p:cNvSpPr txBox="1"/>
          <p:nvPr/>
        </p:nvSpPr>
        <p:spPr>
          <a:xfrm>
            <a:off x="6305238" y="2306767"/>
            <a:ext cx="1104600" cy="392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Entities</a:t>
            </a:r>
            <a:br>
              <a:rPr b="1" i="0" lang="en" sz="1000" u="none" cap="none" strike="noStrike">
                <a:solidFill>
                  <a:schemeClr val="lt1"/>
                </a:solidFill>
                <a:latin typeface="Arial"/>
                <a:ea typeface="Arial"/>
                <a:cs typeface="Arial"/>
                <a:sym typeface="Arial"/>
              </a:rPr>
            </a:br>
            <a:r>
              <a:rPr b="1" i="0" lang="en"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1748" name="Google Shape;1748;p141"/>
          <p:cNvSpPr txBox="1"/>
          <p:nvPr/>
        </p:nvSpPr>
        <p:spPr>
          <a:xfrm>
            <a:off x="6574482" y="1052335"/>
            <a:ext cx="964200" cy="7386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Patient</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id</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location</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patient record</a:t>
            </a:r>
            <a:endParaRPr sz="1000"/>
          </a:p>
          <a:p>
            <a:pPr indent="-127000" lvl="0" marL="127000" marR="0" rtl="0" algn="l">
              <a:lnSpc>
                <a:spcPct val="100000"/>
              </a:lnSpc>
              <a:spcBef>
                <a:spcPts val="0"/>
              </a:spcBef>
              <a:spcAft>
                <a:spcPts val="0"/>
              </a:spcAft>
              <a:buClr>
                <a:schemeClr val="lt1"/>
              </a:buClr>
              <a:buSzPts val="1200"/>
              <a:buFont typeface="Arial"/>
              <a:buChar char="•"/>
            </a:pPr>
            <a:r>
              <a:rPr b="1" i="0" lang="en" sz="800" u="none" cap="none" strike="noStrike">
                <a:solidFill>
                  <a:schemeClr val="lt1"/>
                </a:solidFill>
                <a:latin typeface="Arial"/>
                <a:ea typeface="Arial"/>
                <a:cs typeface="Arial"/>
                <a:sym typeface="Arial"/>
              </a:rPr>
              <a:t>treatment</a:t>
            </a:r>
            <a:endParaRPr sz="1000"/>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cxnSp>
        <p:nvCxnSpPr>
          <p:cNvPr id="1749" name="Google Shape;1749;p141"/>
          <p:cNvCxnSpPr/>
          <p:nvPr/>
        </p:nvCxnSpPr>
        <p:spPr>
          <a:xfrm>
            <a:off x="6991151" y="2736963"/>
            <a:ext cx="815400" cy="311700"/>
          </a:xfrm>
          <a:prstGeom prst="straightConnector1">
            <a:avLst/>
          </a:prstGeom>
          <a:noFill/>
          <a:ln cap="flat" cmpd="sng" w="28575">
            <a:solidFill>
              <a:schemeClr val="lt1"/>
            </a:solidFill>
            <a:prstDash val="solid"/>
            <a:round/>
            <a:headEnd len="sm" w="sm" type="none"/>
            <a:tailEnd len="med" w="med" type="triangle"/>
          </a:ln>
        </p:spPr>
      </p:cxnSp>
      <p:pic>
        <p:nvPicPr>
          <p:cNvPr id="1750" name="Google Shape;1750;p141"/>
          <p:cNvPicPr preferRelativeResize="0"/>
          <p:nvPr/>
        </p:nvPicPr>
        <p:blipFill rotWithShape="1">
          <a:blip r:embed="rId7">
            <a:alphaModFix/>
          </a:blip>
          <a:srcRect b="0" l="0" r="0" t="0"/>
          <a:stretch/>
        </p:blipFill>
        <p:spPr>
          <a:xfrm>
            <a:off x="7894592" y="2951092"/>
            <a:ext cx="903591" cy="569335"/>
          </a:xfrm>
          <a:prstGeom prst="rect">
            <a:avLst/>
          </a:prstGeom>
          <a:noFill/>
          <a:ln cap="flat" cmpd="sng" w="38100">
            <a:solidFill>
              <a:srgbClr val="FFFFFF"/>
            </a:solidFill>
            <a:prstDash val="solid"/>
            <a:round/>
            <a:headEnd len="sm" w="sm" type="none"/>
            <a:tailEnd len="sm" w="sm" type="none"/>
          </a:ln>
        </p:spPr>
      </p:pic>
      <p:sp>
        <p:nvSpPr>
          <p:cNvPr id="1751" name="Google Shape;1751;p141"/>
          <p:cNvSpPr txBox="1"/>
          <p:nvPr/>
        </p:nvSpPr>
        <p:spPr>
          <a:xfrm>
            <a:off x="60251" y="3487015"/>
            <a:ext cx="9606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900" u="none" cap="none" strike="noStrike">
                <a:solidFill>
                  <a:srgbClr val="012E67"/>
                </a:solidFill>
                <a:latin typeface="Arial"/>
                <a:ea typeface="Arial"/>
                <a:cs typeface="Arial"/>
                <a:sym typeface="Arial"/>
              </a:rPr>
              <a:t>Ambulance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license plate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equipment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current alert</a:t>
            </a:r>
            <a:endParaRPr b="0" i="0" sz="1000" u="none" cap="none" strike="noStrike">
              <a:solidFill>
                <a:srgbClr val="000000"/>
              </a:solidFill>
              <a:latin typeface="Arial"/>
              <a:ea typeface="Arial"/>
              <a:cs typeface="Arial"/>
              <a:sym typeface="Arial"/>
            </a:endParaRPr>
          </a:p>
        </p:txBody>
      </p:sp>
      <p:sp>
        <p:nvSpPr>
          <p:cNvPr id="1752" name="Google Shape;1752;p141"/>
          <p:cNvSpPr txBox="1"/>
          <p:nvPr/>
        </p:nvSpPr>
        <p:spPr>
          <a:xfrm>
            <a:off x="1471515" y="3819958"/>
            <a:ext cx="1163700" cy="90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900" u="none" cap="none" strike="noStrike">
                <a:solidFill>
                  <a:srgbClr val="012E67"/>
                </a:solidFill>
                <a:latin typeface="Arial"/>
                <a:ea typeface="Arial"/>
                <a:cs typeface="Arial"/>
                <a:sym typeface="Arial"/>
              </a:rPr>
              <a:t>Alert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alert id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emergency level</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description </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patient id</a:t>
            </a:r>
            <a:endParaRPr b="0" i="0" sz="1000" u="none" cap="none" strike="noStrike">
              <a:solidFill>
                <a:srgbClr val="000000"/>
              </a:solidFill>
              <a:latin typeface="Arial"/>
              <a:ea typeface="Arial"/>
              <a:cs typeface="Arial"/>
              <a:sym typeface="Arial"/>
            </a:endParaRPr>
          </a:p>
        </p:txBody>
      </p:sp>
      <p:sp>
        <p:nvSpPr>
          <p:cNvPr id="1753" name="Google Shape;1753;p141"/>
          <p:cNvSpPr txBox="1"/>
          <p:nvPr/>
        </p:nvSpPr>
        <p:spPr>
          <a:xfrm>
            <a:off x="3648260" y="3458347"/>
            <a:ext cx="9606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900" u="none" cap="none" strike="noStrike">
                <a:solidFill>
                  <a:srgbClr val="012E67"/>
                </a:solidFill>
                <a:latin typeface="Arial"/>
                <a:ea typeface="Arial"/>
                <a:cs typeface="Arial"/>
                <a:sym typeface="Arial"/>
              </a:rPr>
              <a:t>Surgery Room</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hospital</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equipment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surgery plan</a:t>
            </a:r>
            <a:endParaRPr b="0" i="0" sz="1000" u="none" cap="none" strike="noStrike">
              <a:solidFill>
                <a:srgbClr val="000000"/>
              </a:solidFill>
              <a:latin typeface="Arial"/>
              <a:ea typeface="Arial"/>
              <a:cs typeface="Arial"/>
              <a:sym typeface="Arial"/>
            </a:endParaRPr>
          </a:p>
        </p:txBody>
      </p:sp>
      <p:cxnSp>
        <p:nvCxnSpPr>
          <p:cNvPr id="1754" name="Google Shape;1754;p141"/>
          <p:cNvCxnSpPr/>
          <p:nvPr/>
        </p:nvCxnSpPr>
        <p:spPr>
          <a:xfrm flipH="1">
            <a:off x="1214731" y="2859707"/>
            <a:ext cx="353400" cy="1230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7250"/>
              </a:srgbClr>
            </a:outerShdw>
          </a:effectLst>
        </p:spPr>
      </p:cxnSp>
      <p:cxnSp>
        <p:nvCxnSpPr>
          <p:cNvPr id="1755" name="Google Shape;1755;p141"/>
          <p:cNvCxnSpPr/>
          <p:nvPr/>
        </p:nvCxnSpPr>
        <p:spPr>
          <a:xfrm>
            <a:off x="2285397" y="2982458"/>
            <a:ext cx="0" cy="2370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7250"/>
              </a:srgbClr>
            </a:outerShdw>
          </a:effectLst>
        </p:spPr>
      </p:cxnSp>
      <p:cxnSp>
        <p:nvCxnSpPr>
          <p:cNvPr id="1756" name="Google Shape;1756;p141"/>
          <p:cNvCxnSpPr/>
          <p:nvPr/>
        </p:nvCxnSpPr>
        <p:spPr>
          <a:xfrm>
            <a:off x="2960001" y="2859707"/>
            <a:ext cx="401100" cy="1827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7250"/>
              </a:srgbClr>
            </a:outerShdw>
          </a:effectLst>
        </p:spPr>
      </p:cxnSp>
      <p:pic>
        <p:nvPicPr>
          <p:cNvPr id="1757" name="Google Shape;1757;p141"/>
          <p:cNvPicPr preferRelativeResize="0"/>
          <p:nvPr/>
        </p:nvPicPr>
        <p:blipFill rotWithShape="1">
          <a:blip r:embed="rId8">
            <a:alphaModFix/>
          </a:blip>
          <a:srcRect b="0" l="0" r="0" t="0"/>
          <a:stretch/>
        </p:blipFill>
        <p:spPr>
          <a:xfrm>
            <a:off x="113719" y="2790071"/>
            <a:ext cx="1052268" cy="668190"/>
          </a:xfrm>
          <a:prstGeom prst="rect">
            <a:avLst/>
          </a:prstGeom>
          <a:noFill/>
          <a:ln>
            <a:noFill/>
          </a:ln>
        </p:spPr>
      </p:pic>
      <p:pic>
        <p:nvPicPr>
          <p:cNvPr id="1758" name="Google Shape;1758;p141"/>
          <p:cNvPicPr preferRelativeResize="0"/>
          <p:nvPr/>
        </p:nvPicPr>
        <p:blipFill rotWithShape="1">
          <a:blip r:embed="rId9">
            <a:alphaModFix/>
          </a:blip>
          <a:srcRect b="0" l="0" r="0" t="0"/>
          <a:stretch/>
        </p:blipFill>
        <p:spPr>
          <a:xfrm>
            <a:off x="2064961" y="3259292"/>
            <a:ext cx="930912" cy="620607"/>
          </a:xfrm>
          <a:prstGeom prst="rect">
            <a:avLst/>
          </a:prstGeom>
          <a:noFill/>
          <a:ln>
            <a:noFill/>
          </a:ln>
        </p:spPr>
      </p:pic>
      <p:pic>
        <p:nvPicPr>
          <p:cNvPr id="1759" name="Google Shape;1759;p141"/>
          <p:cNvPicPr preferRelativeResize="0"/>
          <p:nvPr/>
        </p:nvPicPr>
        <p:blipFill rotWithShape="1">
          <a:blip r:embed="rId10">
            <a:alphaModFix/>
          </a:blip>
          <a:srcRect b="0" l="0" r="0" t="0"/>
          <a:stretch/>
        </p:blipFill>
        <p:spPr>
          <a:xfrm>
            <a:off x="3398717" y="2736963"/>
            <a:ext cx="1157941" cy="646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42"/>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765" name="Google Shape;1765;p142"/>
          <p:cNvSpPr txBox="1"/>
          <p:nvPr>
            <p:ph type="title"/>
          </p:nvPr>
        </p:nvSpPr>
        <p:spPr>
          <a:xfrm>
            <a:off x="359054" y="270000"/>
            <a:ext cx="8099100" cy="75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sp>
        <p:nvSpPr>
          <p:cNvPr id="1766" name="Google Shape;1766;p142"/>
          <p:cNvSpPr txBox="1"/>
          <p:nvPr/>
        </p:nvSpPr>
        <p:spPr>
          <a:xfrm>
            <a:off x="3336749" y="3567194"/>
            <a:ext cx="1612200" cy="78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Smart Home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address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installed PV </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energy consumption</a:t>
            </a:r>
            <a:endParaRPr b="0" i="0" sz="1000" u="none" cap="none" strike="noStrike">
              <a:solidFill>
                <a:srgbClr val="000000"/>
              </a:solidFill>
              <a:latin typeface="Arial"/>
              <a:ea typeface="Arial"/>
              <a:cs typeface="Arial"/>
              <a:sym typeface="Arial"/>
            </a:endParaRPr>
          </a:p>
        </p:txBody>
      </p:sp>
      <p:grpSp>
        <p:nvGrpSpPr>
          <p:cNvPr id="1767" name="Google Shape;1767;p142"/>
          <p:cNvGrpSpPr/>
          <p:nvPr/>
        </p:nvGrpSpPr>
        <p:grpSpPr>
          <a:xfrm>
            <a:off x="122063" y="1024710"/>
            <a:ext cx="4271932" cy="3453252"/>
            <a:chOff x="161999" y="1656212"/>
            <a:chExt cx="5697429" cy="4604951"/>
          </a:xfrm>
        </p:grpSpPr>
        <p:sp>
          <p:nvSpPr>
            <p:cNvPr id="1768" name="Google Shape;1768;p142"/>
            <p:cNvSpPr txBox="1"/>
            <p:nvPr/>
          </p:nvSpPr>
          <p:spPr>
            <a:xfrm>
              <a:off x="1942081" y="5214762"/>
              <a:ext cx="17139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Wind Plant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Active 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Reactive 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Frequency</a:t>
              </a:r>
              <a:endParaRPr b="0" i="0" sz="1000" u="none" cap="none" strike="noStrike">
                <a:solidFill>
                  <a:srgbClr val="000000"/>
                </a:solidFill>
                <a:latin typeface="Arial"/>
                <a:ea typeface="Arial"/>
                <a:cs typeface="Arial"/>
                <a:sym typeface="Arial"/>
              </a:endParaRPr>
            </a:p>
          </p:txBody>
        </p:sp>
        <p:grpSp>
          <p:nvGrpSpPr>
            <p:cNvPr id="1769" name="Google Shape;1769;p142"/>
            <p:cNvGrpSpPr/>
            <p:nvPr/>
          </p:nvGrpSpPr>
          <p:grpSpPr>
            <a:xfrm>
              <a:off x="1392750" y="1656212"/>
              <a:ext cx="3275945" cy="436713"/>
              <a:chOff x="3086099" y="3119113"/>
              <a:chExt cx="3276600" cy="436800"/>
            </a:xfrm>
          </p:grpSpPr>
          <p:sp>
            <p:nvSpPr>
              <p:cNvPr id="1770" name="Google Shape;1770;p142"/>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771" name="Google Shape;1771;p142"/>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772" name="Google Shape;1772;p142"/>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300" u="none" cap="none" strike="noStrike">
                <a:solidFill>
                  <a:srgbClr val="012E67"/>
                </a:solidFill>
                <a:latin typeface="Arial"/>
                <a:ea typeface="Arial"/>
                <a:cs typeface="Arial"/>
                <a:sym typeface="Arial"/>
              </a:endParaRPr>
            </a:p>
          </p:txBody>
        </p:sp>
        <p:grpSp>
          <p:nvGrpSpPr>
            <p:cNvPr id="1773" name="Google Shape;1773;p142"/>
            <p:cNvGrpSpPr/>
            <p:nvPr/>
          </p:nvGrpSpPr>
          <p:grpSpPr>
            <a:xfrm>
              <a:off x="2787993" y="2213019"/>
              <a:ext cx="485603" cy="976262"/>
              <a:chOff x="4330016" y="3327181"/>
              <a:chExt cx="485700" cy="885900"/>
            </a:xfrm>
          </p:grpSpPr>
          <p:cxnSp>
            <p:nvCxnSpPr>
              <p:cNvPr id="1774" name="Google Shape;1774;p142"/>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775" name="Google Shape;1775;p142"/>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1776" name="Google Shape;1776;p142"/>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777" name="Google Shape;1777;p142"/>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cxnSp>
          <p:nvCxnSpPr>
            <p:cNvPr id="1778" name="Google Shape;1778;p142"/>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0"/>
                </a:srgbClr>
              </a:outerShdw>
            </a:effectLst>
          </p:spPr>
        </p:cxnSp>
        <p:grpSp>
          <p:nvGrpSpPr>
            <p:cNvPr id="1779" name="Google Shape;1779;p142"/>
            <p:cNvGrpSpPr/>
            <p:nvPr/>
          </p:nvGrpSpPr>
          <p:grpSpPr>
            <a:xfrm>
              <a:off x="2005872" y="3288147"/>
              <a:ext cx="2049900" cy="851400"/>
              <a:chOff x="1517720" y="3450706"/>
              <a:chExt cx="2049900" cy="851400"/>
            </a:xfrm>
          </p:grpSpPr>
          <p:sp>
            <p:nvSpPr>
              <p:cNvPr id="1780" name="Google Shape;1780;p142"/>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781" name="Google Shape;1781;p142"/>
              <p:cNvSpPr/>
              <p:nvPr/>
            </p:nvSpPr>
            <p:spPr>
              <a:xfrm>
                <a:off x="1582766" y="3492274"/>
                <a:ext cx="1920000" cy="768300"/>
              </a:xfrm>
              <a:prstGeom prst="rect">
                <a:avLst/>
              </a:prstGeom>
              <a:noFill/>
              <a:ln>
                <a:noFill/>
              </a:ln>
              <a:effectLst>
                <a:outerShdw blurRad="40000" rotWithShape="0" dir="5400000" dist="23000">
                  <a:srgbClr val="000000">
                    <a:alpha val="34510"/>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782" name="Google Shape;1782;p142"/>
            <p:cNvSpPr txBox="1"/>
            <p:nvPr/>
          </p:nvSpPr>
          <p:spPr>
            <a:xfrm>
              <a:off x="161999" y="4777156"/>
              <a:ext cx="1507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wind 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pitch angle</a:t>
              </a:r>
              <a:endParaRPr b="0" i="0" sz="1000" u="none" cap="none" strike="noStrike">
                <a:solidFill>
                  <a:srgbClr val="000000"/>
                </a:solidFill>
                <a:latin typeface="Arial"/>
                <a:ea typeface="Arial"/>
                <a:cs typeface="Arial"/>
                <a:sym typeface="Arial"/>
              </a:endParaRPr>
            </a:p>
          </p:txBody>
        </p:sp>
        <p:pic>
          <p:nvPicPr>
            <p:cNvPr id="1783" name="Google Shape;1783;p142"/>
            <p:cNvPicPr preferRelativeResize="0"/>
            <p:nvPr/>
          </p:nvPicPr>
          <p:blipFill rotWithShape="1">
            <a:blip r:embed="rId3">
              <a:alphaModFix/>
            </a:blip>
            <a:srcRect b="0" l="0" r="0" t="0"/>
            <a:stretch/>
          </p:blipFill>
          <p:spPr>
            <a:xfrm>
              <a:off x="4461989" y="3927864"/>
              <a:ext cx="1321500" cy="766800"/>
            </a:xfrm>
            <a:prstGeom prst="rect">
              <a:avLst/>
            </a:prstGeom>
            <a:noFill/>
            <a:ln>
              <a:noFill/>
            </a:ln>
          </p:spPr>
        </p:pic>
        <p:pic>
          <p:nvPicPr>
            <p:cNvPr id="1784" name="Google Shape;1784;p142"/>
            <p:cNvPicPr preferRelativeResize="0"/>
            <p:nvPr/>
          </p:nvPicPr>
          <p:blipFill rotWithShape="1">
            <a:blip r:embed="rId4">
              <a:alphaModFix/>
            </a:blip>
            <a:srcRect b="0" l="0" r="0" t="0"/>
            <a:stretch/>
          </p:blipFill>
          <p:spPr>
            <a:xfrm>
              <a:off x="2429402" y="4406884"/>
              <a:ext cx="1578048" cy="758307"/>
            </a:xfrm>
            <a:prstGeom prst="rect">
              <a:avLst/>
            </a:prstGeom>
            <a:noFill/>
            <a:ln>
              <a:noFill/>
            </a:ln>
          </p:spPr>
        </p:pic>
        <p:pic>
          <p:nvPicPr>
            <p:cNvPr id="1785" name="Google Shape;1785;p142"/>
            <p:cNvPicPr preferRelativeResize="0"/>
            <p:nvPr/>
          </p:nvPicPr>
          <p:blipFill rotWithShape="1">
            <a:blip r:embed="rId5">
              <a:alphaModFix/>
            </a:blip>
            <a:srcRect b="0" l="0" r="0" t="0"/>
            <a:stretch/>
          </p:blipFill>
          <p:spPr>
            <a:xfrm>
              <a:off x="619659" y="3805089"/>
              <a:ext cx="919644" cy="903746"/>
            </a:xfrm>
            <a:prstGeom prst="rect">
              <a:avLst/>
            </a:prstGeom>
            <a:noFill/>
            <a:ln>
              <a:noFill/>
            </a:ln>
          </p:spPr>
        </p:pic>
      </p:grpSp>
      <p:grpSp>
        <p:nvGrpSpPr>
          <p:cNvPr id="1786" name="Google Shape;1786;p142"/>
          <p:cNvGrpSpPr/>
          <p:nvPr/>
        </p:nvGrpSpPr>
        <p:grpSpPr>
          <a:xfrm>
            <a:off x="4840105" y="941375"/>
            <a:ext cx="4029125" cy="3583712"/>
            <a:chOff x="6454399" y="1254886"/>
            <a:chExt cx="5373600" cy="4778919"/>
          </a:xfrm>
        </p:grpSpPr>
        <p:pic>
          <p:nvPicPr>
            <p:cNvPr id="1787" name="Google Shape;1787;p142"/>
            <p:cNvPicPr preferRelativeResize="0"/>
            <p:nvPr/>
          </p:nvPicPr>
          <p:blipFill rotWithShape="1">
            <a:blip r:embed="rId6">
              <a:alphaModFix/>
            </a:blip>
            <a:srcRect b="0" l="0" r="0" t="0"/>
            <a:stretch/>
          </p:blipFill>
          <p:spPr>
            <a:xfrm>
              <a:off x="6454399" y="1254886"/>
              <a:ext cx="5373600" cy="4778919"/>
            </a:xfrm>
            <a:prstGeom prst="rect">
              <a:avLst/>
            </a:prstGeom>
            <a:noFill/>
            <a:ln>
              <a:noFill/>
            </a:ln>
          </p:spPr>
        </p:pic>
        <p:sp>
          <p:nvSpPr>
            <p:cNvPr id="1788" name="Google Shape;1788;p142"/>
            <p:cNvSpPr txBox="1"/>
            <p:nvPr/>
          </p:nvSpPr>
          <p:spPr>
            <a:xfrm>
              <a:off x="10420628" y="3152176"/>
              <a:ext cx="1366200" cy="1046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wind 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pitch angle</a:t>
              </a:r>
              <a:endParaRPr b="0" i="0" sz="800" u="none" cap="none" strike="noStrike">
                <a:solidFill>
                  <a:srgbClr val="000000"/>
                </a:solidFill>
                <a:latin typeface="Arial"/>
                <a:ea typeface="Arial"/>
                <a:cs typeface="Arial"/>
                <a:sym typeface="Arial"/>
              </a:endParaRPr>
            </a:p>
          </p:txBody>
        </p:sp>
        <p:sp>
          <p:nvSpPr>
            <p:cNvPr id="1789" name="Google Shape;1789;p142"/>
            <p:cNvSpPr txBox="1"/>
            <p:nvPr/>
          </p:nvSpPr>
          <p:spPr>
            <a:xfrm>
              <a:off x="8310933" y="1660968"/>
              <a:ext cx="1632900" cy="1046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Energy Storage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active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reactive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SoC</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SoH</a:t>
              </a:r>
              <a:endParaRPr b="1" i="0" sz="900" u="none" cap="none" strike="noStrike">
                <a:solidFill>
                  <a:schemeClr val="lt1"/>
                </a:solidFill>
                <a:latin typeface="Arial"/>
                <a:ea typeface="Arial"/>
                <a:cs typeface="Arial"/>
                <a:sym typeface="Arial"/>
              </a:endParaRPr>
            </a:p>
          </p:txBody>
        </p:sp>
        <p:pic>
          <p:nvPicPr>
            <p:cNvPr id="1790" name="Google Shape;1790;p142"/>
            <p:cNvPicPr preferRelativeResize="0"/>
            <p:nvPr/>
          </p:nvPicPr>
          <p:blipFill rotWithShape="1">
            <a:blip r:embed="rId5">
              <a:alphaModFix/>
            </a:blip>
            <a:srcRect b="0" l="0" r="0" t="0"/>
            <a:stretch/>
          </p:blipFill>
          <p:spPr>
            <a:xfrm>
              <a:off x="10537103" y="1658143"/>
              <a:ext cx="1192232" cy="1345197"/>
            </a:xfrm>
            <a:prstGeom prst="rect">
              <a:avLst/>
            </a:prstGeom>
            <a:noFill/>
            <a:ln cap="flat" cmpd="sng" w="38100">
              <a:solidFill>
                <a:schemeClr val="lt1"/>
              </a:solidFill>
              <a:prstDash val="solid"/>
              <a:round/>
              <a:headEnd len="sm" w="sm" type="none"/>
              <a:tailEnd len="sm" w="sm" type="none"/>
            </a:ln>
          </p:spPr>
        </p:pic>
        <p:pic>
          <p:nvPicPr>
            <p:cNvPr id="1791" name="Google Shape;1791;p142"/>
            <p:cNvPicPr preferRelativeResize="0"/>
            <p:nvPr/>
          </p:nvPicPr>
          <p:blipFill rotWithShape="1">
            <a:blip r:embed="rId7">
              <a:alphaModFix/>
            </a:blip>
            <a:srcRect b="0" l="0" r="0" t="0"/>
            <a:stretch/>
          </p:blipFill>
          <p:spPr>
            <a:xfrm>
              <a:off x="6599420" y="1391973"/>
              <a:ext cx="1492993" cy="981825"/>
            </a:xfrm>
            <a:prstGeom prst="rect">
              <a:avLst/>
            </a:prstGeom>
            <a:noFill/>
            <a:ln cap="flat" cmpd="sng" w="38100">
              <a:solidFill>
                <a:schemeClr val="lt1"/>
              </a:solidFill>
              <a:prstDash val="solid"/>
              <a:round/>
              <a:headEnd len="sm" w="sm" type="none"/>
              <a:tailEnd len="sm" w="sm" type="none"/>
            </a:ln>
          </p:spPr>
        </p:pic>
        <p:sp>
          <p:nvSpPr>
            <p:cNvPr id="1792" name="Google Shape;1792;p142"/>
            <p:cNvSpPr txBox="1"/>
            <p:nvPr/>
          </p:nvSpPr>
          <p:spPr>
            <a:xfrm>
              <a:off x="10172409" y="5249504"/>
              <a:ext cx="1173900" cy="3384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pic>
          <p:nvPicPr>
            <p:cNvPr id="1793" name="Google Shape;1793;p142"/>
            <p:cNvPicPr preferRelativeResize="0"/>
            <p:nvPr/>
          </p:nvPicPr>
          <p:blipFill rotWithShape="1">
            <a:blip r:embed="rId8">
              <a:alphaModFix/>
            </a:blip>
            <a:srcRect b="0" l="0" r="0" t="0"/>
            <a:stretch/>
          </p:blipFill>
          <p:spPr>
            <a:xfrm>
              <a:off x="6576108" y="4183378"/>
              <a:ext cx="1838353" cy="930704"/>
            </a:xfrm>
            <a:prstGeom prst="rect">
              <a:avLst/>
            </a:prstGeom>
            <a:noFill/>
            <a:ln cap="flat" cmpd="sng" w="38100">
              <a:solidFill>
                <a:schemeClr val="lt1"/>
              </a:solidFill>
              <a:prstDash val="solid"/>
              <a:round/>
              <a:headEnd len="sm" w="sm" type="none"/>
              <a:tailEnd len="sm" w="sm" type="none"/>
            </a:ln>
          </p:spPr>
        </p:pic>
        <p:sp>
          <p:nvSpPr>
            <p:cNvPr id="1794" name="Google Shape;1794;p142"/>
            <p:cNvSpPr txBox="1"/>
            <p:nvPr/>
          </p:nvSpPr>
          <p:spPr>
            <a:xfrm>
              <a:off x="8408371" y="3075643"/>
              <a:ext cx="1473300" cy="5232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Entities</a:t>
              </a:r>
              <a:br>
                <a:rPr b="1" i="0" lang="en" sz="1000" u="none" cap="none" strike="noStrike">
                  <a:solidFill>
                    <a:schemeClr val="lt1"/>
                  </a:solidFill>
                  <a:latin typeface="Arial"/>
                  <a:ea typeface="Arial"/>
                  <a:cs typeface="Arial"/>
                  <a:sym typeface="Arial"/>
                </a:rPr>
              </a:br>
              <a:r>
                <a:rPr b="1" i="0" lang="en"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1795" name="Google Shape;1795;p142"/>
            <p:cNvSpPr txBox="1"/>
            <p:nvPr/>
          </p:nvSpPr>
          <p:spPr>
            <a:xfrm>
              <a:off x="8192950" y="4669454"/>
              <a:ext cx="1473300" cy="1077300"/>
            </a:xfrm>
            <a:prstGeom prst="rect">
              <a:avLst/>
            </a:prstGeom>
            <a:solidFill>
              <a:srgbClr val="000000">
                <a:alpha val="49020"/>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Substation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Hi voltage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Lo voltage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nominal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 sz="900" u="none" cap="none" strike="noStrike">
                  <a:solidFill>
                    <a:schemeClr val="lt1"/>
                  </a:solidFill>
                  <a:latin typeface="Arial"/>
                  <a:ea typeface="Arial"/>
                  <a:cs typeface="Arial"/>
                  <a:sym typeface="Arial"/>
                </a:rPr>
                <a:t>power flow</a:t>
              </a:r>
              <a:endParaRPr b="0" i="0" sz="800" u="none" cap="none" strike="noStrike">
                <a:solidFill>
                  <a:srgbClr val="000000"/>
                </a:solidFill>
                <a:latin typeface="Arial"/>
                <a:ea typeface="Arial"/>
                <a:cs typeface="Arial"/>
                <a:sym typeface="Arial"/>
              </a:endParaRPr>
            </a:p>
          </p:txBody>
        </p:sp>
        <p:cxnSp>
          <p:nvCxnSpPr>
            <p:cNvPr id="1796" name="Google Shape;1796;p142"/>
            <p:cNvCxnSpPr/>
            <p:nvPr/>
          </p:nvCxnSpPr>
          <p:spPr>
            <a:xfrm flipH="1">
              <a:off x="8612668" y="3752952"/>
              <a:ext cx="340800" cy="733800"/>
            </a:xfrm>
            <a:prstGeom prst="straightConnector1">
              <a:avLst/>
            </a:prstGeom>
            <a:noFill/>
            <a:ln cap="flat" cmpd="sng" w="28575">
              <a:solidFill>
                <a:schemeClr val="lt1"/>
              </a:solidFill>
              <a:prstDash val="solid"/>
              <a:round/>
              <a:headEnd len="sm" w="sm" type="none"/>
              <a:tailEnd len="med" w="med" type="triangle"/>
            </a:ln>
          </p:spPr>
        </p:cxnSp>
        <p:cxnSp>
          <p:nvCxnSpPr>
            <p:cNvPr id="1797" name="Google Shape;1797;p142"/>
            <p:cNvCxnSpPr/>
            <p:nvPr/>
          </p:nvCxnSpPr>
          <p:spPr>
            <a:xfrm flipH="1" rot="10800000">
              <a:off x="9666200" y="2494934"/>
              <a:ext cx="754500" cy="479100"/>
            </a:xfrm>
            <a:prstGeom prst="straightConnector1">
              <a:avLst/>
            </a:prstGeom>
            <a:noFill/>
            <a:ln cap="flat" cmpd="sng" w="28575">
              <a:solidFill>
                <a:schemeClr val="lt1"/>
              </a:solidFill>
              <a:prstDash val="solid"/>
              <a:round/>
              <a:headEnd len="sm" w="sm" type="none"/>
              <a:tailEnd len="med" w="med" type="triangle"/>
            </a:ln>
          </p:spPr>
        </p:cxnSp>
        <p:cxnSp>
          <p:nvCxnSpPr>
            <p:cNvPr id="1798" name="Google Shape;1798;p142"/>
            <p:cNvCxnSpPr/>
            <p:nvPr/>
          </p:nvCxnSpPr>
          <p:spPr>
            <a:xfrm rot="10800000">
              <a:off x="7438670" y="2482066"/>
              <a:ext cx="865500" cy="528600"/>
            </a:xfrm>
            <a:prstGeom prst="straightConnector1">
              <a:avLst/>
            </a:prstGeom>
            <a:noFill/>
            <a:ln cap="flat" cmpd="sng" w="28575">
              <a:solidFill>
                <a:schemeClr val="lt1"/>
              </a:solidFill>
              <a:prstDash val="solid"/>
              <a:round/>
              <a:headEnd len="sm" w="sm" type="none"/>
              <a:tailEnd len="med" w="med" type="triangle"/>
            </a:ln>
          </p:spPr>
        </p:cxnSp>
        <p:cxnSp>
          <p:nvCxnSpPr>
            <p:cNvPr id="1799" name="Google Shape;1799;p142"/>
            <p:cNvCxnSpPr>
              <a:stCxn id="1792" idx="1"/>
            </p:cNvCxnSpPr>
            <p:nvPr/>
          </p:nvCxnSpPr>
          <p:spPr>
            <a:xfrm flipH="1">
              <a:off x="9681009" y="5418704"/>
              <a:ext cx="491400" cy="9000"/>
            </a:xfrm>
            <a:prstGeom prst="straightConnector1">
              <a:avLst/>
            </a:prstGeom>
            <a:noFill/>
            <a:ln cap="flat" cmpd="sng" w="28575">
              <a:solidFill>
                <a:schemeClr val="lt1"/>
              </a:solidFill>
              <a:prstDash val="solid"/>
              <a:round/>
              <a:headEnd len="sm" w="sm"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43"/>
          <p:cNvSpPr txBox="1"/>
          <p:nvPr>
            <p:ph type="title"/>
          </p:nvPr>
        </p:nvSpPr>
        <p:spPr>
          <a:xfrm>
            <a:off x="359054" y="270000"/>
            <a:ext cx="8099100" cy="7545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
              <a:t>Data Exchange API: ETSI NGSI-LD</a:t>
            </a:r>
            <a:endParaRPr/>
          </a:p>
        </p:txBody>
      </p:sp>
      <p:sp>
        <p:nvSpPr>
          <p:cNvPr id="1805" name="Google Shape;1805;p143"/>
          <p:cNvSpPr txBox="1"/>
          <p:nvPr>
            <p:ph idx="1" type="body"/>
          </p:nvPr>
        </p:nvSpPr>
        <p:spPr>
          <a:xfrm>
            <a:off x="4948906" y="1080000"/>
            <a:ext cx="3729900" cy="3510000"/>
          </a:xfrm>
          <a:prstGeom prst="rect">
            <a:avLst/>
          </a:prstGeom>
          <a:noFill/>
          <a:ln>
            <a:noFill/>
          </a:ln>
        </p:spPr>
        <p:txBody>
          <a:bodyPr anchorCtr="0" anchor="t" bIns="0" lIns="0" spcFirstLastPara="1" rIns="0" wrap="square" tIns="0">
            <a:noAutofit/>
          </a:bodyPr>
          <a:lstStyle/>
          <a:p>
            <a:pPr indent="-273050" lvl="0" marL="342900" rtl="0" algn="l">
              <a:lnSpc>
                <a:spcPct val="100000"/>
              </a:lnSpc>
              <a:spcBef>
                <a:spcPts val="800"/>
              </a:spcBef>
              <a:spcAft>
                <a:spcPts val="0"/>
              </a:spcAft>
              <a:buSzPts val="1500"/>
              <a:buChar char="■"/>
            </a:pPr>
            <a:r>
              <a:rPr lang="en" sz="1300"/>
              <a:t>NGSI-LD is a simple yet powerful REST API</a:t>
            </a:r>
            <a:endParaRPr/>
          </a:p>
          <a:p>
            <a:pPr indent="-273050" lvl="0" marL="342900" rtl="0" algn="l">
              <a:lnSpc>
                <a:spcPct val="100000"/>
              </a:lnSpc>
              <a:spcBef>
                <a:spcPts val="800"/>
              </a:spcBef>
              <a:spcAft>
                <a:spcPts val="0"/>
              </a:spcAft>
              <a:buSzPts val="1500"/>
              <a:buChar char="■"/>
            </a:pPr>
            <a:r>
              <a:rPr lang="en" sz="1300"/>
              <a:t>Simple: simple operations are rather simple, what you would expect in a RESTful API</a:t>
            </a:r>
            <a:endParaRPr/>
          </a:p>
          <a:p>
            <a:pPr indent="-273050" lvl="1" marL="685800" rtl="0" algn="l">
              <a:lnSpc>
                <a:spcPct val="100000"/>
              </a:lnSpc>
              <a:spcBef>
                <a:spcPts val="400"/>
              </a:spcBef>
              <a:spcAft>
                <a:spcPts val="0"/>
              </a:spcAft>
              <a:buSzPts val="1500"/>
              <a:buChar char="■"/>
            </a:pPr>
            <a:r>
              <a:rPr lang="en" sz="1200"/>
              <a:t>Entity types, entities, attributes have a path</a:t>
            </a:r>
            <a:endParaRPr/>
          </a:p>
          <a:p>
            <a:pPr indent="-273050" lvl="1" marL="685800" rtl="0" algn="l">
              <a:lnSpc>
                <a:spcPct val="100000"/>
              </a:lnSpc>
              <a:spcBef>
                <a:spcPts val="400"/>
              </a:spcBef>
              <a:spcAft>
                <a:spcPts val="0"/>
              </a:spcAft>
              <a:buSzPts val="1500"/>
              <a:buChar char="■"/>
            </a:pPr>
            <a:r>
              <a:rPr lang="en" sz="1200"/>
              <a:t>You perform standard GET, POST, PUT, PATCH, DELETE operations</a:t>
            </a:r>
            <a:endParaRPr/>
          </a:p>
          <a:p>
            <a:pPr indent="-273050" lvl="0" marL="342900" rtl="0" algn="l">
              <a:lnSpc>
                <a:spcPct val="100000"/>
              </a:lnSpc>
              <a:spcBef>
                <a:spcPts val="800"/>
              </a:spcBef>
              <a:spcAft>
                <a:spcPts val="0"/>
              </a:spcAft>
              <a:buSzPts val="1500"/>
              <a:buChar char="■"/>
            </a:pPr>
            <a:r>
              <a:rPr lang="en" sz="1300"/>
              <a:t>Yet powerful: powerful operations supported</a:t>
            </a:r>
            <a:endParaRPr/>
          </a:p>
          <a:p>
            <a:pPr indent="-273050" lvl="1" marL="685800" rtl="0" algn="l">
              <a:lnSpc>
                <a:spcPct val="100000"/>
              </a:lnSpc>
              <a:spcBef>
                <a:spcPts val="400"/>
              </a:spcBef>
              <a:spcAft>
                <a:spcPts val="0"/>
              </a:spcAft>
              <a:buSzPts val="1500"/>
              <a:buChar char="■"/>
            </a:pPr>
            <a:r>
              <a:rPr lang="en" sz="1200"/>
              <a:t>Geo-queries</a:t>
            </a:r>
            <a:endParaRPr/>
          </a:p>
          <a:p>
            <a:pPr indent="-273050" lvl="1" marL="685800" rtl="0" algn="l">
              <a:lnSpc>
                <a:spcPct val="100000"/>
              </a:lnSpc>
              <a:spcBef>
                <a:spcPts val="400"/>
              </a:spcBef>
              <a:spcAft>
                <a:spcPts val="0"/>
              </a:spcAft>
              <a:buSzPts val="1500"/>
              <a:buChar char="■"/>
            </a:pPr>
            <a:r>
              <a:rPr lang="en" sz="1200"/>
              <a:t>Subscription / Notification</a:t>
            </a:r>
            <a:endParaRPr/>
          </a:p>
          <a:p>
            <a:pPr indent="-273050" lvl="1" marL="685800" rtl="0" algn="l">
              <a:lnSpc>
                <a:spcPct val="100000"/>
              </a:lnSpc>
              <a:spcBef>
                <a:spcPts val="400"/>
              </a:spcBef>
              <a:spcAft>
                <a:spcPts val="0"/>
              </a:spcAft>
              <a:buSzPts val="1500"/>
              <a:buChar char="■"/>
            </a:pPr>
            <a:r>
              <a:rPr lang="en" sz="1200"/>
              <a:t>Pull/Push styles for gathering data</a:t>
            </a:r>
            <a:endParaRPr/>
          </a:p>
          <a:p>
            <a:pPr indent="-273050" lvl="1" marL="685800" rtl="0" algn="l">
              <a:lnSpc>
                <a:spcPct val="100000"/>
              </a:lnSpc>
              <a:spcBef>
                <a:spcPts val="400"/>
              </a:spcBef>
              <a:spcAft>
                <a:spcPts val="0"/>
              </a:spcAft>
              <a:buSzPts val="1500"/>
              <a:buChar char="■"/>
            </a:pPr>
            <a:r>
              <a:rPr lang="en" sz="1200"/>
              <a:t>Multiple data ”renderings” (key value, normalized, GeoJSON)</a:t>
            </a:r>
            <a:endParaRPr/>
          </a:p>
          <a:p>
            <a:pPr indent="-273050" lvl="1" marL="685800" rtl="0" algn="l">
              <a:lnSpc>
                <a:spcPct val="100000"/>
              </a:lnSpc>
              <a:spcBef>
                <a:spcPts val="400"/>
              </a:spcBef>
              <a:spcAft>
                <a:spcPts val="0"/>
              </a:spcAft>
              <a:buSzPts val="1500"/>
              <a:buChar char="■"/>
            </a:pPr>
            <a:r>
              <a:rPr lang="en" sz="1200"/>
              <a:t>Temporal operations</a:t>
            </a:r>
            <a:endParaRPr/>
          </a:p>
          <a:p>
            <a:pPr indent="-273050" lvl="1" marL="685800" rtl="0" algn="l">
              <a:lnSpc>
                <a:spcPct val="100000"/>
              </a:lnSpc>
              <a:spcBef>
                <a:spcPts val="400"/>
              </a:spcBef>
              <a:spcAft>
                <a:spcPts val="0"/>
              </a:spcAft>
              <a:buSzPts val="1500"/>
              <a:buChar char="■"/>
            </a:pPr>
            <a:r>
              <a:rPr lang="en" sz="1200"/>
              <a:t>Federation mechanisms</a:t>
            </a:r>
            <a:endParaRPr/>
          </a:p>
        </p:txBody>
      </p:sp>
      <p:sp>
        <p:nvSpPr>
          <p:cNvPr id="1806" name="Google Shape;1806;p143"/>
          <p:cNvSpPr txBox="1"/>
          <p:nvPr>
            <p:ph idx="12" type="sldNum"/>
          </p:nvPr>
        </p:nvSpPr>
        <p:spPr>
          <a:xfrm>
            <a:off x="4055340" y="4869659"/>
            <a:ext cx="1033200" cy="273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807" name="Google Shape;1807;p143"/>
          <p:cNvSpPr txBox="1"/>
          <p:nvPr/>
        </p:nvSpPr>
        <p:spPr>
          <a:xfrm>
            <a:off x="3336749" y="3567194"/>
            <a:ext cx="1612200" cy="7848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Smart Home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address</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installed PV </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energy consumption</a:t>
            </a:r>
            <a:endParaRPr b="0" i="0" sz="1000" u="none" cap="none" strike="noStrike">
              <a:solidFill>
                <a:srgbClr val="000000"/>
              </a:solidFill>
              <a:latin typeface="Arial"/>
              <a:ea typeface="Arial"/>
              <a:cs typeface="Arial"/>
              <a:sym typeface="Arial"/>
            </a:endParaRPr>
          </a:p>
        </p:txBody>
      </p:sp>
      <p:grpSp>
        <p:nvGrpSpPr>
          <p:cNvPr id="1808" name="Google Shape;1808;p143"/>
          <p:cNvGrpSpPr/>
          <p:nvPr/>
        </p:nvGrpSpPr>
        <p:grpSpPr>
          <a:xfrm>
            <a:off x="122063" y="1024710"/>
            <a:ext cx="4271932" cy="3453252"/>
            <a:chOff x="161999" y="1656212"/>
            <a:chExt cx="5697429" cy="4604951"/>
          </a:xfrm>
        </p:grpSpPr>
        <p:sp>
          <p:nvSpPr>
            <p:cNvPr id="1809" name="Google Shape;1809;p143"/>
            <p:cNvSpPr txBox="1"/>
            <p:nvPr/>
          </p:nvSpPr>
          <p:spPr>
            <a:xfrm>
              <a:off x="1942081" y="5214762"/>
              <a:ext cx="17139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Wind Plant</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Active 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Reactive 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Frequency</a:t>
              </a:r>
              <a:endParaRPr b="0" i="0" sz="1000" u="none" cap="none" strike="noStrike">
                <a:solidFill>
                  <a:srgbClr val="000000"/>
                </a:solidFill>
                <a:latin typeface="Arial"/>
                <a:ea typeface="Arial"/>
                <a:cs typeface="Arial"/>
                <a:sym typeface="Arial"/>
              </a:endParaRPr>
            </a:p>
          </p:txBody>
        </p:sp>
        <p:grpSp>
          <p:nvGrpSpPr>
            <p:cNvPr id="1810" name="Google Shape;1810;p143"/>
            <p:cNvGrpSpPr/>
            <p:nvPr/>
          </p:nvGrpSpPr>
          <p:grpSpPr>
            <a:xfrm>
              <a:off x="1392750" y="1656212"/>
              <a:ext cx="3275945" cy="436713"/>
              <a:chOff x="3086099" y="3119113"/>
              <a:chExt cx="3276600" cy="436800"/>
            </a:xfrm>
          </p:grpSpPr>
          <p:sp>
            <p:nvSpPr>
              <p:cNvPr id="1811" name="Google Shape;1811;p143"/>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1" i="0" sz="800" u="none" cap="none" strike="noStrike">
                  <a:solidFill>
                    <a:schemeClr val="dk1"/>
                  </a:solidFill>
                  <a:latin typeface="Arial"/>
                  <a:ea typeface="Arial"/>
                  <a:cs typeface="Arial"/>
                  <a:sym typeface="Arial"/>
                </a:endParaRPr>
              </a:p>
            </p:txBody>
          </p:sp>
          <p:sp>
            <p:nvSpPr>
              <p:cNvPr id="1812" name="Google Shape;1812;p143"/>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813" name="Google Shape;1813;p143"/>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None/>
              </a:pPr>
              <a:r>
                <a:rPr b="0" i="0" lang="en" sz="1300" u="none" cap="none" strike="noStrike">
                  <a:solidFill>
                    <a:srgbClr val="012E67"/>
                  </a:solidFill>
                  <a:latin typeface="Arial"/>
                  <a:ea typeface="Arial"/>
                  <a:cs typeface="Arial"/>
                  <a:sym typeface="Arial"/>
                </a:rPr>
                <a:t>FIWARE NGSI API</a:t>
              </a:r>
              <a:br>
                <a:rPr b="0" i="0" lang="en" sz="1300" u="none" cap="none" strike="noStrike">
                  <a:solidFill>
                    <a:srgbClr val="012E67"/>
                  </a:solidFill>
                  <a:latin typeface="Arial"/>
                  <a:ea typeface="Arial"/>
                  <a:cs typeface="Arial"/>
                  <a:sym typeface="Arial"/>
                </a:rPr>
              </a:br>
              <a:r>
                <a:rPr b="0" i="0" lang="en"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300" u="none" cap="none" strike="noStrike">
                <a:solidFill>
                  <a:srgbClr val="012E67"/>
                </a:solidFill>
                <a:latin typeface="Arial"/>
                <a:ea typeface="Arial"/>
                <a:cs typeface="Arial"/>
                <a:sym typeface="Arial"/>
              </a:endParaRPr>
            </a:p>
          </p:txBody>
        </p:sp>
        <p:grpSp>
          <p:nvGrpSpPr>
            <p:cNvPr id="1814" name="Google Shape;1814;p143"/>
            <p:cNvGrpSpPr/>
            <p:nvPr/>
          </p:nvGrpSpPr>
          <p:grpSpPr>
            <a:xfrm>
              <a:off x="2787993" y="2213019"/>
              <a:ext cx="485603" cy="976262"/>
              <a:chOff x="4330016" y="3327181"/>
              <a:chExt cx="485700" cy="885900"/>
            </a:xfrm>
          </p:grpSpPr>
          <p:cxnSp>
            <p:nvCxnSpPr>
              <p:cNvPr id="1815" name="Google Shape;1815;p143"/>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816" name="Google Shape;1816;p143"/>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1817" name="Google Shape;1817;p143"/>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cxnSp>
          <p:nvCxnSpPr>
            <p:cNvPr id="1818" name="Google Shape;1818;p143"/>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cxnSp>
          <p:nvCxnSpPr>
            <p:cNvPr id="1819" name="Google Shape;1819;p143"/>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grpSp>
          <p:nvGrpSpPr>
            <p:cNvPr id="1820" name="Google Shape;1820;p143"/>
            <p:cNvGrpSpPr/>
            <p:nvPr/>
          </p:nvGrpSpPr>
          <p:grpSpPr>
            <a:xfrm>
              <a:off x="2005872" y="3288147"/>
              <a:ext cx="2049900" cy="851400"/>
              <a:chOff x="1517720" y="3450706"/>
              <a:chExt cx="2049900" cy="851400"/>
            </a:xfrm>
          </p:grpSpPr>
          <p:sp>
            <p:nvSpPr>
              <p:cNvPr id="1821" name="Google Shape;1821;p143"/>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822" name="Google Shape;1822;p143"/>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None/>
                </a:pPr>
                <a:r>
                  <a:rPr b="1" i="0" lang="en"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823" name="Google Shape;1823;p143"/>
            <p:cNvSpPr txBox="1"/>
            <p:nvPr/>
          </p:nvSpPr>
          <p:spPr>
            <a:xfrm>
              <a:off x="161999" y="4777156"/>
              <a:ext cx="1507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None/>
              </a:pPr>
              <a:r>
                <a:rPr b="1" i="0" lang="en" sz="1000" u="none" cap="none" strike="noStrike">
                  <a:solidFill>
                    <a:srgbClr val="012E67"/>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power</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wind speed</a:t>
              </a:r>
              <a:endParaRPr b="0" i="0" sz="1000" u="none" cap="none" strike="noStrike">
                <a:solidFill>
                  <a:srgbClr val="000000"/>
                </a:solidFill>
                <a:latin typeface="Arial"/>
                <a:ea typeface="Arial"/>
                <a:cs typeface="Arial"/>
                <a:sym typeface="Arial"/>
              </a:endParaRPr>
            </a:p>
            <a:p>
              <a:pPr indent="-133350" lvl="0" marL="127000" marR="0" rtl="0" algn="l">
                <a:lnSpc>
                  <a:spcPct val="100000"/>
                </a:lnSpc>
                <a:spcBef>
                  <a:spcPts val="0"/>
                </a:spcBef>
                <a:spcAft>
                  <a:spcPts val="0"/>
                </a:spcAft>
                <a:buClr>
                  <a:srgbClr val="012E67"/>
                </a:buClr>
                <a:buSzPts val="900"/>
                <a:buFont typeface="Arial"/>
                <a:buChar char="•"/>
              </a:pPr>
              <a:r>
                <a:rPr b="1" i="0" lang="en" sz="900" u="none" cap="none" strike="noStrike">
                  <a:solidFill>
                    <a:srgbClr val="012E67"/>
                  </a:solidFill>
                  <a:latin typeface="Arial"/>
                  <a:ea typeface="Arial"/>
                  <a:cs typeface="Arial"/>
                  <a:sym typeface="Arial"/>
                </a:rPr>
                <a:t>pitch angle</a:t>
              </a:r>
              <a:endParaRPr b="0" i="0" sz="1000" u="none" cap="none" strike="noStrike">
                <a:solidFill>
                  <a:srgbClr val="000000"/>
                </a:solidFill>
                <a:latin typeface="Arial"/>
                <a:ea typeface="Arial"/>
                <a:cs typeface="Arial"/>
                <a:sym typeface="Arial"/>
              </a:endParaRPr>
            </a:p>
          </p:txBody>
        </p:sp>
        <p:pic>
          <p:nvPicPr>
            <p:cNvPr id="1824" name="Google Shape;1824;p143"/>
            <p:cNvPicPr preferRelativeResize="0"/>
            <p:nvPr/>
          </p:nvPicPr>
          <p:blipFill rotWithShape="1">
            <a:blip r:embed="rId3">
              <a:alphaModFix/>
            </a:blip>
            <a:srcRect b="0" l="0" r="0" t="0"/>
            <a:stretch/>
          </p:blipFill>
          <p:spPr>
            <a:xfrm>
              <a:off x="4461989" y="3927864"/>
              <a:ext cx="1321500" cy="766800"/>
            </a:xfrm>
            <a:prstGeom prst="rect">
              <a:avLst/>
            </a:prstGeom>
            <a:noFill/>
            <a:ln>
              <a:noFill/>
            </a:ln>
          </p:spPr>
        </p:pic>
        <p:pic>
          <p:nvPicPr>
            <p:cNvPr id="1825" name="Google Shape;1825;p143"/>
            <p:cNvPicPr preferRelativeResize="0"/>
            <p:nvPr/>
          </p:nvPicPr>
          <p:blipFill rotWithShape="1">
            <a:blip r:embed="rId4">
              <a:alphaModFix/>
            </a:blip>
            <a:srcRect b="0" l="0" r="0" t="0"/>
            <a:stretch/>
          </p:blipFill>
          <p:spPr>
            <a:xfrm>
              <a:off x="2429402" y="4406884"/>
              <a:ext cx="1578048" cy="758307"/>
            </a:xfrm>
            <a:prstGeom prst="rect">
              <a:avLst/>
            </a:prstGeom>
            <a:noFill/>
            <a:ln>
              <a:noFill/>
            </a:ln>
          </p:spPr>
        </p:pic>
        <p:pic>
          <p:nvPicPr>
            <p:cNvPr id="1826" name="Google Shape;1826;p143"/>
            <p:cNvPicPr preferRelativeResize="0"/>
            <p:nvPr/>
          </p:nvPicPr>
          <p:blipFill rotWithShape="1">
            <a:blip r:embed="rId5">
              <a:alphaModFix/>
            </a:blip>
            <a:srcRect b="0" l="0" r="0" t="0"/>
            <a:stretch/>
          </p:blipFill>
          <p:spPr>
            <a:xfrm>
              <a:off x="619659" y="3805089"/>
              <a:ext cx="919644" cy="903746"/>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id="1832" name="Google Shape;1832;p144"/>
          <p:cNvPicPr preferRelativeResize="0"/>
          <p:nvPr/>
        </p:nvPicPr>
        <p:blipFill rotWithShape="1">
          <a:blip r:embed="rId3">
            <a:alphaModFix/>
          </a:blip>
          <a:srcRect b="0" l="0" r="0" t="0"/>
          <a:stretch/>
        </p:blipFill>
        <p:spPr>
          <a:xfrm>
            <a:off x="3759950" y="829951"/>
            <a:ext cx="4628620" cy="3078896"/>
          </a:xfrm>
          <a:prstGeom prst="rect">
            <a:avLst/>
          </a:prstGeom>
          <a:noFill/>
          <a:ln cap="flat" cmpd="sng" w="9525">
            <a:solidFill>
              <a:srgbClr val="6FA8DC"/>
            </a:solidFill>
            <a:prstDash val="solid"/>
            <a:round/>
            <a:headEnd len="sm" w="sm" type="none"/>
            <a:tailEnd len="sm" w="sm" type="none"/>
          </a:ln>
        </p:spPr>
      </p:pic>
      <p:pic>
        <p:nvPicPr>
          <p:cNvPr id="1833" name="Google Shape;1833;p144"/>
          <p:cNvPicPr preferRelativeResize="0"/>
          <p:nvPr/>
        </p:nvPicPr>
        <p:blipFill rotWithShape="1">
          <a:blip r:embed="rId4">
            <a:alphaModFix/>
          </a:blip>
          <a:srcRect b="0" l="0" r="0" t="0"/>
          <a:stretch/>
        </p:blipFill>
        <p:spPr>
          <a:xfrm>
            <a:off x="4473787" y="1731675"/>
            <a:ext cx="4439179" cy="2925317"/>
          </a:xfrm>
          <a:prstGeom prst="rect">
            <a:avLst/>
          </a:prstGeom>
          <a:noFill/>
          <a:ln cap="flat" cmpd="sng" w="9525">
            <a:solidFill>
              <a:srgbClr val="6FA8DC"/>
            </a:solidFill>
            <a:prstDash val="solid"/>
            <a:round/>
            <a:headEnd len="sm" w="sm" type="none"/>
            <a:tailEnd len="sm" w="sm" type="none"/>
          </a:ln>
        </p:spPr>
      </p:pic>
      <p:sp>
        <p:nvSpPr>
          <p:cNvPr id="1834" name="Google Shape;1834;p144"/>
          <p:cNvSpPr txBox="1"/>
          <p:nvPr/>
        </p:nvSpPr>
        <p:spPr>
          <a:xfrm>
            <a:off x="4335271" y="829948"/>
            <a:ext cx="3518400" cy="276900"/>
          </a:xfrm>
          <a:prstGeom prst="rect">
            <a:avLst/>
          </a:prstGeom>
          <a:solidFill>
            <a:srgbClr val="FFFF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1" i="0" lang="en" sz="1300" u="sng" cap="none" strike="noStrike">
                <a:solidFill>
                  <a:schemeClr val="dk1"/>
                </a:solidFill>
                <a:latin typeface="Arial"/>
                <a:ea typeface="Arial"/>
                <a:cs typeface="Arial"/>
                <a:sym typeface="Arial"/>
                <a:hlinkClick r:id="rId5">
                  <a:extLst>
                    <a:ext uri="{A12FA001-AC4F-418D-AE19-62706E023703}">
                      <ahyp:hlinkClr val="tx"/>
                    </a:ext>
                  </a:extLst>
                </a:hlinkClick>
              </a:rPr>
              <a:t>https://github.com/smart-data-models</a:t>
            </a:r>
            <a:endParaRPr b="1" i="0" sz="1300" u="none" cap="none" strike="noStrike">
              <a:solidFill>
                <a:schemeClr val="dk1"/>
              </a:solidFill>
              <a:latin typeface="Arial"/>
              <a:ea typeface="Arial"/>
              <a:cs typeface="Arial"/>
              <a:sym typeface="Arial"/>
            </a:endParaRPr>
          </a:p>
        </p:txBody>
      </p:sp>
      <p:sp>
        <p:nvSpPr>
          <p:cNvPr id="1835" name="Google Shape;1835;p144"/>
          <p:cNvSpPr txBox="1"/>
          <p:nvPr>
            <p:ph type="title"/>
          </p:nvPr>
        </p:nvSpPr>
        <p:spPr>
          <a:xfrm>
            <a:off x="359054" y="270000"/>
            <a:ext cx="8099100" cy="75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Smart Data Models</a:t>
            </a:r>
            <a:endParaRPr/>
          </a:p>
        </p:txBody>
      </p:sp>
      <p:sp>
        <p:nvSpPr>
          <p:cNvPr id="1836" name="Google Shape;1836;p144"/>
          <p:cNvSpPr txBox="1"/>
          <p:nvPr>
            <p:ph idx="1" type="body"/>
          </p:nvPr>
        </p:nvSpPr>
        <p:spPr>
          <a:xfrm>
            <a:off x="359054" y="829950"/>
            <a:ext cx="3244800" cy="3985800"/>
          </a:xfrm>
          <a:prstGeom prst="rect">
            <a:avLst/>
          </a:prstGeom>
          <a:noFill/>
          <a:ln>
            <a:noFill/>
          </a:ln>
        </p:spPr>
        <p:txBody>
          <a:bodyPr anchorCtr="0" anchor="t" bIns="34275" lIns="68575" spcFirstLastPara="1" rIns="68575" wrap="square" tIns="34275">
            <a:noAutofit/>
          </a:bodyPr>
          <a:lstStyle/>
          <a:p>
            <a:pPr indent="-247650" lvl="0" marL="241300" rtl="0" algn="l">
              <a:lnSpc>
                <a:spcPct val="100000"/>
              </a:lnSpc>
              <a:spcBef>
                <a:spcPts val="0"/>
              </a:spcBef>
              <a:spcAft>
                <a:spcPts val="0"/>
              </a:spcAft>
              <a:buSzPts val="1500"/>
              <a:buChar char="■"/>
            </a:pPr>
            <a:r>
              <a:rPr lang="en" sz="1300"/>
              <a:t>FIWARE Foundation is collaborating with relevant organizations towards definition of common data models for multiple application domains</a:t>
            </a:r>
            <a:endParaRPr/>
          </a:p>
          <a:p>
            <a:pPr indent="-247650" lvl="1" marL="647700" rtl="0" algn="l">
              <a:lnSpc>
                <a:spcPct val="100000"/>
              </a:lnSpc>
              <a:spcBef>
                <a:spcPts val="400"/>
              </a:spcBef>
              <a:spcAft>
                <a:spcPts val="0"/>
              </a:spcAft>
              <a:buSzPts val="1500"/>
              <a:buChar char="■"/>
            </a:pPr>
            <a:r>
              <a:rPr lang="en" sz="1200"/>
              <a:t>Smart Cities</a:t>
            </a:r>
            <a:endParaRPr/>
          </a:p>
          <a:p>
            <a:pPr indent="-247650" lvl="1" marL="647700" rtl="0" algn="l">
              <a:lnSpc>
                <a:spcPct val="100000"/>
              </a:lnSpc>
              <a:spcBef>
                <a:spcPts val="400"/>
              </a:spcBef>
              <a:spcAft>
                <a:spcPts val="0"/>
              </a:spcAft>
              <a:buSzPts val="1500"/>
              <a:buChar char="■"/>
            </a:pPr>
            <a:r>
              <a:rPr lang="en" sz="1200"/>
              <a:t>Smart Health</a:t>
            </a:r>
            <a:endParaRPr/>
          </a:p>
          <a:p>
            <a:pPr indent="-247650" lvl="1" marL="647700" rtl="0" algn="l">
              <a:lnSpc>
                <a:spcPct val="100000"/>
              </a:lnSpc>
              <a:spcBef>
                <a:spcPts val="400"/>
              </a:spcBef>
              <a:spcAft>
                <a:spcPts val="0"/>
              </a:spcAft>
              <a:buSzPts val="1500"/>
              <a:buChar char="■"/>
            </a:pPr>
            <a:r>
              <a:rPr lang="en" sz="1200"/>
              <a:t>Smart Energy</a:t>
            </a:r>
            <a:endParaRPr/>
          </a:p>
          <a:p>
            <a:pPr indent="-247650" lvl="1" marL="647700" rtl="0" algn="l">
              <a:lnSpc>
                <a:spcPct val="100000"/>
              </a:lnSpc>
              <a:spcBef>
                <a:spcPts val="400"/>
              </a:spcBef>
              <a:spcAft>
                <a:spcPts val="0"/>
              </a:spcAft>
              <a:buSzPts val="1500"/>
              <a:buChar char="■"/>
            </a:pPr>
            <a:r>
              <a:rPr lang="en" sz="1200"/>
              <a:t>Smart Environment</a:t>
            </a:r>
            <a:endParaRPr/>
          </a:p>
          <a:p>
            <a:pPr indent="-247650" lvl="1" marL="647700" rtl="0" algn="l">
              <a:lnSpc>
                <a:spcPct val="100000"/>
              </a:lnSpc>
              <a:spcBef>
                <a:spcPts val="400"/>
              </a:spcBef>
              <a:spcAft>
                <a:spcPts val="0"/>
              </a:spcAft>
              <a:buSzPts val="1500"/>
              <a:buChar char="■"/>
            </a:pPr>
            <a:r>
              <a:rPr lang="en" sz="1200"/>
              <a:t>Smart Manufacturing</a:t>
            </a:r>
            <a:endParaRPr/>
          </a:p>
          <a:p>
            <a:pPr indent="-247650" lvl="1" marL="647700" rtl="0" algn="l">
              <a:lnSpc>
                <a:spcPct val="100000"/>
              </a:lnSpc>
              <a:spcBef>
                <a:spcPts val="400"/>
              </a:spcBef>
              <a:spcAft>
                <a:spcPts val="0"/>
              </a:spcAft>
              <a:buSzPts val="1500"/>
              <a:buChar char="■"/>
            </a:pPr>
            <a:r>
              <a:rPr lang="en" sz="1200"/>
              <a:t>…</a:t>
            </a:r>
            <a:endParaRPr/>
          </a:p>
          <a:p>
            <a:pPr indent="-247650" lvl="0" marL="241300" rtl="0" algn="l">
              <a:lnSpc>
                <a:spcPct val="100000"/>
              </a:lnSpc>
              <a:spcBef>
                <a:spcPts val="400"/>
              </a:spcBef>
              <a:spcAft>
                <a:spcPts val="0"/>
              </a:spcAft>
              <a:buSzPts val="1500"/>
              <a:buChar char="■"/>
            </a:pPr>
            <a:r>
              <a:rPr lang="en" sz="1300"/>
              <a:t>Defined data models rely on well-established ”de-facto” standards (schema.org, SAREF, IEC CIM in Energy, UNE 178503 for Tourism, …)</a:t>
            </a:r>
            <a:endParaRPr/>
          </a:p>
          <a:p>
            <a:pPr indent="-247650" lvl="0" marL="241300" rtl="0" algn="l">
              <a:lnSpc>
                <a:spcPct val="100000"/>
              </a:lnSpc>
              <a:spcBef>
                <a:spcPts val="400"/>
              </a:spcBef>
              <a:spcAft>
                <a:spcPts val="0"/>
              </a:spcAft>
              <a:buSzPts val="1500"/>
              <a:buChar char="■"/>
            </a:pPr>
            <a:r>
              <a:rPr lang="en" sz="1300"/>
              <a:t>Provides JSON/JSON-LD Mappings compatible with NGSIv2/NGSI-LD also useful for other RESTful APIs</a:t>
            </a:r>
            <a:endParaRPr/>
          </a:p>
        </p:txBody>
      </p:sp>
      <p:sp>
        <p:nvSpPr>
          <p:cNvPr id="1837" name="Google Shape;1837;p14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cxnSp>
        <p:nvCxnSpPr>
          <p:cNvPr id="1838" name="Google Shape;1838;p144"/>
          <p:cNvCxnSpPr/>
          <p:nvPr/>
        </p:nvCxnSpPr>
        <p:spPr>
          <a:xfrm flipH="1" rot="10800000">
            <a:off x="5532426" y="3486746"/>
            <a:ext cx="630000" cy="4188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4120"/>
              </a:srgbClr>
            </a:outerShdw>
          </a:effectLst>
        </p:spPr>
      </p:cxnSp>
      <p:grpSp>
        <p:nvGrpSpPr>
          <p:cNvPr id="1839" name="Google Shape;1839;p144"/>
          <p:cNvGrpSpPr/>
          <p:nvPr/>
        </p:nvGrpSpPr>
        <p:grpSpPr>
          <a:xfrm>
            <a:off x="6189067" y="1114879"/>
            <a:ext cx="2796616" cy="4028161"/>
            <a:chOff x="1428750" y="1524000"/>
            <a:chExt cx="4667250" cy="6680200"/>
          </a:xfrm>
        </p:grpSpPr>
        <p:pic>
          <p:nvPicPr>
            <p:cNvPr id="1840" name="Google Shape;1840;p144"/>
            <p:cNvPicPr preferRelativeResize="0"/>
            <p:nvPr/>
          </p:nvPicPr>
          <p:blipFill rotWithShape="1">
            <a:blip r:embed="rId6">
              <a:alphaModFix/>
            </a:blip>
            <a:srcRect b="0" l="0" r="0" t="0"/>
            <a:stretch/>
          </p:blipFill>
          <p:spPr>
            <a:xfrm>
              <a:off x="1428750" y="1524000"/>
              <a:ext cx="4667250" cy="1905000"/>
            </a:xfrm>
            <a:prstGeom prst="rect">
              <a:avLst/>
            </a:prstGeom>
            <a:noFill/>
            <a:ln cap="flat" cmpd="sng" w="9525">
              <a:solidFill>
                <a:srgbClr val="6FA8DC"/>
              </a:solidFill>
              <a:prstDash val="solid"/>
              <a:round/>
              <a:headEnd len="sm" w="sm" type="none"/>
              <a:tailEnd len="sm" w="sm" type="none"/>
            </a:ln>
          </p:spPr>
        </p:pic>
        <p:pic>
          <p:nvPicPr>
            <p:cNvPr id="1841" name="Google Shape;1841;p144"/>
            <p:cNvPicPr preferRelativeResize="0"/>
            <p:nvPr/>
          </p:nvPicPr>
          <p:blipFill rotWithShape="1">
            <a:blip r:embed="rId7">
              <a:alphaModFix/>
            </a:blip>
            <a:srcRect b="0" l="0" r="0" t="0"/>
            <a:stretch/>
          </p:blipFill>
          <p:spPr>
            <a:xfrm>
              <a:off x="1428750" y="3429000"/>
              <a:ext cx="4667250" cy="4775200"/>
            </a:xfrm>
            <a:prstGeom prst="rect">
              <a:avLst/>
            </a:prstGeom>
            <a:noFill/>
            <a:ln cap="flat" cmpd="sng" w="9525">
              <a:solidFill>
                <a:srgbClr val="6FA8DC"/>
              </a:solidFill>
              <a:prstDash val="solid"/>
              <a:round/>
              <a:headEnd len="sm" w="sm" type="none"/>
              <a:tailEnd len="sm" w="sm" type="none"/>
            </a:ln>
          </p:spPr>
        </p:pic>
      </p:grpSp>
      <p:cxnSp>
        <p:nvCxnSpPr>
          <p:cNvPr id="1842" name="Google Shape;1842;p144"/>
          <p:cNvCxnSpPr>
            <a:endCxn id="1843" idx="1"/>
          </p:cNvCxnSpPr>
          <p:nvPr/>
        </p:nvCxnSpPr>
        <p:spPr>
          <a:xfrm>
            <a:off x="4478334" y="3312749"/>
            <a:ext cx="636600" cy="7395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4120"/>
              </a:srgbClr>
            </a:outerShdw>
          </a:effectLst>
        </p:spPr>
      </p:cxnSp>
      <p:sp>
        <p:nvSpPr>
          <p:cNvPr id="1844" name="Google Shape;1844;p144"/>
          <p:cNvSpPr/>
          <p:nvPr/>
        </p:nvSpPr>
        <p:spPr>
          <a:xfrm>
            <a:off x="3614375" y="2838202"/>
            <a:ext cx="1257000" cy="474900"/>
          </a:xfrm>
          <a:prstGeom prst="ellipse">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176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843" name="Google Shape;1843;p144"/>
          <p:cNvSpPr/>
          <p:nvPr/>
        </p:nvSpPr>
        <p:spPr>
          <a:xfrm>
            <a:off x="4930851" y="3982702"/>
            <a:ext cx="1257000" cy="474900"/>
          </a:xfrm>
          <a:prstGeom prst="ellipse">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176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1"/>
          <p:cNvSpPr txBox="1"/>
          <p:nvPr>
            <p:ph type="title"/>
          </p:nvPr>
        </p:nvSpPr>
        <p:spPr>
          <a:xfrm>
            <a:off x="264000" y="251850"/>
            <a:ext cx="8616000" cy="53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solidFill>
                  <a:srgbClr val="0000FF"/>
                </a:solidFill>
              </a:rPr>
              <a:t>Connecting on Social Media </a:t>
            </a:r>
            <a:endParaRPr sz="1800">
              <a:solidFill>
                <a:srgbClr val="FF0000"/>
              </a:solidFill>
            </a:endParaRPr>
          </a:p>
        </p:txBody>
      </p:sp>
      <p:sp>
        <p:nvSpPr>
          <p:cNvPr id="590" name="Google Shape;590;p91"/>
          <p:cNvSpPr txBox="1"/>
          <p:nvPr>
            <p:ph idx="1" type="body"/>
          </p:nvPr>
        </p:nvSpPr>
        <p:spPr>
          <a:xfrm>
            <a:off x="575675" y="839375"/>
            <a:ext cx="6714600" cy="858300"/>
          </a:xfrm>
          <a:prstGeom prst="rect">
            <a:avLst/>
          </a:prstGeom>
        </p:spPr>
        <p:txBody>
          <a:bodyPr anchorCtr="0" anchor="t" bIns="0" lIns="0" spcFirstLastPara="1" rIns="0" wrap="square" tIns="0">
            <a:noAutofit/>
          </a:bodyPr>
          <a:lstStyle/>
          <a:p>
            <a:pPr indent="-311150" lvl="0" marL="457200" rtl="0" algn="l">
              <a:spcBef>
                <a:spcPts val="400"/>
              </a:spcBef>
              <a:spcAft>
                <a:spcPts val="0"/>
              </a:spcAft>
              <a:buSzPts val="1300"/>
              <a:buChar char="■"/>
            </a:pPr>
            <a:r>
              <a:rPr lang="en" sz="1300">
                <a:solidFill>
                  <a:srgbClr val="000000"/>
                </a:solidFill>
                <a:latin typeface="Calibri"/>
                <a:ea typeface="Calibri"/>
                <a:cs typeface="Calibri"/>
                <a:sym typeface="Calibri"/>
              </a:rPr>
              <a:t>Website: </a:t>
            </a:r>
            <a:r>
              <a:rPr lang="en" sz="1300" u="sng">
                <a:solidFill>
                  <a:schemeClr val="hlink"/>
                </a:solidFill>
                <a:latin typeface="Calibri"/>
                <a:ea typeface="Calibri"/>
                <a:cs typeface="Calibri"/>
                <a:sym typeface="Calibri"/>
                <a:hlinkClick r:id="rId3"/>
              </a:rPr>
              <a:t>https://i4trust.org</a:t>
            </a:r>
            <a:r>
              <a:rPr lang="en" sz="1300">
                <a:solidFill>
                  <a:srgbClr val="000000"/>
                </a:solidFill>
                <a:latin typeface="Calibri"/>
                <a:ea typeface="Calibri"/>
                <a:cs typeface="Calibri"/>
                <a:sym typeface="Calibri"/>
              </a:rPr>
              <a:t> </a:t>
            </a:r>
            <a:endParaRPr sz="1300">
              <a:solidFill>
                <a:srgbClr val="000000"/>
              </a:solidFill>
              <a:latin typeface="Calibri"/>
              <a:ea typeface="Calibri"/>
              <a:cs typeface="Calibri"/>
              <a:sym typeface="Calibri"/>
            </a:endParaRPr>
          </a:p>
          <a:p>
            <a:pPr indent="-311150" lvl="0" marL="457200" rtl="0" algn="l">
              <a:spcBef>
                <a:spcPts val="0"/>
              </a:spcBef>
              <a:spcAft>
                <a:spcPts val="0"/>
              </a:spcAft>
              <a:buSzPts val="1300"/>
              <a:buChar char="■"/>
            </a:pPr>
            <a:r>
              <a:rPr lang="en" sz="1300">
                <a:solidFill>
                  <a:srgbClr val="000000"/>
                </a:solidFill>
                <a:latin typeface="Calibri"/>
                <a:ea typeface="Calibri"/>
                <a:cs typeface="Calibri"/>
                <a:sym typeface="Calibri"/>
              </a:rPr>
              <a:t>Twitter </a:t>
            </a:r>
            <a:r>
              <a:rPr lang="en" sz="1350">
                <a:solidFill>
                  <a:srgbClr val="000000"/>
                </a:solidFill>
                <a:highlight>
                  <a:srgbClr val="FFFFFF"/>
                </a:highlight>
                <a:latin typeface="Roboto"/>
                <a:ea typeface="Roboto"/>
                <a:cs typeface="Roboto"/>
                <a:sym typeface="Roboto"/>
              </a:rPr>
              <a:t>@I4Trust</a:t>
            </a:r>
            <a:r>
              <a:rPr lang="en" sz="1350">
                <a:solidFill>
                  <a:srgbClr val="5B7083"/>
                </a:solidFill>
                <a:highlight>
                  <a:srgbClr val="FFFFFF"/>
                </a:highlight>
                <a:latin typeface="Roboto"/>
                <a:ea typeface="Roboto"/>
                <a:cs typeface="Roboto"/>
                <a:sym typeface="Roboto"/>
              </a:rPr>
              <a:t> </a:t>
            </a:r>
            <a:endParaRPr sz="1350">
              <a:solidFill>
                <a:srgbClr val="5B7083"/>
              </a:solidFill>
              <a:highlight>
                <a:srgbClr val="FFFFFF"/>
              </a:highlight>
              <a:latin typeface="Roboto"/>
              <a:ea typeface="Roboto"/>
              <a:cs typeface="Roboto"/>
              <a:sym typeface="Roboto"/>
            </a:endParaRPr>
          </a:p>
          <a:p>
            <a:pPr indent="-323850" lvl="0" marL="457200" rtl="0" algn="l">
              <a:spcBef>
                <a:spcPts val="0"/>
              </a:spcBef>
              <a:spcAft>
                <a:spcPts val="0"/>
              </a:spcAft>
              <a:buSzPts val="1500"/>
              <a:buChar char="■"/>
            </a:pPr>
            <a:r>
              <a:rPr lang="en" sz="1300">
                <a:solidFill>
                  <a:srgbClr val="000000"/>
                </a:solidFill>
                <a:latin typeface="Calibri"/>
                <a:ea typeface="Calibri"/>
                <a:cs typeface="Calibri"/>
                <a:sym typeface="Calibri"/>
              </a:rPr>
              <a:t>LinkedIn:</a:t>
            </a:r>
            <a:r>
              <a:rPr lang="en" sz="1300">
                <a:solidFill>
                  <a:srgbClr val="304FFE"/>
                </a:solidFill>
                <a:latin typeface="Calibri"/>
                <a:ea typeface="Calibri"/>
                <a:cs typeface="Calibri"/>
                <a:sym typeface="Calibri"/>
              </a:rPr>
              <a:t> </a:t>
            </a:r>
            <a:r>
              <a:rPr lang="en" sz="1300" u="sng">
                <a:solidFill>
                  <a:schemeClr val="accent4"/>
                </a:solidFill>
                <a:latin typeface="Calibri"/>
                <a:ea typeface="Calibri"/>
                <a:cs typeface="Calibri"/>
                <a:sym typeface="Calibri"/>
                <a:hlinkClick r:id="rId4">
                  <a:extLst>
                    <a:ext uri="{A12FA001-AC4F-418D-AE19-62706E023703}">
                      <ahyp:hlinkClr val="tx"/>
                    </a:ext>
                  </a:extLst>
                </a:hlinkClick>
              </a:rPr>
              <a:t>https://www.linkedin.com/company/i4trust/</a:t>
            </a:r>
            <a:endParaRPr sz="1300">
              <a:solidFill>
                <a:srgbClr val="304FFE"/>
              </a:solidFill>
              <a:latin typeface="Calibri"/>
              <a:ea typeface="Calibri"/>
              <a:cs typeface="Calibri"/>
              <a:sym typeface="Calibri"/>
            </a:endParaRPr>
          </a:p>
          <a:p>
            <a:pPr indent="-323850" lvl="0" marL="457200" rtl="0" algn="l">
              <a:spcBef>
                <a:spcPts val="0"/>
              </a:spcBef>
              <a:spcAft>
                <a:spcPts val="0"/>
              </a:spcAft>
              <a:buSzPts val="1500"/>
              <a:buChar char="■"/>
            </a:pPr>
            <a:r>
              <a:rPr lang="en" sz="1300">
                <a:solidFill>
                  <a:srgbClr val="000000"/>
                </a:solidFill>
                <a:latin typeface="Calibri"/>
                <a:ea typeface="Calibri"/>
                <a:cs typeface="Calibri"/>
                <a:sym typeface="Calibri"/>
              </a:rPr>
              <a:t>Youtube: “i4Trust Project”</a:t>
            </a:r>
            <a:r>
              <a:rPr lang="en" sz="1300">
                <a:solidFill>
                  <a:srgbClr val="304FFE"/>
                </a:solidFill>
                <a:latin typeface="Calibri"/>
                <a:ea typeface="Calibri"/>
                <a:cs typeface="Calibri"/>
                <a:sym typeface="Calibri"/>
              </a:rPr>
              <a:t> </a:t>
            </a:r>
            <a:r>
              <a:rPr lang="en" sz="1300" u="sng">
                <a:solidFill>
                  <a:schemeClr val="accent4"/>
                </a:solidFill>
                <a:latin typeface="Calibri"/>
                <a:ea typeface="Calibri"/>
                <a:cs typeface="Calibri"/>
                <a:sym typeface="Calibri"/>
                <a:hlinkClick r:id="rId5">
                  <a:extLst>
                    <a:ext uri="{A12FA001-AC4F-418D-AE19-62706E023703}">
                      <ahyp:hlinkClr val="tx"/>
                    </a:ext>
                  </a:extLst>
                </a:hlinkClick>
              </a:rPr>
              <a:t>https://www.youtube.com/channel/UCScal9eWPmKfs-VZrurDLFg</a:t>
            </a:r>
            <a:r>
              <a:rPr lang="en" sz="1300">
                <a:solidFill>
                  <a:srgbClr val="304FFE"/>
                </a:solidFill>
                <a:latin typeface="Calibri"/>
                <a:ea typeface="Calibri"/>
                <a:cs typeface="Calibri"/>
                <a:sym typeface="Calibri"/>
              </a:rPr>
              <a:t> </a:t>
            </a:r>
            <a:endParaRPr sz="1300">
              <a:solidFill>
                <a:srgbClr val="304FFE"/>
              </a:solidFill>
              <a:latin typeface="Calibri"/>
              <a:ea typeface="Calibri"/>
              <a:cs typeface="Calibri"/>
              <a:sym typeface="Calibri"/>
            </a:endParaRPr>
          </a:p>
          <a:p>
            <a:pPr indent="0" lvl="0" marL="457200" rtl="0" algn="l">
              <a:spcBef>
                <a:spcPts val="400"/>
              </a:spcBef>
              <a:spcAft>
                <a:spcPts val="400"/>
              </a:spcAft>
              <a:buNone/>
            </a:pPr>
            <a:r>
              <a:t/>
            </a:r>
            <a:endParaRPr/>
          </a:p>
        </p:txBody>
      </p:sp>
      <p:sp>
        <p:nvSpPr>
          <p:cNvPr id="591" name="Google Shape;591;p91"/>
          <p:cNvSpPr txBox="1"/>
          <p:nvPr>
            <p:ph idx="1" type="body"/>
          </p:nvPr>
        </p:nvSpPr>
        <p:spPr>
          <a:xfrm>
            <a:off x="665650" y="1971225"/>
            <a:ext cx="4055400" cy="2792400"/>
          </a:xfrm>
          <a:prstGeom prst="rect">
            <a:avLst/>
          </a:prstGeom>
        </p:spPr>
        <p:txBody>
          <a:bodyPr anchorCtr="0" anchor="t" bIns="0" lIns="0" spcFirstLastPara="1" rIns="0" wrap="square" tIns="0">
            <a:noAutofit/>
          </a:bodyPr>
          <a:lstStyle/>
          <a:p>
            <a:pPr indent="-311150" lvl="0" marL="457200" rtl="0" algn="l">
              <a:spcBef>
                <a:spcPts val="400"/>
              </a:spcBef>
              <a:spcAft>
                <a:spcPts val="0"/>
              </a:spcAft>
              <a:buSzPts val="1300"/>
              <a:buChar char="■"/>
            </a:pPr>
            <a:r>
              <a:rPr lang="en" sz="1100">
                <a:solidFill>
                  <a:srgbClr val="222222"/>
                </a:solidFill>
                <a:highlight>
                  <a:srgbClr val="FFFFFF"/>
                </a:highlight>
              </a:rPr>
              <a:t>Hashtags: </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#i4trust</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#i4TrustCommunity</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uFill>
                  <a:noFill/>
                </a:uFill>
                <a:hlinkClick r:id="rId6">
                  <a:extLst>
                    <a:ext uri="{A12FA001-AC4F-418D-AE19-62706E023703}">
                      <ahyp:hlinkClr val="tx"/>
                    </a:ext>
                  </a:extLst>
                </a:hlinkClick>
              </a:rPr>
              <a:t>#TraintheTrainers</a:t>
            </a:r>
            <a:r>
              <a:rPr lang="en" sz="1100">
                <a:solidFill>
                  <a:srgbClr val="222222"/>
                </a:solidFill>
                <a:highlight>
                  <a:srgbClr val="FFFFFF"/>
                </a:highlight>
              </a:rPr>
              <a:t> </a:t>
            </a:r>
            <a:endParaRPr sz="1100">
              <a:solidFill>
                <a:srgbClr val="222222"/>
              </a:solidFill>
              <a:highlight>
                <a:srgbClr val="FFFFFF"/>
              </a:highlight>
            </a:endParaRPr>
          </a:p>
          <a:p>
            <a:pPr indent="0" lvl="0" marL="914400" rtl="0" algn="l">
              <a:spcBef>
                <a:spcPts val="400"/>
              </a:spcBef>
              <a:spcAft>
                <a:spcPts val="0"/>
              </a:spcAft>
              <a:buNone/>
            </a:pPr>
            <a:r>
              <a:t/>
            </a:r>
            <a:endParaRPr sz="1100">
              <a:solidFill>
                <a:srgbClr val="222222"/>
              </a:solidFill>
              <a:highlight>
                <a:srgbClr val="FFFFFF"/>
              </a:highlight>
            </a:endParaRPr>
          </a:p>
          <a:p>
            <a:pPr indent="-311150" lvl="1" marL="914400" rtl="0" algn="l">
              <a:spcBef>
                <a:spcPts val="400"/>
              </a:spcBef>
              <a:spcAft>
                <a:spcPts val="0"/>
              </a:spcAft>
              <a:buSzPts val="1300"/>
              <a:buChar char="■"/>
            </a:pPr>
            <a:r>
              <a:rPr lang="en" sz="1100">
                <a:solidFill>
                  <a:srgbClr val="222222"/>
                </a:solidFill>
                <a:highlight>
                  <a:srgbClr val="FFFFFF"/>
                </a:highlight>
              </a:rPr>
              <a:t>#dataspaces</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#opendata</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#opensource</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#datasharing</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#datamodels</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#digitaltwins</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#datavaluechain</a:t>
            </a:r>
            <a:endParaRPr sz="1100">
              <a:solidFill>
                <a:srgbClr val="222222"/>
              </a:solidFill>
              <a:highlight>
                <a:srgbClr val="FFFFFF"/>
              </a:highlight>
            </a:endParaRPr>
          </a:p>
          <a:p>
            <a:pPr indent="-311150" lvl="1" marL="914400" rtl="0" algn="l">
              <a:spcBef>
                <a:spcPts val="0"/>
              </a:spcBef>
              <a:spcAft>
                <a:spcPts val="0"/>
              </a:spcAft>
              <a:buSzPts val="1300"/>
              <a:buChar char="■"/>
            </a:pPr>
            <a:r>
              <a:rPr lang="en" sz="1100">
                <a:solidFill>
                  <a:srgbClr val="222222"/>
                </a:solidFill>
                <a:highlight>
                  <a:srgbClr val="FFFFFF"/>
                </a:highlight>
              </a:rPr>
              <a:t>#datamarketplace</a:t>
            </a:r>
            <a:endParaRPr sz="1100">
              <a:solidFill>
                <a:srgbClr val="304FFE"/>
              </a:solidFill>
              <a:latin typeface="Calibri"/>
              <a:ea typeface="Calibri"/>
              <a:cs typeface="Calibri"/>
              <a:sym typeface="Calibri"/>
            </a:endParaRPr>
          </a:p>
          <a:p>
            <a:pPr indent="0" lvl="0" marL="457200" rtl="0" algn="l">
              <a:spcBef>
                <a:spcPts val="400"/>
              </a:spcBef>
              <a:spcAft>
                <a:spcPts val="400"/>
              </a:spcAft>
              <a:buNone/>
            </a:pPr>
            <a:r>
              <a:t/>
            </a:r>
            <a:endParaRPr sz="1300"/>
          </a:p>
        </p:txBody>
      </p:sp>
      <p:sp>
        <p:nvSpPr>
          <p:cNvPr id="592" name="Google Shape;592;p91"/>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pic>
        <p:nvPicPr>
          <p:cNvPr id="1849" name="Google Shape;1849;p145"/>
          <p:cNvPicPr preferRelativeResize="0"/>
          <p:nvPr/>
        </p:nvPicPr>
        <p:blipFill rotWithShape="1">
          <a:blip r:embed="rId3">
            <a:alphaModFix/>
          </a:blip>
          <a:srcRect b="0" l="0" r="0" t="0"/>
          <a:stretch/>
        </p:blipFill>
        <p:spPr>
          <a:xfrm>
            <a:off x="546019" y="1439082"/>
            <a:ext cx="3814740" cy="2288836"/>
          </a:xfrm>
          <a:prstGeom prst="rect">
            <a:avLst/>
          </a:prstGeom>
          <a:noFill/>
          <a:ln>
            <a:noFill/>
          </a:ln>
        </p:spPr>
      </p:pic>
      <p:sp>
        <p:nvSpPr>
          <p:cNvPr id="1850" name="Google Shape;1850;p145"/>
          <p:cNvSpPr txBox="1"/>
          <p:nvPr/>
        </p:nvSpPr>
        <p:spPr>
          <a:xfrm>
            <a:off x="683214" y="708281"/>
            <a:ext cx="3677700" cy="2736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None/>
            </a:pPr>
            <a:r>
              <a:rPr b="0" i="0" lang="en" sz="1400" u="none" cap="none" strike="noStrike">
                <a:solidFill>
                  <a:srgbClr val="012E67"/>
                </a:solidFill>
                <a:latin typeface="Arial"/>
                <a:ea typeface="Arial"/>
                <a:cs typeface="Arial"/>
                <a:sym typeface="Arial"/>
              </a:rPr>
              <a:t>GITHUB</a:t>
            </a:r>
            <a:endParaRPr b="0" i="0" sz="1400" u="none" cap="none" strike="noStrike">
              <a:solidFill>
                <a:srgbClr val="012E67"/>
              </a:solidFill>
              <a:latin typeface="Arial"/>
              <a:ea typeface="Arial"/>
              <a:cs typeface="Arial"/>
              <a:sym typeface="Arial"/>
            </a:endParaRPr>
          </a:p>
          <a:p>
            <a:pPr indent="0" lvl="0" marL="0" marR="0" rtl="0" algn="l">
              <a:lnSpc>
                <a:spcPct val="150000"/>
              </a:lnSpc>
              <a:spcBef>
                <a:spcPts val="0"/>
              </a:spcBef>
              <a:spcAft>
                <a:spcPts val="0"/>
              </a:spcAft>
              <a:buNone/>
            </a:pPr>
            <a:r>
              <a:rPr b="0" i="0" lang="en" sz="1400" u="sng" cap="none" strike="noStrike">
                <a:solidFill>
                  <a:schemeClr val="hlink"/>
                </a:solidFill>
                <a:latin typeface="Arial"/>
                <a:ea typeface="Arial"/>
                <a:cs typeface="Arial"/>
                <a:sym typeface="Arial"/>
                <a:hlinkClick r:id="rId4"/>
              </a:rPr>
              <a:t>http://github.com/smart-data-models</a:t>
            </a:r>
            <a:endParaRPr b="0" i="0" sz="1400" u="none" cap="none" strike="noStrike">
              <a:solidFill>
                <a:srgbClr val="000000"/>
              </a:solidFill>
              <a:latin typeface="Arial"/>
              <a:ea typeface="Arial"/>
              <a:cs typeface="Arial"/>
              <a:sym typeface="Arial"/>
            </a:endParaRPr>
          </a:p>
        </p:txBody>
      </p:sp>
      <p:sp>
        <p:nvSpPr>
          <p:cNvPr id="1851" name="Google Shape;1851;p145"/>
          <p:cNvSpPr txBox="1"/>
          <p:nvPr/>
        </p:nvSpPr>
        <p:spPr>
          <a:xfrm>
            <a:off x="514879" y="3726563"/>
            <a:ext cx="3814800" cy="754500"/>
          </a:xfrm>
          <a:prstGeom prst="rect">
            <a:avLst/>
          </a:prstGeom>
          <a:noFill/>
          <a:ln>
            <a:noFill/>
          </a:ln>
        </p:spPr>
        <p:txBody>
          <a:bodyPr anchorCtr="0" anchor="t" bIns="68575" lIns="68575" spcFirstLastPara="1" rIns="68575" wrap="square" tIns="68575">
            <a:noAutofit/>
          </a:bodyPr>
          <a:lstStyle/>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Oriented to </a:t>
            </a:r>
            <a:r>
              <a:rPr b="1" i="0" lang="en" sz="1400" u="none" cap="none" strike="noStrike">
                <a:solidFill>
                  <a:srgbClr val="002E67"/>
                </a:solidFill>
                <a:latin typeface="Arial"/>
                <a:ea typeface="Arial"/>
                <a:cs typeface="Arial"/>
                <a:sym typeface="Arial"/>
              </a:rPr>
              <a:t>developers</a:t>
            </a:r>
            <a:endParaRPr b="1" i="0" sz="1400" u="none" cap="none" strike="noStrike">
              <a:solidFill>
                <a:srgbClr val="002E67"/>
              </a:solidFill>
              <a:latin typeface="Arial"/>
              <a:ea typeface="Arial"/>
              <a:cs typeface="Arial"/>
              <a:sym typeface="Arial"/>
            </a:endParaRPr>
          </a:p>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All resources available</a:t>
            </a:r>
            <a:endParaRPr b="0" i="0" sz="1400" u="none" cap="none" strike="noStrike">
              <a:solidFill>
                <a:srgbClr val="002E67"/>
              </a:solidFill>
              <a:latin typeface="Arial"/>
              <a:ea typeface="Arial"/>
              <a:cs typeface="Arial"/>
              <a:sym typeface="Arial"/>
            </a:endParaRPr>
          </a:p>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Contribution by PR</a:t>
            </a:r>
            <a:endParaRPr b="0" i="0" sz="1400" u="none" cap="none" strike="noStrike">
              <a:solidFill>
                <a:srgbClr val="002E67"/>
              </a:solidFill>
              <a:latin typeface="Arial"/>
              <a:ea typeface="Arial"/>
              <a:cs typeface="Arial"/>
              <a:sym typeface="Arial"/>
            </a:endParaRPr>
          </a:p>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Issues on data models</a:t>
            </a:r>
            <a:endParaRPr b="0" i="0" sz="1400" u="none" cap="none" strike="noStrike">
              <a:solidFill>
                <a:srgbClr val="002E67"/>
              </a:solidFill>
              <a:latin typeface="Arial"/>
              <a:ea typeface="Arial"/>
              <a:cs typeface="Arial"/>
              <a:sym typeface="Arial"/>
            </a:endParaRPr>
          </a:p>
          <a:p>
            <a:pPr indent="0" lvl="0" marL="342900" marR="0" rtl="0" algn="l">
              <a:lnSpc>
                <a:spcPct val="115000"/>
              </a:lnSpc>
              <a:spcBef>
                <a:spcPts val="0"/>
              </a:spcBef>
              <a:spcAft>
                <a:spcPts val="0"/>
              </a:spcAft>
              <a:buNone/>
            </a:pPr>
            <a:r>
              <a:t/>
            </a:r>
            <a:endParaRPr b="0" i="0" sz="900" u="none" cap="none" strike="noStrike">
              <a:solidFill>
                <a:srgbClr val="002E67"/>
              </a:solidFill>
              <a:latin typeface="Arial"/>
              <a:ea typeface="Arial"/>
              <a:cs typeface="Arial"/>
              <a:sym typeface="Arial"/>
            </a:endParaRPr>
          </a:p>
        </p:txBody>
      </p:sp>
      <p:pic>
        <p:nvPicPr>
          <p:cNvPr id="1852" name="Google Shape;1852;p145"/>
          <p:cNvPicPr preferRelativeResize="0"/>
          <p:nvPr/>
        </p:nvPicPr>
        <p:blipFill rotWithShape="1">
          <a:blip r:embed="rId5">
            <a:alphaModFix/>
          </a:blip>
          <a:srcRect b="0" l="0" r="0" t="0"/>
          <a:stretch/>
        </p:blipFill>
        <p:spPr>
          <a:xfrm>
            <a:off x="4475043" y="1324782"/>
            <a:ext cx="4554087" cy="2436064"/>
          </a:xfrm>
          <a:prstGeom prst="rect">
            <a:avLst/>
          </a:prstGeom>
          <a:noFill/>
          <a:ln>
            <a:noFill/>
          </a:ln>
        </p:spPr>
      </p:pic>
      <p:sp>
        <p:nvSpPr>
          <p:cNvPr id="1853" name="Google Shape;1853;p145"/>
          <p:cNvSpPr txBox="1"/>
          <p:nvPr/>
        </p:nvSpPr>
        <p:spPr>
          <a:xfrm>
            <a:off x="4340341" y="708281"/>
            <a:ext cx="4619400" cy="2736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None/>
            </a:pPr>
            <a:r>
              <a:rPr b="0" i="0" lang="en" sz="1400" u="none" cap="none" strike="noStrike">
                <a:solidFill>
                  <a:srgbClr val="012E67"/>
                </a:solidFill>
                <a:latin typeface="Arial"/>
                <a:ea typeface="Arial"/>
                <a:cs typeface="Arial"/>
                <a:sym typeface="Arial"/>
              </a:rPr>
              <a:t>WEBSITE (Wordpress)</a:t>
            </a:r>
            <a:endParaRPr b="0" i="0" sz="1400" u="none" cap="none" strike="noStrike">
              <a:solidFill>
                <a:srgbClr val="012E67"/>
              </a:solidFill>
              <a:latin typeface="Arial"/>
              <a:ea typeface="Arial"/>
              <a:cs typeface="Arial"/>
              <a:sym typeface="Arial"/>
            </a:endParaRPr>
          </a:p>
          <a:p>
            <a:pPr indent="0" lvl="0" marL="0" marR="0" rtl="0" algn="l">
              <a:lnSpc>
                <a:spcPct val="150000"/>
              </a:lnSpc>
              <a:spcBef>
                <a:spcPts val="0"/>
              </a:spcBef>
              <a:spcAft>
                <a:spcPts val="0"/>
              </a:spcAft>
              <a:buNone/>
            </a:pPr>
            <a:r>
              <a:rPr b="0" i="0" lang="en" sz="1400" u="sng" cap="none" strike="noStrike">
                <a:solidFill>
                  <a:schemeClr val="hlink"/>
                </a:solidFill>
                <a:latin typeface="Arial"/>
                <a:ea typeface="Arial"/>
                <a:cs typeface="Arial"/>
                <a:sym typeface="Arial"/>
                <a:hlinkClick r:id="rId6"/>
              </a:rPr>
              <a:t>http://smartdatamodels.org</a:t>
            </a:r>
            <a:endParaRPr b="0" i="0" sz="900" u="none" cap="none" strike="noStrike">
              <a:solidFill>
                <a:srgbClr val="000000"/>
              </a:solidFill>
              <a:latin typeface="Arial"/>
              <a:ea typeface="Arial"/>
              <a:cs typeface="Arial"/>
              <a:sym typeface="Arial"/>
            </a:endParaRPr>
          </a:p>
        </p:txBody>
      </p:sp>
      <p:sp>
        <p:nvSpPr>
          <p:cNvPr id="1854" name="Google Shape;1854;p145"/>
          <p:cNvSpPr txBox="1"/>
          <p:nvPr/>
        </p:nvSpPr>
        <p:spPr>
          <a:xfrm>
            <a:off x="4457720" y="3783713"/>
            <a:ext cx="3257700" cy="754500"/>
          </a:xfrm>
          <a:prstGeom prst="rect">
            <a:avLst/>
          </a:prstGeom>
          <a:noFill/>
          <a:ln>
            <a:noFill/>
          </a:ln>
        </p:spPr>
        <p:txBody>
          <a:bodyPr anchorCtr="0" anchor="t" bIns="68575" lIns="68575" spcFirstLastPara="1" rIns="68575" wrap="square" tIns="68575">
            <a:noAutofit/>
          </a:bodyPr>
          <a:lstStyle/>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Oriented to </a:t>
            </a:r>
            <a:r>
              <a:rPr b="1" i="0" lang="en" sz="1400" u="none" cap="none" strike="noStrike">
                <a:solidFill>
                  <a:srgbClr val="002E67"/>
                </a:solidFill>
                <a:latin typeface="Arial"/>
                <a:ea typeface="Arial"/>
                <a:cs typeface="Arial"/>
                <a:sym typeface="Arial"/>
              </a:rPr>
              <a:t>end users</a:t>
            </a:r>
            <a:endParaRPr b="1" i="0" sz="1400" u="none" cap="none" strike="noStrike">
              <a:solidFill>
                <a:srgbClr val="002E67"/>
              </a:solidFill>
              <a:latin typeface="Arial"/>
              <a:ea typeface="Arial"/>
              <a:cs typeface="Arial"/>
              <a:sym typeface="Arial"/>
            </a:endParaRPr>
          </a:p>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News on updates (subscription)</a:t>
            </a:r>
            <a:endParaRPr b="0" i="0" sz="1400" u="none" cap="none" strike="noStrike">
              <a:solidFill>
                <a:srgbClr val="002E67"/>
              </a:solidFill>
              <a:latin typeface="Arial"/>
              <a:ea typeface="Arial"/>
              <a:cs typeface="Arial"/>
              <a:sym typeface="Arial"/>
            </a:endParaRPr>
          </a:p>
          <a:p>
            <a:pPr indent="-254000" lvl="0" marL="342900" marR="0" rtl="0" algn="l">
              <a:lnSpc>
                <a:spcPct val="115000"/>
              </a:lnSpc>
              <a:spcBef>
                <a:spcPts val="0"/>
              </a:spcBef>
              <a:spcAft>
                <a:spcPts val="0"/>
              </a:spcAft>
              <a:buClr>
                <a:srgbClr val="002E67"/>
              </a:buClr>
              <a:buSzPts val="1400"/>
              <a:buFont typeface="Arial"/>
              <a:buChar char="-"/>
            </a:pPr>
            <a:r>
              <a:rPr b="0" i="0" lang="en" sz="1400" u="none" cap="none" strike="noStrike">
                <a:solidFill>
                  <a:srgbClr val="002E67"/>
                </a:solidFill>
                <a:latin typeface="Arial"/>
                <a:ea typeface="Arial"/>
                <a:cs typeface="Arial"/>
                <a:sym typeface="Arial"/>
              </a:rPr>
              <a:t>Check attributes and enumerations</a:t>
            </a:r>
            <a:endParaRPr b="0" i="0" sz="1400" u="none" cap="none" strike="noStrike">
              <a:solidFill>
                <a:srgbClr val="002E67"/>
              </a:solidFill>
              <a:latin typeface="Arial"/>
              <a:ea typeface="Arial"/>
              <a:cs typeface="Arial"/>
              <a:sym typeface="Arial"/>
            </a:endParaRPr>
          </a:p>
          <a:p>
            <a:pPr indent="0" lvl="0" marL="342900" marR="0" rtl="0" algn="l">
              <a:lnSpc>
                <a:spcPct val="115000"/>
              </a:lnSpc>
              <a:spcBef>
                <a:spcPts val="0"/>
              </a:spcBef>
              <a:spcAft>
                <a:spcPts val="0"/>
              </a:spcAft>
              <a:buNone/>
            </a:pPr>
            <a:r>
              <a:t/>
            </a:r>
            <a:endParaRPr b="0" i="0" sz="900" u="none" cap="none" strike="noStrike">
              <a:solidFill>
                <a:srgbClr val="002E67"/>
              </a:solidFill>
              <a:latin typeface="Arial"/>
              <a:ea typeface="Arial"/>
              <a:cs typeface="Arial"/>
              <a:sym typeface="Arial"/>
            </a:endParaRPr>
          </a:p>
        </p:txBody>
      </p:sp>
      <p:sp>
        <p:nvSpPr>
          <p:cNvPr id="1855" name="Google Shape;1855;p14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856" name="Google Shape;1856;p145"/>
          <p:cNvSpPr txBox="1"/>
          <p:nvPr>
            <p:ph type="title"/>
          </p:nvPr>
        </p:nvSpPr>
        <p:spPr>
          <a:xfrm>
            <a:off x="359054" y="270000"/>
            <a:ext cx="8099100" cy="75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Smart Data Models: Webs</a:t>
            </a:r>
            <a:endParaRPr/>
          </a:p>
          <a:p>
            <a:pPr indent="0" lvl="0" marL="0" marR="0" rtl="0" algn="l">
              <a:lnSpc>
                <a:spcPct val="100000"/>
              </a:lnSpc>
              <a:spcBef>
                <a:spcPts val="0"/>
              </a:spcBef>
              <a:spcAft>
                <a:spcPts val="0"/>
              </a:spcAft>
              <a:buClr>
                <a:schemeClr val="accent4"/>
              </a:buClr>
              <a:buSzPts val="1000"/>
              <a:buFont typeface="Arial"/>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146"/>
          <p:cNvSpPr/>
          <p:nvPr/>
        </p:nvSpPr>
        <p:spPr>
          <a:xfrm flipH="1">
            <a:off x="2395018" y="2732007"/>
            <a:ext cx="752057" cy="693619"/>
          </a:xfrm>
          <a:custGeom>
            <a:rect b="b" l="l" r="r" t="t"/>
            <a:pathLst>
              <a:path extrusionOk="0" h="36993" w="38434">
                <a:moveTo>
                  <a:pt x="38434" y="0"/>
                </a:moveTo>
                <a:lnTo>
                  <a:pt x="38434" y="18737"/>
                </a:lnTo>
                <a:lnTo>
                  <a:pt x="0" y="18737"/>
                </a:lnTo>
                <a:lnTo>
                  <a:pt x="0" y="36993"/>
                </a:lnTo>
              </a:path>
            </a:pathLst>
          </a:custGeom>
          <a:noFill/>
          <a:ln cap="flat" cmpd="sng" w="19050">
            <a:solidFill>
              <a:srgbClr val="C2C2C2"/>
            </a:solidFill>
            <a:prstDash val="solid"/>
            <a:miter lim="8000"/>
            <a:headEnd len="sm" w="sm" type="none"/>
            <a:tailEnd len="sm" w="sm" type="none"/>
          </a:ln>
        </p:spPr>
      </p:sp>
      <p:cxnSp>
        <p:nvCxnSpPr>
          <p:cNvPr id="1862" name="Google Shape;1862;p146"/>
          <p:cNvCxnSpPr/>
          <p:nvPr/>
        </p:nvCxnSpPr>
        <p:spPr>
          <a:xfrm>
            <a:off x="3244565" y="2737481"/>
            <a:ext cx="4500" cy="682800"/>
          </a:xfrm>
          <a:prstGeom prst="straightConnector1">
            <a:avLst/>
          </a:prstGeom>
          <a:noFill/>
          <a:ln cap="flat" cmpd="sng" w="19050">
            <a:solidFill>
              <a:srgbClr val="C2C2C2"/>
            </a:solidFill>
            <a:prstDash val="solid"/>
            <a:miter lim="8000"/>
            <a:headEnd len="sm" w="sm" type="none"/>
            <a:tailEnd len="sm" w="sm" type="none"/>
          </a:ln>
        </p:spPr>
      </p:cxnSp>
      <p:sp>
        <p:nvSpPr>
          <p:cNvPr id="1863" name="Google Shape;1863;p146"/>
          <p:cNvSpPr/>
          <p:nvPr/>
        </p:nvSpPr>
        <p:spPr>
          <a:xfrm>
            <a:off x="3374328" y="2742993"/>
            <a:ext cx="2769554" cy="682706"/>
          </a:xfrm>
          <a:custGeom>
            <a:rect b="b" l="l" r="r" t="t"/>
            <a:pathLst>
              <a:path extrusionOk="0" h="36993" w="38434">
                <a:moveTo>
                  <a:pt x="38434" y="0"/>
                </a:moveTo>
                <a:lnTo>
                  <a:pt x="38434" y="18737"/>
                </a:lnTo>
                <a:lnTo>
                  <a:pt x="0" y="18737"/>
                </a:lnTo>
                <a:lnTo>
                  <a:pt x="0" y="36993"/>
                </a:lnTo>
              </a:path>
            </a:pathLst>
          </a:custGeom>
          <a:noFill/>
          <a:ln cap="flat" cmpd="sng" w="19050">
            <a:solidFill>
              <a:srgbClr val="C2C2C2"/>
            </a:solidFill>
            <a:prstDash val="solid"/>
            <a:miter lim="8000"/>
            <a:headEnd len="sm" w="sm" type="none"/>
            <a:tailEnd len="sm" w="sm" type="none"/>
          </a:ln>
        </p:spPr>
      </p:sp>
      <p:cxnSp>
        <p:nvCxnSpPr>
          <p:cNvPr id="1864" name="Google Shape;1864;p146"/>
          <p:cNvCxnSpPr/>
          <p:nvPr/>
        </p:nvCxnSpPr>
        <p:spPr>
          <a:xfrm>
            <a:off x="2284669" y="2739356"/>
            <a:ext cx="4500" cy="682800"/>
          </a:xfrm>
          <a:prstGeom prst="straightConnector1">
            <a:avLst/>
          </a:prstGeom>
          <a:noFill/>
          <a:ln cap="flat" cmpd="sng" w="19050">
            <a:solidFill>
              <a:srgbClr val="C2C2C2"/>
            </a:solidFill>
            <a:prstDash val="solid"/>
            <a:miter lim="8000"/>
            <a:headEnd len="sm" w="sm" type="none"/>
            <a:tailEnd len="sm" w="sm" type="none"/>
          </a:ln>
        </p:spPr>
      </p:cxnSp>
      <p:sp>
        <p:nvSpPr>
          <p:cNvPr id="1865" name="Google Shape;1865;p146"/>
          <p:cNvSpPr/>
          <p:nvPr/>
        </p:nvSpPr>
        <p:spPr>
          <a:xfrm>
            <a:off x="1713149" y="2738982"/>
            <a:ext cx="454386" cy="693619"/>
          </a:xfrm>
          <a:custGeom>
            <a:rect b="b" l="l" r="r" t="t"/>
            <a:pathLst>
              <a:path extrusionOk="0" h="36993" w="38434">
                <a:moveTo>
                  <a:pt x="38434" y="0"/>
                </a:moveTo>
                <a:lnTo>
                  <a:pt x="38434" y="18737"/>
                </a:lnTo>
                <a:lnTo>
                  <a:pt x="0" y="18737"/>
                </a:lnTo>
                <a:lnTo>
                  <a:pt x="0" y="36993"/>
                </a:lnTo>
              </a:path>
            </a:pathLst>
          </a:custGeom>
          <a:noFill/>
          <a:ln cap="flat" cmpd="sng" w="19050">
            <a:solidFill>
              <a:srgbClr val="C2C2C2"/>
            </a:solidFill>
            <a:prstDash val="solid"/>
            <a:miter lim="8000"/>
            <a:headEnd len="sm" w="sm" type="none"/>
            <a:tailEnd len="sm" w="sm" type="none"/>
          </a:ln>
        </p:spPr>
      </p:sp>
      <p:pic>
        <p:nvPicPr>
          <p:cNvPr id="1866" name="Google Shape;1866;p146"/>
          <p:cNvPicPr preferRelativeResize="0"/>
          <p:nvPr/>
        </p:nvPicPr>
        <p:blipFill rotWithShape="1">
          <a:blip r:embed="rId3">
            <a:alphaModFix/>
          </a:blip>
          <a:srcRect b="0" l="0" r="0" t="0"/>
          <a:stretch/>
        </p:blipFill>
        <p:spPr>
          <a:xfrm>
            <a:off x="945073" y="2380203"/>
            <a:ext cx="345049" cy="345049"/>
          </a:xfrm>
          <a:prstGeom prst="rect">
            <a:avLst/>
          </a:prstGeom>
          <a:noFill/>
          <a:ln>
            <a:noFill/>
          </a:ln>
        </p:spPr>
      </p:pic>
      <p:pic>
        <p:nvPicPr>
          <p:cNvPr id="1867" name="Google Shape;1867;p146"/>
          <p:cNvPicPr preferRelativeResize="0"/>
          <p:nvPr/>
        </p:nvPicPr>
        <p:blipFill rotWithShape="1">
          <a:blip r:embed="rId4">
            <a:alphaModFix/>
          </a:blip>
          <a:srcRect b="0" l="0" r="0" t="0"/>
          <a:stretch/>
        </p:blipFill>
        <p:spPr>
          <a:xfrm>
            <a:off x="3314646" y="1295019"/>
            <a:ext cx="487211" cy="487194"/>
          </a:xfrm>
          <a:prstGeom prst="rect">
            <a:avLst/>
          </a:prstGeom>
          <a:noFill/>
          <a:ln>
            <a:noFill/>
          </a:ln>
        </p:spPr>
      </p:pic>
      <p:pic>
        <p:nvPicPr>
          <p:cNvPr id="1868" name="Google Shape;1868;p146"/>
          <p:cNvPicPr preferRelativeResize="0"/>
          <p:nvPr/>
        </p:nvPicPr>
        <p:blipFill rotWithShape="1">
          <a:blip r:embed="rId3">
            <a:alphaModFix/>
          </a:blip>
          <a:srcRect b="0" l="0" r="0" t="0"/>
          <a:stretch/>
        </p:blipFill>
        <p:spPr>
          <a:xfrm>
            <a:off x="830794" y="3432310"/>
            <a:ext cx="345049" cy="345049"/>
          </a:xfrm>
          <a:prstGeom prst="rect">
            <a:avLst/>
          </a:prstGeom>
          <a:noFill/>
          <a:ln>
            <a:noFill/>
          </a:ln>
        </p:spPr>
      </p:pic>
      <p:cxnSp>
        <p:nvCxnSpPr>
          <p:cNvPr id="1869" name="Google Shape;1869;p146"/>
          <p:cNvCxnSpPr>
            <a:stCxn id="1870" idx="2"/>
            <a:endCxn id="1871" idx="0"/>
          </p:cNvCxnSpPr>
          <p:nvPr/>
        </p:nvCxnSpPr>
        <p:spPr>
          <a:xfrm flipH="1" rot="-5400000">
            <a:off x="5426804" y="867100"/>
            <a:ext cx="647700" cy="23571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72" name="Google Shape;1872;p146"/>
          <p:cNvCxnSpPr>
            <a:stCxn id="1873" idx="0"/>
            <a:endCxn id="1870" idx="2"/>
          </p:cNvCxnSpPr>
          <p:nvPr/>
        </p:nvCxnSpPr>
        <p:spPr>
          <a:xfrm rot="-5400000">
            <a:off x="2744529" y="542156"/>
            <a:ext cx="647700" cy="3007200"/>
          </a:xfrm>
          <a:prstGeom prst="bentConnector3">
            <a:avLst>
              <a:gd fmla="val 50002" name="adj1"/>
            </a:avLst>
          </a:prstGeom>
          <a:noFill/>
          <a:ln cap="flat" cmpd="sng" w="19050">
            <a:solidFill>
              <a:srgbClr val="C2C2C2"/>
            </a:solidFill>
            <a:prstDash val="solid"/>
            <a:miter lim="8000"/>
            <a:headEnd len="sm" w="sm" type="none"/>
            <a:tailEnd len="sm" w="sm" type="none"/>
          </a:ln>
        </p:spPr>
      </p:cxnSp>
      <p:sp>
        <p:nvSpPr>
          <p:cNvPr id="1870" name="Google Shape;1870;p146">
            <a:hlinkClick r:id="rId5"/>
          </p:cNvPr>
          <p:cNvSpPr txBox="1"/>
          <p:nvPr/>
        </p:nvSpPr>
        <p:spPr>
          <a:xfrm>
            <a:off x="3801854" y="1355500"/>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000" u="none" cap="none" strike="noStrike">
                <a:solidFill>
                  <a:srgbClr val="A72A1E"/>
                </a:solidFill>
                <a:latin typeface="Roboto"/>
                <a:ea typeface="Roboto"/>
                <a:cs typeface="Roboto"/>
                <a:sym typeface="Roboto"/>
              </a:rPr>
              <a:t>data-models</a:t>
            </a:r>
            <a:endParaRPr b="1"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Umbrella repo</a:t>
            </a:r>
            <a:endParaRPr b="0" i="0" sz="1000" u="none" cap="none" strike="noStrike">
              <a:solidFill>
                <a:srgbClr val="A72A1E"/>
              </a:solidFill>
              <a:latin typeface="Roboto"/>
              <a:ea typeface="Roboto"/>
              <a:cs typeface="Roboto"/>
              <a:sym typeface="Roboto"/>
            </a:endParaRPr>
          </a:p>
        </p:txBody>
      </p:sp>
      <p:sp>
        <p:nvSpPr>
          <p:cNvPr id="1873" name="Google Shape;1873;p146"/>
          <p:cNvSpPr txBox="1"/>
          <p:nvPr/>
        </p:nvSpPr>
        <p:spPr>
          <a:xfrm>
            <a:off x="1290129" y="2369606"/>
            <a:ext cx="5493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 Water</a:t>
            </a:r>
            <a:endParaRPr b="0" i="0" sz="1000" u="none" cap="none" strike="noStrike">
              <a:solidFill>
                <a:srgbClr val="A72A1E"/>
              </a:solidFill>
              <a:latin typeface="Roboto"/>
              <a:ea typeface="Roboto"/>
              <a:cs typeface="Roboto"/>
              <a:sym typeface="Roboto"/>
            </a:endParaRPr>
          </a:p>
        </p:txBody>
      </p:sp>
      <p:sp>
        <p:nvSpPr>
          <p:cNvPr id="1874" name="Google Shape;1874;p146"/>
          <p:cNvSpPr txBox="1"/>
          <p:nvPr/>
        </p:nvSpPr>
        <p:spPr>
          <a:xfrm>
            <a:off x="1179271" y="3421706"/>
            <a:ext cx="780900" cy="647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Subject 1</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900" u="none" cap="none" strike="noStrike">
                <a:solidFill>
                  <a:srgbClr val="A72A1E"/>
                </a:solidFill>
                <a:latin typeface="Roboto"/>
                <a:ea typeface="Roboto"/>
                <a:cs typeface="Roboto"/>
                <a:sym typeface="Roboto"/>
              </a:rPr>
              <a:t>(sewage)</a:t>
            </a:r>
            <a:endParaRPr b="0" i="0" sz="900" u="none" cap="none" strike="noStrike">
              <a:solidFill>
                <a:srgbClr val="A72A1E"/>
              </a:solidFill>
              <a:latin typeface="Roboto"/>
              <a:ea typeface="Roboto"/>
              <a:cs typeface="Roboto"/>
              <a:sym typeface="Roboto"/>
            </a:endParaRPr>
          </a:p>
        </p:txBody>
      </p:sp>
      <p:sp>
        <p:nvSpPr>
          <p:cNvPr id="1875" name="Google Shape;1875;p146">
            <a:hlinkClick r:id="rId6"/>
          </p:cNvPr>
          <p:cNvSpPr txBox="1"/>
          <p:nvPr/>
        </p:nvSpPr>
        <p:spPr>
          <a:xfrm>
            <a:off x="1921250" y="2369606"/>
            <a:ext cx="5493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A72A1E"/>
                </a:solidFill>
                <a:latin typeface="Roboto"/>
                <a:ea typeface="Roboto"/>
                <a:cs typeface="Roboto"/>
                <a:sym typeface="Roboto"/>
              </a:rPr>
              <a:t>Smart Cities</a:t>
            </a:r>
            <a:endParaRPr b="0" i="0" sz="1000" u="none" cap="none" strike="noStrike">
              <a:solidFill>
                <a:srgbClr val="A72A1E"/>
              </a:solidFill>
              <a:latin typeface="Roboto"/>
              <a:ea typeface="Roboto"/>
              <a:cs typeface="Roboto"/>
              <a:sym typeface="Roboto"/>
            </a:endParaRPr>
          </a:p>
        </p:txBody>
      </p:sp>
      <p:sp>
        <p:nvSpPr>
          <p:cNvPr id="1876" name="Google Shape;1876;p146"/>
          <p:cNvSpPr txBox="1"/>
          <p:nvPr/>
        </p:nvSpPr>
        <p:spPr>
          <a:xfrm flipH="1">
            <a:off x="3556929" y="2369600"/>
            <a:ext cx="701700" cy="366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Cross Sector</a:t>
            </a:r>
            <a:endParaRPr b="0" i="0" sz="1000" u="none" cap="none" strike="noStrike">
              <a:solidFill>
                <a:srgbClr val="A72A1E"/>
              </a:solidFill>
              <a:latin typeface="Roboto"/>
              <a:ea typeface="Roboto"/>
              <a:cs typeface="Roboto"/>
              <a:sym typeface="Roboto"/>
            </a:endParaRPr>
          </a:p>
        </p:txBody>
      </p:sp>
      <p:sp>
        <p:nvSpPr>
          <p:cNvPr id="1877" name="Google Shape;1877;p146"/>
          <p:cNvSpPr txBox="1"/>
          <p:nvPr/>
        </p:nvSpPr>
        <p:spPr>
          <a:xfrm flipH="1">
            <a:off x="2552478" y="2369606"/>
            <a:ext cx="922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Environment</a:t>
            </a:r>
            <a:endParaRPr b="0" i="0" sz="1000" u="none" cap="none" strike="noStrike">
              <a:solidFill>
                <a:srgbClr val="A72A1E"/>
              </a:solidFill>
              <a:latin typeface="Roboto"/>
              <a:ea typeface="Roboto"/>
              <a:cs typeface="Roboto"/>
              <a:sym typeface="Roboto"/>
            </a:endParaRPr>
          </a:p>
        </p:txBody>
      </p:sp>
      <p:sp>
        <p:nvSpPr>
          <p:cNvPr id="1878" name="Google Shape;1878;p146"/>
          <p:cNvSpPr txBox="1"/>
          <p:nvPr/>
        </p:nvSpPr>
        <p:spPr>
          <a:xfrm flipH="1">
            <a:off x="4340646" y="2369606"/>
            <a:ext cx="784200" cy="366300"/>
          </a:xfrm>
          <a:prstGeom prst="rect">
            <a:avLst/>
          </a:prstGeom>
          <a:noFill/>
          <a:ln cap="flat" cmpd="sng" w="19050">
            <a:solidFill>
              <a:srgbClr val="FF9900"/>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Destinations</a:t>
            </a:r>
            <a:endParaRPr b="0" i="0" sz="1000" u="none" cap="none" strike="noStrike">
              <a:solidFill>
                <a:srgbClr val="A72A1E"/>
              </a:solidFill>
              <a:latin typeface="Roboto"/>
              <a:ea typeface="Roboto"/>
              <a:cs typeface="Roboto"/>
              <a:sym typeface="Roboto"/>
            </a:endParaRPr>
          </a:p>
        </p:txBody>
      </p:sp>
      <p:sp>
        <p:nvSpPr>
          <p:cNvPr id="1871" name="Google Shape;1871;p146"/>
          <p:cNvSpPr txBox="1"/>
          <p:nvPr/>
        </p:nvSpPr>
        <p:spPr>
          <a:xfrm>
            <a:off x="6510900" y="2369606"/>
            <a:ext cx="836700" cy="366300"/>
          </a:xfrm>
          <a:prstGeom prst="rect">
            <a:avLst/>
          </a:prstGeom>
          <a:noFill/>
          <a:ln cap="flat" cmpd="sng" w="19050">
            <a:solidFill>
              <a:srgbClr val="FF99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FF9900"/>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Manufacturing</a:t>
            </a:r>
            <a:endParaRPr b="0" i="0" sz="1000" u="none" cap="none" strike="noStrike">
              <a:solidFill>
                <a:srgbClr val="A72A1E"/>
              </a:solidFill>
              <a:latin typeface="Roboto"/>
              <a:ea typeface="Roboto"/>
              <a:cs typeface="Roboto"/>
              <a:sym typeface="Roboto"/>
            </a:endParaRPr>
          </a:p>
        </p:txBody>
      </p:sp>
      <p:sp>
        <p:nvSpPr>
          <p:cNvPr id="1879" name="Google Shape;1879;p146"/>
          <p:cNvSpPr txBox="1"/>
          <p:nvPr/>
        </p:nvSpPr>
        <p:spPr>
          <a:xfrm>
            <a:off x="5206813" y="2369606"/>
            <a:ext cx="570000" cy="366300"/>
          </a:xfrm>
          <a:prstGeom prst="rect">
            <a:avLst/>
          </a:prstGeom>
          <a:noFill/>
          <a:ln cap="flat" cmpd="sng" w="19050">
            <a:solidFill>
              <a:srgbClr val="A72A1E"/>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Agrifood</a:t>
            </a:r>
            <a:endParaRPr b="0" i="0" sz="1000" u="none" cap="none" strike="noStrike">
              <a:solidFill>
                <a:srgbClr val="A72A1E"/>
              </a:solidFill>
              <a:latin typeface="Roboto"/>
              <a:ea typeface="Roboto"/>
              <a:cs typeface="Roboto"/>
              <a:sym typeface="Roboto"/>
            </a:endParaRPr>
          </a:p>
        </p:txBody>
      </p:sp>
      <p:sp>
        <p:nvSpPr>
          <p:cNvPr id="1880" name="Google Shape;1880;p146"/>
          <p:cNvSpPr txBox="1"/>
          <p:nvPr/>
        </p:nvSpPr>
        <p:spPr>
          <a:xfrm>
            <a:off x="2016410" y="3421706"/>
            <a:ext cx="780900" cy="6477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Subject 2 </a:t>
            </a:r>
            <a:r>
              <a:rPr b="0" i="0" lang="en" sz="900" u="none" cap="none" strike="noStrike">
                <a:solidFill>
                  <a:srgbClr val="A72A1E"/>
                </a:solidFill>
                <a:latin typeface="Roboto"/>
                <a:ea typeface="Roboto"/>
                <a:cs typeface="Roboto"/>
                <a:sym typeface="Roboto"/>
              </a:rPr>
              <a:t>(parking)</a:t>
            </a:r>
            <a:endParaRPr b="0" i="0" sz="900" u="none" cap="none" strike="noStrike">
              <a:solidFill>
                <a:srgbClr val="A72A1E"/>
              </a:solidFill>
              <a:latin typeface="Roboto"/>
              <a:ea typeface="Roboto"/>
              <a:cs typeface="Roboto"/>
              <a:sym typeface="Roboto"/>
            </a:endParaRPr>
          </a:p>
        </p:txBody>
      </p:sp>
      <p:sp>
        <p:nvSpPr>
          <p:cNvPr id="1881" name="Google Shape;1881;p146">
            <a:hlinkClick r:id="rId7"/>
          </p:cNvPr>
          <p:cNvSpPr txBox="1"/>
          <p:nvPr/>
        </p:nvSpPr>
        <p:spPr>
          <a:xfrm>
            <a:off x="2853549" y="3421706"/>
            <a:ext cx="780900" cy="647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Subject 3 </a:t>
            </a:r>
            <a:r>
              <a:rPr b="0" i="0" lang="en" sz="900" u="none" cap="none" strike="noStrike">
                <a:solidFill>
                  <a:srgbClr val="A72A1E"/>
                </a:solidFill>
                <a:latin typeface="Roboto"/>
                <a:ea typeface="Roboto"/>
                <a:cs typeface="Roboto"/>
                <a:sym typeface="Roboto"/>
              </a:rPr>
              <a:t>(weather)</a:t>
            </a:r>
            <a:endParaRPr b="0" i="0" sz="900" u="none" cap="none" strike="noStrike">
              <a:solidFill>
                <a:srgbClr val="A72A1E"/>
              </a:solidFill>
              <a:latin typeface="Roboto"/>
              <a:ea typeface="Roboto"/>
              <a:cs typeface="Roboto"/>
              <a:sym typeface="Roboto"/>
            </a:endParaRPr>
          </a:p>
        </p:txBody>
      </p:sp>
      <p:sp>
        <p:nvSpPr>
          <p:cNvPr id="1882" name="Google Shape;1882;p146"/>
          <p:cNvSpPr txBox="1"/>
          <p:nvPr/>
        </p:nvSpPr>
        <p:spPr>
          <a:xfrm>
            <a:off x="3690689" y="3421706"/>
            <a:ext cx="780900" cy="6477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Subject 4 </a:t>
            </a:r>
            <a:r>
              <a:rPr b="0" i="0" lang="en" sz="800" u="none" cap="none" strike="noStrike">
                <a:solidFill>
                  <a:srgbClr val="A72A1E"/>
                </a:solidFill>
                <a:latin typeface="Roboto"/>
                <a:ea typeface="Roboto"/>
                <a:cs typeface="Roboto"/>
                <a:sym typeface="Roboto"/>
              </a:rPr>
              <a:t>(Power Transformer)</a:t>
            </a:r>
            <a:endParaRPr b="0" i="0" sz="900" u="none" cap="none" strike="noStrike">
              <a:solidFill>
                <a:srgbClr val="A72A1E"/>
              </a:solidFill>
              <a:latin typeface="Roboto"/>
              <a:ea typeface="Roboto"/>
              <a:cs typeface="Roboto"/>
              <a:sym typeface="Roboto"/>
            </a:endParaRPr>
          </a:p>
        </p:txBody>
      </p:sp>
      <p:cxnSp>
        <p:nvCxnSpPr>
          <p:cNvPr id="1883" name="Google Shape;1883;p146"/>
          <p:cNvCxnSpPr>
            <a:stCxn id="1875" idx="0"/>
            <a:endCxn id="1870" idx="2"/>
          </p:cNvCxnSpPr>
          <p:nvPr/>
        </p:nvCxnSpPr>
        <p:spPr>
          <a:xfrm rot="-5400000">
            <a:off x="3060200" y="857606"/>
            <a:ext cx="647700" cy="23763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84" name="Google Shape;1884;p146"/>
          <p:cNvCxnSpPr>
            <a:stCxn id="1885" idx="0"/>
            <a:endCxn id="1870" idx="2"/>
          </p:cNvCxnSpPr>
          <p:nvPr/>
        </p:nvCxnSpPr>
        <p:spPr>
          <a:xfrm flipH="1" rot="5400000">
            <a:off x="6348959" y="-54994"/>
            <a:ext cx="647700" cy="42015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86" name="Google Shape;1886;p146"/>
          <p:cNvCxnSpPr>
            <a:stCxn id="1879" idx="0"/>
            <a:endCxn id="1870" idx="2"/>
          </p:cNvCxnSpPr>
          <p:nvPr/>
        </p:nvCxnSpPr>
        <p:spPr>
          <a:xfrm flipH="1" rot="5400000">
            <a:off x="4708063" y="1585856"/>
            <a:ext cx="647700" cy="9198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87" name="Google Shape;1887;p146"/>
          <p:cNvCxnSpPr>
            <a:stCxn id="1876" idx="0"/>
            <a:endCxn id="1870" idx="2"/>
          </p:cNvCxnSpPr>
          <p:nvPr/>
        </p:nvCxnSpPr>
        <p:spPr>
          <a:xfrm rot="-5400000">
            <a:off x="3916029" y="1713650"/>
            <a:ext cx="647700" cy="6642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88" name="Google Shape;1888;p146"/>
          <p:cNvCxnSpPr>
            <a:stCxn id="1877" idx="0"/>
            <a:endCxn id="1870" idx="2"/>
          </p:cNvCxnSpPr>
          <p:nvPr/>
        </p:nvCxnSpPr>
        <p:spPr>
          <a:xfrm rot="-5400000">
            <a:off x="3469128" y="1266506"/>
            <a:ext cx="647700" cy="15585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89" name="Google Shape;1889;p146"/>
          <p:cNvCxnSpPr>
            <a:stCxn id="1878" idx="0"/>
            <a:endCxn id="1870" idx="2"/>
          </p:cNvCxnSpPr>
          <p:nvPr/>
        </p:nvCxnSpPr>
        <p:spPr>
          <a:xfrm flipH="1" rot="5400000">
            <a:off x="4328646" y="1965506"/>
            <a:ext cx="647700" cy="160500"/>
          </a:xfrm>
          <a:prstGeom prst="bentConnector3">
            <a:avLst>
              <a:gd fmla="val 50002" name="adj1"/>
            </a:avLst>
          </a:prstGeom>
          <a:noFill/>
          <a:ln cap="flat" cmpd="sng" w="19050">
            <a:solidFill>
              <a:srgbClr val="C2C2C2"/>
            </a:solidFill>
            <a:prstDash val="solid"/>
            <a:miter lim="8000"/>
            <a:headEnd len="sm" w="sm" type="none"/>
            <a:tailEnd len="sm" w="sm" type="none"/>
          </a:ln>
        </p:spPr>
      </p:cxnSp>
      <p:cxnSp>
        <p:nvCxnSpPr>
          <p:cNvPr id="1890" name="Google Shape;1890;p146"/>
          <p:cNvCxnSpPr>
            <a:stCxn id="1891" idx="0"/>
            <a:endCxn id="1870" idx="2"/>
          </p:cNvCxnSpPr>
          <p:nvPr/>
        </p:nvCxnSpPr>
        <p:spPr>
          <a:xfrm flipH="1" rot="5400000">
            <a:off x="5030333" y="1263777"/>
            <a:ext cx="655500" cy="1571700"/>
          </a:xfrm>
          <a:prstGeom prst="bentConnector3">
            <a:avLst>
              <a:gd fmla="val 49994" name="adj1"/>
            </a:avLst>
          </a:prstGeom>
          <a:noFill/>
          <a:ln cap="flat" cmpd="sng" w="19050">
            <a:solidFill>
              <a:srgbClr val="C2C2C2"/>
            </a:solidFill>
            <a:prstDash val="solid"/>
            <a:miter lim="8000"/>
            <a:headEnd len="sm" w="sm" type="none"/>
            <a:tailEnd len="sm" w="sm" type="none"/>
          </a:ln>
        </p:spPr>
      </p:cxnSp>
      <p:grpSp>
        <p:nvGrpSpPr>
          <p:cNvPr id="1892" name="Google Shape;1892;p146"/>
          <p:cNvGrpSpPr/>
          <p:nvPr/>
        </p:nvGrpSpPr>
        <p:grpSpPr>
          <a:xfrm>
            <a:off x="64440" y="1905994"/>
            <a:ext cx="1282645" cy="692843"/>
            <a:chOff x="232304" y="2617492"/>
            <a:chExt cx="4212300" cy="923790"/>
          </a:xfrm>
        </p:grpSpPr>
        <p:sp>
          <p:nvSpPr>
            <p:cNvPr id="1893" name="Google Shape;1893;p146"/>
            <p:cNvSpPr txBox="1"/>
            <p:nvPr/>
          </p:nvSpPr>
          <p:spPr>
            <a:xfrm>
              <a:off x="232304" y="2617492"/>
              <a:ext cx="4212300" cy="2904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None/>
              </a:pPr>
              <a:r>
                <a:rPr b="1" i="0" lang="en" sz="900" u="none" cap="none" strike="noStrike">
                  <a:solidFill>
                    <a:srgbClr val="002E67"/>
                  </a:solidFill>
                  <a:latin typeface="Arial"/>
                  <a:ea typeface="Arial"/>
                  <a:cs typeface="Arial"/>
                  <a:sym typeface="Arial"/>
                </a:rPr>
                <a:t>DOMAINS REPOSITORIES</a:t>
              </a:r>
              <a:endParaRPr b="1" i="0" sz="900" u="none" cap="none" strike="noStrike">
                <a:solidFill>
                  <a:srgbClr val="002E67"/>
                </a:solidFill>
                <a:latin typeface="Arial"/>
                <a:ea typeface="Arial"/>
                <a:cs typeface="Arial"/>
                <a:sym typeface="Arial"/>
              </a:endParaRPr>
            </a:p>
          </p:txBody>
        </p:sp>
        <p:sp>
          <p:nvSpPr>
            <p:cNvPr id="1894" name="Google Shape;1894;p146"/>
            <p:cNvSpPr txBox="1"/>
            <p:nvPr/>
          </p:nvSpPr>
          <p:spPr>
            <a:xfrm>
              <a:off x="262925" y="2990182"/>
              <a:ext cx="3000000" cy="5511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Readme pointing to the list of subjects</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General info or shared resources</a:t>
              </a:r>
              <a:endParaRPr b="0" i="0" sz="900" u="none" cap="none" strike="noStrike">
                <a:solidFill>
                  <a:srgbClr val="002E67"/>
                </a:solidFill>
                <a:latin typeface="Arial"/>
                <a:ea typeface="Arial"/>
                <a:cs typeface="Arial"/>
                <a:sym typeface="Arial"/>
              </a:endParaRPr>
            </a:p>
          </p:txBody>
        </p:sp>
      </p:grpSp>
      <p:grpSp>
        <p:nvGrpSpPr>
          <p:cNvPr id="1895" name="Google Shape;1895;p146"/>
          <p:cNvGrpSpPr/>
          <p:nvPr/>
        </p:nvGrpSpPr>
        <p:grpSpPr>
          <a:xfrm>
            <a:off x="1300327" y="4145274"/>
            <a:ext cx="487178" cy="533128"/>
            <a:chOff x="7591925" y="5327250"/>
            <a:chExt cx="1160776" cy="1008376"/>
          </a:xfrm>
        </p:grpSpPr>
        <p:pic>
          <p:nvPicPr>
            <p:cNvPr id="1896" name="Google Shape;1896;p146"/>
            <p:cNvPicPr preferRelativeResize="0"/>
            <p:nvPr/>
          </p:nvPicPr>
          <p:blipFill rotWithShape="1">
            <a:blip r:embed="rId8">
              <a:alphaModFix/>
            </a:blip>
            <a:srcRect b="0" l="0" r="0" t="0"/>
            <a:stretch/>
          </p:blipFill>
          <p:spPr>
            <a:xfrm>
              <a:off x="7591925" y="5327250"/>
              <a:ext cx="551176" cy="551176"/>
            </a:xfrm>
            <a:prstGeom prst="rect">
              <a:avLst/>
            </a:prstGeom>
            <a:noFill/>
            <a:ln>
              <a:noFill/>
            </a:ln>
          </p:spPr>
        </p:pic>
        <p:pic>
          <p:nvPicPr>
            <p:cNvPr id="1897" name="Google Shape;1897;p146"/>
            <p:cNvPicPr preferRelativeResize="0"/>
            <p:nvPr/>
          </p:nvPicPr>
          <p:blipFill rotWithShape="1">
            <a:blip r:embed="rId8">
              <a:alphaModFix/>
            </a:blip>
            <a:srcRect b="0" l="0" r="0" t="0"/>
            <a:stretch/>
          </p:blipFill>
          <p:spPr>
            <a:xfrm>
              <a:off x="7820525" y="5479650"/>
              <a:ext cx="551176" cy="551176"/>
            </a:xfrm>
            <a:prstGeom prst="rect">
              <a:avLst/>
            </a:prstGeom>
            <a:noFill/>
            <a:ln>
              <a:noFill/>
            </a:ln>
          </p:spPr>
        </p:pic>
        <p:pic>
          <p:nvPicPr>
            <p:cNvPr id="1898" name="Google Shape;1898;p146"/>
            <p:cNvPicPr preferRelativeResize="0"/>
            <p:nvPr/>
          </p:nvPicPr>
          <p:blipFill rotWithShape="1">
            <a:blip r:embed="rId8">
              <a:alphaModFix/>
            </a:blip>
            <a:srcRect b="0" l="0" r="0" t="0"/>
            <a:stretch/>
          </p:blipFill>
          <p:spPr>
            <a:xfrm>
              <a:off x="8201525" y="5784450"/>
              <a:ext cx="551176" cy="551176"/>
            </a:xfrm>
            <a:prstGeom prst="rect">
              <a:avLst/>
            </a:prstGeom>
            <a:noFill/>
            <a:ln>
              <a:noFill/>
            </a:ln>
          </p:spPr>
        </p:pic>
      </p:grpSp>
      <p:grpSp>
        <p:nvGrpSpPr>
          <p:cNvPr id="1899" name="Google Shape;1899;p146"/>
          <p:cNvGrpSpPr/>
          <p:nvPr/>
        </p:nvGrpSpPr>
        <p:grpSpPr>
          <a:xfrm>
            <a:off x="2100323" y="4145274"/>
            <a:ext cx="487178" cy="533128"/>
            <a:chOff x="7591925" y="5327250"/>
            <a:chExt cx="1160776" cy="1008376"/>
          </a:xfrm>
        </p:grpSpPr>
        <p:pic>
          <p:nvPicPr>
            <p:cNvPr id="1900" name="Google Shape;1900;p146"/>
            <p:cNvPicPr preferRelativeResize="0"/>
            <p:nvPr/>
          </p:nvPicPr>
          <p:blipFill rotWithShape="1">
            <a:blip r:embed="rId8">
              <a:alphaModFix/>
            </a:blip>
            <a:srcRect b="0" l="0" r="0" t="0"/>
            <a:stretch/>
          </p:blipFill>
          <p:spPr>
            <a:xfrm>
              <a:off x="7591925" y="5327250"/>
              <a:ext cx="551176" cy="551176"/>
            </a:xfrm>
            <a:prstGeom prst="rect">
              <a:avLst/>
            </a:prstGeom>
            <a:noFill/>
            <a:ln>
              <a:noFill/>
            </a:ln>
          </p:spPr>
        </p:pic>
        <p:pic>
          <p:nvPicPr>
            <p:cNvPr id="1901" name="Google Shape;1901;p146"/>
            <p:cNvPicPr preferRelativeResize="0"/>
            <p:nvPr/>
          </p:nvPicPr>
          <p:blipFill rotWithShape="1">
            <a:blip r:embed="rId8">
              <a:alphaModFix/>
            </a:blip>
            <a:srcRect b="0" l="0" r="0" t="0"/>
            <a:stretch/>
          </p:blipFill>
          <p:spPr>
            <a:xfrm>
              <a:off x="7820525" y="5479650"/>
              <a:ext cx="551176" cy="551176"/>
            </a:xfrm>
            <a:prstGeom prst="rect">
              <a:avLst/>
            </a:prstGeom>
            <a:noFill/>
            <a:ln>
              <a:noFill/>
            </a:ln>
          </p:spPr>
        </p:pic>
        <p:pic>
          <p:nvPicPr>
            <p:cNvPr id="1902" name="Google Shape;1902;p146"/>
            <p:cNvPicPr preferRelativeResize="0"/>
            <p:nvPr/>
          </p:nvPicPr>
          <p:blipFill rotWithShape="1">
            <a:blip r:embed="rId8">
              <a:alphaModFix/>
            </a:blip>
            <a:srcRect b="0" l="0" r="0" t="0"/>
            <a:stretch/>
          </p:blipFill>
          <p:spPr>
            <a:xfrm>
              <a:off x="8201525" y="5784450"/>
              <a:ext cx="551176" cy="551176"/>
            </a:xfrm>
            <a:prstGeom prst="rect">
              <a:avLst/>
            </a:prstGeom>
            <a:noFill/>
            <a:ln>
              <a:noFill/>
            </a:ln>
          </p:spPr>
        </p:pic>
      </p:grpSp>
      <p:grpSp>
        <p:nvGrpSpPr>
          <p:cNvPr id="1903" name="Google Shape;1903;p146"/>
          <p:cNvGrpSpPr/>
          <p:nvPr/>
        </p:nvGrpSpPr>
        <p:grpSpPr>
          <a:xfrm>
            <a:off x="2953058" y="4145274"/>
            <a:ext cx="487178" cy="533128"/>
            <a:chOff x="7591925" y="5327250"/>
            <a:chExt cx="1160776" cy="1008376"/>
          </a:xfrm>
        </p:grpSpPr>
        <p:pic>
          <p:nvPicPr>
            <p:cNvPr id="1904" name="Google Shape;1904;p146"/>
            <p:cNvPicPr preferRelativeResize="0"/>
            <p:nvPr/>
          </p:nvPicPr>
          <p:blipFill rotWithShape="1">
            <a:blip r:embed="rId8">
              <a:alphaModFix/>
            </a:blip>
            <a:srcRect b="0" l="0" r="0" t="0"/>
            <a:stretch/>
          </p:blipFill>
          <p:spPr>
            <a:xfrm>
              <a:off x="7591925" y="5327250"/>
              <a:ext cx="551176" cy="551176"/>
            </a:xfrm>
            <a:prstGeom prst="rect">
              <a:avLst/>
            </a:prstGeom>
            <a:noFill/>
            <a:ln>
              <a:noFill/>
            </a:ln>
          </p:spPr>
        </p:pic>
        <p:pic>
          <p:nvPicPr>
            <p:cNvPr id="1905" name="Google Shape;1905;p146"/>
            <p:cNvPicPr preferRelativeResize="0"/>
            <p:nvPr/>
          </p:nvPicPr>
          <p:blipFill rotWithShape="1">
            <a:blip r:embed="rId8">
              <a:alphaModFix/>
            </a:blip>
            <a:srcRect b="0" l="0" r="0" t="0"/>
            <a:stretch/>
          </p:blipFill>
          <p:spPr>
            <a:xfrm>
              <a:off x="7820525" y="5479650"/>
              <a:ext cx="551176" cy="551176"/>
            </a:xfrm>
            <a:prstGeom prst="rect">
              <a:avLst/>
            </a:prstGeom>
            <a:noFill/>
            <a:ln>
              <a:noFill/>
            </a:ln>
          </p:spPr>
        </p:pic>
        <p:pic>
          <p:nvPicPr>
            <p:cNvPr id="1906" name="Google Shape;1906;p146"/>
            <p:cNvPicPr preferRelativeResize="0"/>
            <p:nvPr/>
          </p:nvPicPr>
          <p:blipFill rotWithShape="1">
            <a:blip r:embed="rId8">
              <a:alphaModFix/>
            </a:blip>
            <a:srcRect b="0" l="0" r="0" t="0"/>
            <a:stretch/>
          </p:blipFill>
          <p:spPr>
            <a:xfrm>
              <a:off x="8201525" y="5784450"/>
              <a:ext cx="551176" cy="551176"/>
            </a:xfrm>
            <a:prstGeom prst="rect">
              <a:avLst/>
            </a:prstGeom>
            <a:noFill/>
            <a:ln>
              <a:noFill/>
            </a:ln>
          </p:spPr>
        </p:pic>
      </p:grpSp>
      <p:grpSp>
        <p:nvGrpSpPr>
          <p:cNvPr id="1907" name="Google Shape;1907;p146"/>
          <p:cNvGrpSpPr/>
          <p:nvPr/>
        </p:nvGrpSpPr>
        <p:grpSpPr>
          <a:xfrm>
            <a:off x="3810197" y="4145274"/>
            <a:ext cx="487178" cy="533128"/>
            <a:chOff x="7591925" y="5327250"/>
            <a:chExt cx="1160776" cy="1008376"/>
          </a:xfrm>
        </p:grpSpPr>
        <p:pic>
          <p:nvPicPr>
            <p:cNvPr id="1908" name="Google Shape;1908;p146"/>
            <p:cNvPicPr preferRelativeResize="0"/>
            <p:nvPr/>
          </p:nvPicPr>
          <p:blipFill rotWithShape="1">
            <a:blip r:embed="rId8">
              <a:alphaModFix/>
            </a:blip>
            <a:srcRect b="0" l="0" r="0" t="0"/>
            <a:stretch/>
          </p:blipFill>
          <p:spPr>
            <a:xfrm>
              <a:off x="7591925" y="5327250"/>
              <a:ext cx="551176" cy="551176"/>
            </a:xfrm>
            <a:prstGeom prst="rect">
              <a:avLst/>
            </a:prstGeom>
            <a:noFill/>
            <a:ln>
              <a:noFill/>
            </a:ln>
          </p:spPr>
        </p:pic>
        <p:pic>
          <p:nvPicPr>
            <p:cNvPr id="1909" name="Google Shape;1909;p146"/>
            <p:cNvPicPr preferRelativeResize="0"/>
            <p:nvPr/>
          </p:nvPicPr>
          <p:blipFill rotWithShape="1">
            <a:blip r:embed="rId8">
              <a:alphaModFix/>
            </a:blip>
            <a:srcRect b="0" l="0" r="0" t="0"/>
            <a:stretch/>
          </p:blipFill>
          <p:spPr>
            <a:xfrm>
              <a:off x="7820525" y="5479650"/>
              <a:ext cx="551176" cy="551176"/>
            </a:xfrm>
            <a:prstGeom prst="rect">
              <a:avLst/>
            </a:prstGeom>
            <a:noFill/>
            <a:ln>
              <a:noFill/>
            </a:ln>
          </p:spPr>
        </p:pic>
        <p:pic>
          <p:nvPicPr>
            <p:cNvPr id="1910" name="Google Shape;1910;p146"/>
            <p:cNvPicPr preferRelativeResize="0"/>
            <p:nvPr/>
          </p:nvPicPr>
          <p:blipFill rotWithShape="1">
            <a:blip r:embed="rId8">
              <a:alphaModFix/>
            </a:blip>
            <a:srcRect b="0" l="0" r="0" t="0"/>
            <a:stretch/>
          </p:blipFill>
          <p:spPr>
            <a:xfrm>
              <a:off x="8201525" y="5784450"/>
              <a:ext cx="551176" cy="551176"/>
            </a:xfrm>
            <a:prstGeom prst="rect">
              <a:avLst/>
            </a:prstGeom>
            <a:noFill/>
            <a:ln>
              <a:noFill/>
            </a:ln>
          </p:spPr>
        </p:pic>
      </p:grpSp>
      <p:sp>
        <p:nvSpPr>
          <p:cNvPr id="1911" name="Google Shape;1911;p146"/>
          <p:cNvSpPr txBox="1"/>
          <p:nvPr/>
        </p:nvSpPr>
        <p:spPr>
          <a:xfrm>
            <a:off x="5352485" y="714600"/>
            <a:ext cx="3423300" cy="10362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i="0" lang="en" sz="900" u="none" cap="none" strike="noStrike">
                <a:solidFill>
                  <a:srgbClr val="002E67"/>
                </a:solidFill>
                <a:latin typeface="Arial"/>
                <a:ea typeface="Arial"/>
                <a:cs typeface="Arial"/>
                <a:sym typeface="Arial"/>
              </a:rPr>
              <a:t>DATA-MODELS</a:t>
            </a:r>
            <a:endParaRPr b="1"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Guides for coding new data models</a:t>
            </a:r>
            <a:endParaRPr b="0"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Template for new data models and examples</a:t>
            </a:r>
            <a:endParaRPr b="0"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Directory for scripting tools to check data models</a:t>
            </a:r>
            <a:endParaRPr b="0"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Inventory of domains and data models</a:t>
            </a:r>
            <a:endParaRPr b="0"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Inventory of attributes and terms</a:t>
            </a:r>
            <a:endParaRPr b="0" i="0" sz="900" u="none" cap="none" strike="noStrike">
              <a:solidFill>
                <a:srgbClr val="002E67"/>
              </a:solidFill>
              <a:latin typeface="Arial"/>
              <a:ea typeface="Arial"/>
              <a:cs typeface="Arial"/>
              <a:sym typeface="Arial"/>
            </a:endParaRPr>
          </a:p>
          <a:p>
            <a:pPr indent="-222250" lvl="0" marL="342900" marR="0" rtl="0" algn="l">
              <a:lnSpc>
                <a:spcPct val="115000"/>
              </a:lnSpc>
              <a:spcBef>
                <a:spcPts val="0"/>
              </a:spcBef>
              <a:spcAft>
                <a:spcPts val="0"/>
              </a:spcAft>
              <a:buClr>
                <a:srgbClr val="002E67"/>
              </a:buClr>
              <a:buSzPts val="900"/>
              <a:buFont typeface="Arial"/>
              <a:buChar char="-"/>
            </a:pPr>
            <a:r>
              <a:rPr b="0" i="0" lang="en" sz="900" u="none" cap="none" strike="noStrike">
                <a:solidFill>
                  <a:srgbClr val="002E67"/>
                </a:solidFill>
                <a:latin typeface="Arial"/>
                <a:ea typeface="Arial"/>
                <a:cs typeface="Arial"/>
                <a:sym typeface="Arial"/>
              </a:rPr>
              <a:t>@Context for json-ld </a:t>
            </a:r>
            <a:endParaRPr b="0" i="0" sz="1100" u="none" cap="none" strike="noStrike">
              <a:solidFill>
                <a:srgbClr val="000000"/>
              </a:solidFill>
              <a:latin typeface="Arial"/>
              <a:ea typeface="Arial"/>
              <a:cs typeface="Arial"/>
              <a:sym typeface="Arial"/>
            </a:endParaRPr>
          </a:p>
        </p:txBody>
      </p:sp>
      <p:sp>
        <p:nvSpPr>
          <p:cNvPr id="1912" name="Google Shape;1912;p146"/>
          <p:cNvSpPr txBox="1"/>
          <p:nvPr/>
        </p:nvSpPr>
        <p:spPr>
          <a:xfrm>
            <a:off x="4589406" y="3254438"/>
            <a:ext cx="1770600" cy="217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en" sz="900" u="none" cap="none" strike="noStrike">
                <a:solidFill>
                  <a:srgbClr val="002E67"/>
                </a:solidFill>
                <a:latin typeface="Arial"/>
                <a:ea typeface="Arial"/>
                <a:cs typeface="Arial"/>
                <a:sym typeface="Arial"/>
              </a:rPr>
              <a:t>SUBJECTS’ REPOSITORIES</a:t>
            </a:r>
            <a:endParaRPr b="1" i="0" sz="900" u="none" cap="none" strike="noStrike">
              <a:solidFill>
                <a:srgbClr val="002E67"/>
              </a:solidFill>
              <a:latin typeface="Arial"/>
              <a:ea typeface="Arial"/>
              <a:cs typeface="Arial"/>
              <a:sym typeface="Arial"/>
            </a:endParaRPr>
          </a:p>
        </p:txBody>
      </p:sp>
      <p:sp>
        <p:nvSpPr>
          <p:cNvPr id="1913" name="Google Shape;1913;p146"/>
          <p:cNvSpPr txBox="1"/>
          <p:nvPr/>
        </p:nvSpPr>
        <p:spPr>
          <a:xfrm>
            <a:off x="4621990" y="3420919"/>
            <a:ext cx="3090000" cy="540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Readme pointing to the list of data models for the objects</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Contributors.md</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1" i="1" lang="en" sz="900" u="none" cap="none" strike="noStrike">
                <a:solidFill>
                  <a:srgbClr val="FF9900"/>
                </a:solidFill>
                <a:latin typeface="Arial"/>
                <a:ea typeface="Arial"/>
                <a:cs typeface="Arial"/>
                <a:sym typeface="Arial"/>
              </a:rPr>
              <a:t>subject</a:t>
            </a:r>
            <a:r>
              <a:rPr b="0" i="0" lang="en" sz="900" u="none" cap="none" strike="noStrike">
                <a:solidFill>
                  <a:srgbClr val="002E67"/>
                </a:solidFill>
                <a:latin typeface="Arial"/>
                <a:ea typeface="Arial"/>
                <a:cs typeface="Arial"/>
                <a:sym typeface="Arial"/>
              </a:rPr>
              <a:t>-schema.json</a:t>
            </a:r>
            <a:endParaRPr b="0" i="0" sz="900" u="none" cap="none" strike="noStrike">
              <a:solidFill>
                <a:srgbClr val="002E67"/>
              </a:solidFill>
              <a:latin typeface="Arial"/>
              <a:ea typeface="Arial"/>
              <a:cs typeface="Arial"/>
              <a:sym typeface="Arial"/>
            </a:endParaRPr>
          </a:p>
        </p:txBody>
      </p:sp>
      <p:sp>
        <p:nvSpPr>
          <p:cNvPr id="1914" name="Google Shape;1914;p146"/>
          <p:cNvSpPr txBox="1"/>
          <p:nvPr/>
        </p:nvSpPr>
        <p:spPr>
          <a:xfrm>
            <a:off x="9426" y="3940238"/>
            <a:ext cx="1770600" cy="217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en" sz="900" u="none" cap="none" strike="noStrike">
                <a:solidFill>
                  <a:srgbClr val="002E67"/>
                </a:solidFill>
                <a:latin typeface="Arial"/>
                <a:ea typeface="Arial"/>
                <a:cs typeface="Arial"/>
                <a:sym typeface="Arial"/>
              </a:rPr>
              <a:t>DATA MODELS</a:t>
            </a:r>
            <a:endParaRPr b="1" i="0" sz="900" u="none" cap="none" strike="noStrike">
              <a:solidFill>
                <a:srgbClr val="002E67"/>
              </a:solidFill>
              <a:latin typeface="Arial"/>
              <a:ea typeface="Arial"/>
              <a:cs typeface="Arial"/>
              <a:sym typeface="Arial"/>
            </a:endParaRPr>
          </a:p>
        </p:txBody>
      </p:sp>
      <p:sp>
        <p:nvSpPr>
          <p:cNvPr id="1915" name="Google Shape;1915;p146"/>
          <p:cNvSpPr txBox="1"/>
          <p:nvPr/>
        </p:nvSpPr>
        <p:spPr>
          <a:xfrm>
            <a:off x="42009" y="4106738"/>
            <a:ext cx="1200900" cy="8772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README.md</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/doc/spec.md</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/examples</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schema.json</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Adopters </a:t>
            </a:r>
            <a:endParaRPr b="0" i="0" sz="900" u="none" cap="none" strike="noStrike">
              <a:solidFill>
                <a:srgbClr val="002E67"/>
              </a:solidFill>
              <a:latin typeface="Arial"/>
              <a:ea typeface="Arial"/>
              <a:cs typeface="Arial"/>
              <a:sym typeface="Arial"/>
            </a:endParaRPr>
          </a:p>
          <a:p>
            <a:pPr indent="0" lvl="0" marL="0" marR="0" rtl="0" algn="l">
              <a:lnSpc>
                <a:spcPct val="115000"/>
              </a:lnSpc>
              <a:spcBef>
                <a:spcPts val="0"/>
              </a:spcBef>
              <a:spcAft>
                <a:spcPts val="0"/>
              </a:spcAft>
              <a:buNone/>
            </a:pPr>
            <a:r>
              <a:rPr b="0" i="0" lang="en" sz="900" u="none" cap="none" strike="noStrike">
                <a:solidFill>
                  <a:srgbClr val="002E67"/>
                </a:solidFill>
                <a:latin typeface="Arial"/>
                <a:ea typeface="Arial"/>
                <a:cs typeface="Arial"/>
                <a:sym typeface="Arial"/>
              </a:rPr>
              <a:t>LICENSE</a:t>
            </a:r>
            <a:endParaRPr b="0" i="0" sz="900" u="none" cap="none" strike="noStrike">
              <a:solidFill>
                <a:srgbClr val="002E67"/>
              </a:solidFill>
              <a:latin typeface="Arial"/>
              <a:ea typeface="Arial"/>
              <a:cs typeface="Arial"/>
              <a:sym typeface="Arial"/>
            </a:endParaRPr>
          </a:p>
        </p:txBody>
      </p:sp>
      <p:sp>
        <p:nvSpPr>
          <p:cNvPr id="1916" name="Google Shape;1916;p14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917" name="Google Shape;1917;p146"/>
          <p:cNvSpPr txBox="1"/>
          <p:nvPr>
            <p:ph type="title"/>
          </p:nvPr>
        </p:nvSpPr>
        <p:spPr>
          <a:xfrm>
            <a:off x="359054" y="270000"/>
            <a:ext cx="8099100" cy="75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
              <a:t>Smart Data Models: domains and subjects</a:t>
            </a:r>
            <a:endParaRPr/>
          </a:p>
          <a:p>
            <a:pPr indent="0" lvl="0" marL="0" marR="0" rtl="0" algn="l">
              <a:lnSpc>
                <a:spcPct val="100000"/>
              </a:lnSpc>
              <a:spcBef>
                <a:spcPts val="0"/>
              </a:spcBef>
              <a:spcAft>
                <a:spcPts val="0"/>
              </a:spcAft>
              <a:buClr>
                <a:schemeClr val="accent4"/>
              </a:buClr>
              <a:buSzPts val="1000"/>
              <a:buFont typeface="Arial"/>
              <a:buNone/>
            </a:pPr>
            <a:r>
              <a:t/>
            </a:r>
            <a:endParaRPr/>
          </a:p>
        </p:txBody>
      </p:sp>
      <p:cxnSp>
        <p:nvCxnSpPr>
          <p:cNvPr id="1918" name="Google Shape;1918;p146"/>
          <p:cNvCxnSpPr>
            <a:stCxn id="1873" idx="2"/>
            <a:endCxn id="1874" idx="0"/>
          </p:cNvCxnSpPr>
          <p:nvPr/>
        </p:nvCxnSpPr>
        <p:spPr>
          <a:xfrm>
            <a:off x="1564779" y="2735906"/>
            <a:ext cx="4800" cy="685800"/>
          </a:xfrm>
          <a:prstGeom prst="straightConnector1">
            <a:avLst/>
          </a:prstGeom>
          <a:noFill/>
          <a:ln cap="flat" cmpd="sng" w="19050">
            <a:solidFill>
              <a:srgbClr val="C2C2C2"/>
            </a:solidFill>
            <a:prstDash val="solid"/>
            <a:miter lim="8000"/>
            <a:headEnd len="sm" w="sm" type="none"/>
            <a:tailEnd len="sm" w="sm" type="none"/>
          </a:ln>
        </p:spPr>
      </p:cxnSp>
      <p:sp>
        <p:nvSpPr>
          <p:cNvPr id="1919" name="Google Shape;1919;p146"/>
          <p:cNvSpPr txBox="1"/>
          <p:nvPr/>
        </p:nvSpPr>
        <p:spPr>
          <a:xfrm>
            <a:off x="5816188" y="3959719"/>
            <a:ext cx="2862300" cy="2178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None/>
            </a:pPr>
            <a:r>
              <a:rPr b="1" i="0" lang="en" sz="900" u="none" cap="none" strike="noStrike">
                <a:solidFill>
                  <a:srgbClr val="002E67"/>
                </a:solidFill>
                <a:latin typeface="Arial"/>
                <a:ea typeface="Arial"/>
                <a:cs typeface="Arial"/>
                <a:sym typeface="Arial"/>
              </a:rPr>
              <a:t>LIFECYCLE MANAGEMENT REPOSITORIES</a:t>
            </a:r>
            <a:endParaRPr b="1" i="0" sz="900" u="none" cap="none" strike="noStrike">
              <a:solidFill>
                <a:srgbClr val="002E67"/>
              </a:solidFill>
              <a:latin typeface="Arial"/>
              <a:ea typeface="Arial"/>
              <a:cs typeface="Arial"/>
              <a:sym typeface="Arial"/>
            </a:endParaRPr>
          </a:p>
        </p:txBody>
      </p:sp>
      <p:sp>
        <p:nvSpPr>
          <p:cNvPr id="1920" name="Google Shape;1920;p146">
            <a:hlinkClick r:id="rId9"/>
          </p:cNvPr>
          <p:cNvSpPr txBox="1"/>
          <p:nvPr/>
        </p:nvSpPr>
        <p:spPr>
          <a:xfrm>
            <a:off x="6089092" y="4298250"/>
            <a:ext cx="10746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Incubated</a:t>
            </a:r>
            <a:endParaRPr b="0" i="0" sz="1000" u="none" cap="none" strike="noStrike">
              <a:solidFill>
                <a:srgbClr val="A72A1E"/>
              </a:solidFill>
              <a:latin typeface="Roboto"/>
              <a:ea typeface="Roboto"/>
              <a:cs typeface="Roboto"/>
              <a:sym typeface="Roboto"/>
            </a:endParaRPr>
          </a:p>
        </p:txBody>
      </p:sp>
      <p:sp>
        <p:nvSpPr>
          <p:cNvPr id="1921" name="Google Shape;1921;p146">
            <a:hlinkClick r:id="rId10"/>
          </p:cNvPr>
          <p:cNvSpPr txBox="1"/>
          <p:nvPr/>
        </p:nvSpPr>
        <p:spPr>
          <a:xfrm>
            <a:off x="7331128" y="4298250"/>
            <a:ext cx="10746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Harmonization</a:t>
            </a:r>
            <a:endParaRPr b="0" i="0" sz="1000" u="none" cap="none" strike="noStrike">
              <a:solidFill>
                <a:srgbClr val="A72A1E"/>
              </a:solidFill>
              <a:latin typeface="Roboto"/>
              <a:ea typeface="Roboto"/>
              <a:cs typeface="Roboto"/>
              <a:sym typeface="Roboto"/>
            </a:endParaRPr>
          </a:p>
        </p:txBody>
      </p:sp>
      <p:sp>
        <p:nvSpPr>
          <p:cNvPr id="1922" name="Google Shape;1922;p146"/>
          <p:cNvSpPr txBox="1"/>
          <p:nvPr/>
        </p:nvSpPr>
        <p:spPr>
          <a:xfrm>
            <a:off x="7429535" y="2369606"/>
            <a:ext cx="922500" cy="366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Aeronautics</a:t>
            </a:r>
            <a:endParaRPr b="0" i="0" sz="1000" u="none" cap="none" strike="noStrike">
              <a:solidFill>
                <a:srgbClr val="FF9900"/>
              </a:solidFill>
              <a:latin typeface="Roboto"/>
              <a:ea typeface="Roboto"/>
              <a:cs typeface="Roboto"/>
              <a:sym typeface="Roboto"/>
            </a:endParaRPr>
          </a:p>
        </p:txBody>
      </p:sp>
      <p:cxnSp>
        <p:nvCxnSpPr>
          <p:cNvPr id="1923" name="Google Shape;1923;p146"/>
          <p:cNvCxnSpPr>
            <a:stCxn id="1922" idx="0"/>
            <a:endCxn id="1870" idx="2"/>
          </p:cNvCxnSpPr>
          <p:nvPr/>
        </p:nvCxnSpPr>
        <p:spPr>
          <a:xfrm flipH="1" rot="5400000">
            <a:off x="5907635" y="386456"/>
            <a:ext cx="647700" cy="3318600"/>
          </a:xfrm>
          <a:prstGeom prst="bentConnector3">
            <a:avLst>
              <a:gd fmla="val 50002" name="adj1"/>
            </a:avLst>
          </a:prstGeom>
          <a:noFill/>
          <a:ln cap="flat" cmpd="sng" w="19050">
            <a:solidFill>
              <a:srgbClr val="C2C2C2"/>
            </a:solidFill>
            <a:prstDash val="solid"/>
            <a:miter lim="8000"/>
            <a:headEnd len="sm" w="sm" type="none"/>
            <a:tailEnd len="sm" w="sm" type="none"/>
          </a:ln>
        </p:spPr>
      </p:cxnSp>
      <p:sp>
        <p:nvSpPr>
          <p:cNvPr id="1885" name="Google Shape;1885;p146"/>
          <p:cNvSpPr txBox="1"/>
          <p:nvPr/>
        </p:nvSpPr>
        <p:spPr>
          <a:xfrm>
            <a:off x="8434109" y="2369606"/>
            <a:ext cx="678900" cy="366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Robotics</a:t>
            </a:r>
            <a:endParaRPr b="0" i="0" sz="1000" u="none" cap="none" strike="noStrike">
              <a:solidFill>
                <a:srgbClr val="FF9900"/>
              </a:solidFill>
              <a:latin typeface="Roboto"/>
              <a:ea typeface="Roboto"/>
              <a:cs typeface="Roboto"/>
              <a:sym typeface="Roboto"/>
            </a:endParaRPr>
          </a:p>
        </p:txBody>
      </p:sp>
      <p:sp>
        <p:nvSpPr>
          <p:cNvPr id="1891" name="Google Shape;1891;p146"/>
          <p:cNvSpPr txBox="1"/>
          <p:nvPr/>
        </p:nvSpPr>
        <p:spPr>
          <a:xfrm flipH="1">
            <a:off x="5858933" y="2377377"/>
            <a:ext cx="570000" cy="366300"/>
          </a:xfrm>
          <a:prstGeom prst="rect">
            <a:avLst/>
          </a:prstGeom>
          <a:noFill/>
          <a:ln cap="flat" cmpd="sng" w="19050">
            <a:solidFill>
              <a:srgbClr val="A72A1E"/>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Smart</a:t>
            </a:r>
            <a:endParaRPr b="0" i="0" sz="1000" u="none" cap="none" strike="noStrike">
              <a:solidFill>
                <a:srgbClr val="A72A1E"/>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A72A1E"/>
                </a:solidFill>
                <a:latin typeface="Roboto"/>
                <a:ea typeface="Roboto"/>
                <a:cs typeface="Roboto"/>
                <a:sym typeface="Roboto"/>
              </a:rPr>
              <a:t>Energy</a:t>
            </a:r>
            <a:endParaRPr b="0" i="0" sz="1000" u="none" cap="none" strike="noStrike">
              <a:solidFill>
                <a:srgbClr val="A72A1E"/>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47"/>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Sovereignty and Trust</a:t>
            </a:r>
            <a:endParaRPr/>
          </a:p>
        </p:txBody>
      </p:sp>
      <p:sp>
        <p:nvSpPr>
          <p:cNvPr id="1929" name="Google Shape;1929;p14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1930" name="Google Shape;1930;p147"/>
          <p:cNvPicPr preferRelativeResize="0"/>
          <p:nvPr/>
        </p:nvPicPr>
        <p:blipFill rotWithShape="1">
          <a:blip r:embed="rId3">
            <a:alphaModFix/>
          </a:blip>
          <a:srcRect b="0" l="0" r="0" t="0"/>
          <a:stretch/>
        </p:blipFill>
        <p:spPr>
          <a:xfrm>
            <a:off x="4137801" y="2428858"/>
            <a:ext cx="4683427" cy="1624695"/>
          </a:xfrm>
          <a:prstGeom prst="rect">
            <a:avLst/>
          </a:prstGeom>
          <a:noFill/>
          <a:ln>
            <a:noFill/>
          </a:ln>
        </p:spPr>
      </p:pic>
      <p:sp>
        <p:nvSpPr>
          <p:cNvPr id="1931" name="Google Shape;1931;p147"/>
          <p:cNvSpPr/>
          <p:nvPr/>
        </p:nvSpPr>
        <p:spPr>
          <a:xfrm>
            <a:off x="5277632" y="2498853"/>
            <a:ext cx="1289100" cy="1484700"/>
          </a:xfrm>
          <a:prstGeom prst="roundRect">
            <a:avLst>
              <a:gd fmla="val 4513" name="adj"/>
            </a:avLst>
          </a:prstGeom>
          <a:noFill/>
          <a:ln cap="flat" cmpd="sng" w="57150">
            <a:solidFill>
              <a:srgbClr val="FF75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4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sovereignty and trust: principles</a:t>
            </a:r>
            <a:endParaRPr/>
          </a:p>
        </p:txBody>
      </p:sp>
      <p:sp>
        <p:nvSpPr>
          <p:cNvPr id="1937" name="Google Shape;1937;p148"/>
          <p:cNvSpPr txBox="1"/>
          <p:nvPr>
            <p:ph idx="1" type="body"/>
          </p:nvPr>
        </p:nvSpPr>
        <p:spPr>
          <a:xfrm>
            <a:off x="359050" y="942825"/>
            <a:ext cx="5412300" cy="3926700"/>
          </a:xfrm>
          <a:prstGeom prst="rect">
            <a:avLst/>
          </a:prstGeom>
          <a:noFill/>
          <a:ln>
            <a:noFill/>
          </a:ln>
        </p:spPr>
        <p:txBody>
          <a:bodyPr anchorCtr="0" anchor="t" bIns="0" lIns="0" spcFirstLastPara="1" rIns="0" wrap="square" tIns="0">
            <a:noAutofit/>
          </a:bodyPr>
          <a:lstStyle/>
          <a:p>
            <a:pPr indent="-273050" lvl="0" marL="342900" marR="0" rtl="0" algn="l">
              <a:lnSpc>
                <a:spcPct val="100000"/>
              </a:lnSpc>
              <a:spcBef>
                <a:spcPts val="400"/>
              </a:spcBef>
              <a:spcAft>
                <a:spcPts val="0"/>
              </a:spcAft>
              <a:buClr>
                <a:schemeClr val="accent1"/>
              </a:buClr>
              <a:buSzPts val="1500"/>
              <a:buFont typeface="Arial"/>
              <a:buChar char="■"/>
            </a:pPr>
            <a:r>
              <a:rPr lang="en" sz="1300"/>
              <a:t>Identity and access/control policies should be handled:</a:t>
            </a:r>
            <a:endParaRPr/>
          </a:p>
          <a:p>
            <a:pPr indent="-273050" lvl="1" marL="685800" rtl="0" algn="l">
              <a:lnSpc>
                <a:spcPct val="100000"/>
              </a:lnSpc>
              <a:spcBef>
                <a:spcPts val="400"/>
              </a:spcBef>
              <a:spcAft>
                <a:spcPts val="0"/>
              </a:spcAft>
              <a:buSzPts val="1500"/>
              <a:buChar char="■"/>
            </a:pPr>
            <a:r>
              <a:rPr lang="en" sz="1200"/>
              <a:t>At organization level (participants)</a:t>
            </a:r>
            <a:endParaRPr/>
          </a:p>
          <a:p>
            <a:pPr indent="-273050" lvl="1" marL="685800" rtl="0" algn="l">
              <a:lnSpc>
                <a:spcPct val="100000"/>
              </a:lnSpc>
              <a:spcBef>
                <a:spcPts val="400"/>
              </a:spcBef>
              <a:spcAft>
                <a:spcPts val="0"/>
              </a:spcAft>
              <a:buSzPts val="1500"/>
              <a:buChar char="■"/>
            </a:pPr>
            <a:r>
              <a:rPr lang="en" sz="1200"/>
              <a:t>At the level of users of applications within each organization</a:t>
            </a:r>
            <a:endParaRPr/>
          </a:p>
          <a:p>
            <a:pPr indent="-273050" lvl="0" marL="342900" marR="0" rtl="0" algn="l">
              <a:lnSpc>
                <a:spcPct val="100000"/>
              </a:lnSpc>
              <a:spcBef>
                <a:spcPts val="400"/>
              </a:spcBef>
              <a:spcAft>
                <a:spcPts val="0"/>
              </a:spcAft>
              <a:buClr>
                <a:schemeClr val="accent1"/>
              </a:buClr>
              <a:buSzPts val="1500"/>
              <a:buFont typeface="Arial"/>
              <a:buChar char="■"/>
            </a:pPr>
            <a:r>
              <a:rPr lang="en" sz="1300"/>
              <a:t>Identity, Authentication and Authorization based on standards:</a:t>
            </a:r>
            <a:endParaRPr/>
          </a:p>
          <a:p>
            <a:pPr indent="-273050" lvl="1" marL="685800" rtl="0" algn="l">
              <a:lnSpc>
                <a:spcPct val="100000"/>
              </a:lnSpc>
              <a:spcBef>
                <a:spcPts val="400"/>
              </a:spcBef>
              <a:spcAft>
                <a:spcPts val="0"/>
              </a:spcAft>
              <a:buSzPts val="1500"/>
              <a:buChar char="■"/>
            </a:pPr>
            <a:r>
              <a:rPr lang="en" sz="1200"/>
              <a:t>OpenId Connect</a:t>
            </a:r>
            <a:endParaRPr/>
          </a:p>
          <a:p>
            <a:pPr indent="-273050" lvl="1" marL="685800" rtl="0" algn="l">
              <a:lnSpc>
                <a:spcPct val="100000"/>
              </a:lnSpc>
              <a:spcBef>
                <a:spcPts val="400"/>
              </a:spcBef>
              <a:spcAft>
                <a:spcPts val="0"/>
              </a:spcAft>
              <a:buSzPts val="1500"/>
              <a:buChar char="■"/>
            </a:pPr>
            <a:r>
              <a:rPr lang="en" sz="1200"/>
              <a:t>OAuth2</a:t>
            </a:r>
            <a:endParaRPr/>
          </a:p>
          <a:p>
            <a:pPr indent="-273050" lvl="1" marL="685800" rtl="0" algn="l">
              <a:lnSpc>
                <a:spcPct val="100000"/>
              </a:lnSpc>
              <a:spcBef>
                <a:spcPts val="400"/>
              </a:spcBef>
              <a:spcAft>
                <a:spcPts val="0"/>
              </a:spcAft>
              <a:buSzPts val="1500"/>
              <a:buChar char="■"/>
            </a:pPr>
            <a:r>
              <a:rPr lang="en" sz="1200"/>
              <a:t>XACML </a:t>
            </a:r>
            <a:endParaRPr/>
          </a:p>
          <a:p>
            <a:pPr indent="-273050" lvl="0" marL="342900" marR="0" rtl="0" algn="l">
              <a:lnSpc>
                <a:spcPct val="100000"/>
              </a:lnSpc>
              <a:spcBef>
                <a:spcPts val="400"/>
              </a:spcBef>
              <a:spcAft>
                <a:spcPts val="0"/>
              </a:spcAft>
              <a:buClr>
                <a:schemeClr val="accent1"/>
              </a:buClr>
              <a:buSzPts val="1500"/>
              <a:buFont typeface="Arial"/>
              <a:buChar char="■"/>
            </a:pPr>
            <a:r>
              <a:rPr lang="en" sz="1300"/>
              <a:t>There will be a trust authority that certifies what organizations are considered trusted parties in a data space</a:t>
            </a:r>
            <a:endParaRPr/>
          </a:p>
          <a:p>
            <a:pPr indent="-273050" lvl="0" marL="342900" marR="0" rtl="0" algn="l">
              <a:lnSpc>
                <a:spcPct val="100000"/>
              </a:lnSpc>
              <a:spcBef>
                <a:spcPts val="400"/>
              </a:spcBef>
              <a:spcAft>
                <a:spcPts val="0"/>
              </a:spcAft>
              <a:buClr>
                <a:schemeClr val="accent1"/>
              </a:buClr>
              <a:buSzPts val="1500"/>
              <a:buFont typeface="Arial"/>
              <a:buChar char="■"/>
            </a:pPr>
            <a:r>
              <a:rPr lang="en" sz="1300"/>
              <a:t>Model should work assuming there is no single global Identity Provider and Authorization Registry, each organization may have:</a:t>
            </a:r>
            <a:endParaRPr/>
          </a:p>
          <a:p>
            <a:pPr indent="-273050" lvl="1" marL="685800" rtl="0" algn="l">
              <a:lnSpc>
                <a:spcPct val="100000"/>
              </a:lnSpc>
              <a:spcBef>
                <a:spcPts val="400"/>
              </a:spcBef>
              <a:spcAft>
                <a:spcPts val="0"/>
              </a:spcAft>
              <a:buSzPts val="1500"/>
              <a:buChar char="■"/>
            </a:pPr>
            <a:r>
              <a:rPr lang="en" sz="1200"/>
              <a:t>A certified</a:t>
            </a:r>
            <a:r>
              <a:rPr lang="en" sz="1200"/>
              <a:t> Identity Provider of its own choice for managing identity of end users</a:t>
            </a:r>
            <a:endParaRPr/>
          </a:p>
          <a:p>
            <a:pPr indent="-273050" lvl="1" marL="685800" rtl="0" algn="l">
              <a:lnSpc>
                <a:spcPct val="100000"/>
              </a:lnSpc>
              <a:spcBef>
                <a:spcPts val="400"/>
              </a:spcBef>
              <a:spcAft>
                <a:spcPts val="0"/>
              </a:spcAft>
              <a:buSzPts val="1500"/>
              <a:buChar char="■"/>
            </a:pPr>
            <a:r>
              <a:rPr lang="en" sz="1200"/>
              <a:t>Its own Authorization Registry (XACML PMP/PAP server)</a:t>
            </a:r>
            <a:endParaRPr/>
          </a:p>
          <a:p>
            <a:pPr indent="-273050" lvl="1" marL="685800" rtl="0" algn="l">
              <a:lnSpc>
                <a:spcPct val="100000"/>
              </a:lnSpc>
              <a:spcBef>
                <a:spcPts val="400"/>
              </a:spcBef>
              <a:spcAft>
                <a:spcPts val="0"/>
              </a:spcAft>
              <a:buSzPts val="1500"/>
              <a:buChar char="■"/>
            </a:pPr>
            <a:r>
              <a:rPr lang="en" sz="1200"/>
              <a:t>Its own XACML PEP proxy and PDP server</a:t>
            </a:r>
            <a:endParaRPr/>
          </a:p>
        </p:txBody>
      </p:sp>
      <p:sp>
        <p:nvSpPr>
          <p:cNvPr id="1938" name="Google Shape;1938;p14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Trust Services Forum - CA Day 2018 — ENISA" id="1939" name="Google Shape;1939;p148"/>
          <p:cNvPicPr preferRelativeResize="0"/>
          <p:nvPr/>
        </p:nvPicPr>
        <p:blipFill rotWithShape="1">
          <a:blip r:embed="rId3">
            <a:alphaModFix/>
          </a:blip>
          <a:srcRect b="0" l="0" r="0" t="0"/>
          <a:stretch/>
        </p:blipFill>
        <p:spPr>
          <a:xfrm>
            <a:off x="6196488" y="1230139"/>
            <a:ext cx="2321908" cy="1219002"/>
          </a:xfrm>
          <a:prstGeom prst="rect">
            <a:avLst/>
          </a:prstGeom>
          <a:noFill/>
          <a:ln>
            <a:noFill/>
          </a:ln>
        </p:spPr>
      </p:pic>
      <p:pic>
        <p:nvPicPr>
          <p:cNvPr id="1940" name="Google Shape;1940;p148"/>
          <p:cNvPicPr preferRelativeResize="0"/>
          <p:nvPr/>
        </p:nvPicPr>
        <p:blipFill rotWithShape="1">
          <a:blip r:embed="rId4">
            <a:alphaModFix/>
          </a:blip>
          <a:srcRect b="0" l="0" r="0" t="0"/>
          <a:stretch/>
        </p:blipFill>
        <p:spPr>
          <a:xfrm>
            <a:off x="5983649" y="2654788"/>
            <a:ext cx="2972598" cy="164779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149"/>
          <p:cNvSpPr/>
          <p:nvPr/>
        </p:nvSpPr>
        <p:spPr>
          <a:xfrm>
            <a:off x="1199048" y="1072397"/>
            <a:ext cx="7203103" cy="3938141"/>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6" name="Google Shape;1946;p14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947" name="Google Shape;1947;p14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iSHARE is a legal framework providing legal assurance….</a:t>
            </a:r>
            <a:endParaRPr/>
          </a:p>
        </p:txBody>
      </p:sp>
      <p:sp>
        <p:nvSpPr>
          <p:cNvPr id="1948" name="Google Shape;1948;p149"/>
          <p:cNvSpPr txBox="1"/>
          <p:nvPr/>
        </p:nvSpPr>
        <p:spPr>
          <a:xfrm>
            <a:off x="1240349" y="4809987"/>
            <a:ext cx="336172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International Legal Framework governed by iSHARE Foundation</a:t>
            </a:r>
            <a:endParaRPr/>
          </a:p>
        </p:txBody>
      </p:sp>
      <p:pic>
        <p:nvPicPr>
          <p:cNvPr id="1949" name="Google Shape;1949;p149"/>
          <p:cNvPicPr preferRelativeResize="0"/>
          <p:nvPr/>
        </p:nvPicPr>
        <p:blipFill rotWithShape="1">
          <a:blip r:embed="rId3">
            <a:alphaModFix/>
          </a:blip>
          <a:srcRect b="0" l="0" r="0" t="0"/>
          <a:stretch/>
        </p:blipFill>
        <p:spPr>
          <a:xfrm>
            <a:off x="1199048" y="2415833"/>
            <a:ext cx="1043696" cy="1043696"/>
          </a:xfrm>
          <a:prstGeom prst="rect">
            <a:avLst/>
          </a:prstGeom>
          <a:noFill/>
          <a:ln>
            <a:noFill/>
          </a:ln>
        </p:spPr>
      </p:pic>
      <p:pic>
        <p:nvPicPr>
          <p:cNvPr id="1950" name="Google Shape;1950;p149"/>
          <p:cNvPicPr preferRelativeResize="0"/>
          <p:nvPr/>
        </p:nvPicPr>
        <p:blipFill>
          <a:blip r:embed="rId4">
            <a:alphaModFix/>
          </a:blip>
          <a:stretch>
            <a:fillRect/>
          </a:stretch>
        </p:blipFill>
        <p:spPr>
          <a:xfrm>
            <a:off x="2279525" y="1197520"/>
            <a:ext cx="1033200" cy="1020119"/>
          </a:xfrm>
          <a:prstGeom prst="rect">
            <a:avLst/>
          </a:prstGeom>
          <a:noFill/>
          <a:ln>
            <a:noFill/>
          </a:ln>
        </p:spPr>
      </p:pic>
      <p:pic>
        <p:nvPicPr>
          <p:cNvPr id="1951" name="Google Shape;1951;p149"/>
          <p:cNvPicPr preferRelativeResize="0"/>
          <p:nvPr/>
        </p:nvPicPr>
        <p:blipFill>
          <a:blip r:embed="rId5">
            <a:alphaModFix/>
          </a:blip>
          <a:stretch>
            <a:fillRect/>
          </a:stretch>
        </p:blipFill>
        <p:spPr>
          <a:xfrm>
            <a:off x="4205550" y="3773328"/>
            <a:ext cx="1033200" cy="1020121"/>
          </a:xfrm>
          <a:prstGeom prst="rect">
            <a:avLst/>
          </a:prstGeom>
          <a:noFill/>
          <a:ln>
            <a:noFill/>
          </a:ln>
        </p:spPr>
      </p:pic>
      <p:pic>
        <p:nvPicPr>
          <p:cNvPr id="1952" name="Google Shape;1952;p149"/>
          <p:cNvPicPr preferRelativeResize="0"/>
          <p:nvPr/>
        </p:nvPicPr>
        <p:blipFill>
          <a:blip r:embed="rId6">
            <a:alphaModFix/>
          </a:blip>
          <a:stretch>
            <a:fillRect/>
          </a:stretch>
        </p:blipFill>
        <p:spPr>
          <a:xfrm>
            <a:off x="6011300" y="1189325"/>
            <a:ext cx="1033200" cy="103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50"/>
          <p:cNvSpPr/>
          <p:nvPr/>
        </p:nvSpPr>
        <p:spPr>
          <a:xfrm>
            <a:off x="1199048" y="1072397"/>
            <a:ext cx="7203103" cy="3938141"/>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8" name="Google Shape;1958;p150"/>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959" name="Google Shape;1959;p150"/>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…utilising existing identities that are available in a dataspace…</a:t>
            </a:r>
            <a:endParaRPr/>
          </a:p>
        </p:txBody>
      </p:sp>
      <p:sp>
        <p:nvSpPr>
          <p:cNvPr id="1960" name="Google Shape;1960;p150"/>
          <p:cNvSpPr/>
          <p:nvPr/>
        </p:nvSpPr>
        <p:spPr>
          <a:xfrm>
            <a:off x="2164080" y="1119051"/>
            <a:ext cx="5360126" cy="371856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61" name="Google Shape;1961;p150"/>
          <p:cNvPicPr preferRelativeResize="0"/>
          <p:nvPr/>
        </p:nvPicPr>
        <p:blipFill rotWithShape="1">
          <a:blip r:embed="rId3">
            <a:alphaModFix/>
          </a:blip>
          <a:srcRect b="0" l="0" r="0" t="0"/>
          <a:stretch/>
        </p:blipFill>
        <p:spPr>
          <a:xfrm>
            <a:off x="1199048" y="2415833"/>
            <a:ext cx="1043696" cy="1043696"/>
          </a:xfrm>
          <a:prstGeom prst="rect">
            <a:avLst/>
          </a:prstGeom>
          <a:noFill/>
          <a:ln>
            <a:noFill/>
          </a:ln>
        </p:spPr>
      </p:pic>
      <p:sp>
        <p:nvSpPr>
          <p:cNvPr id="1962" name="Google Shape;1962;p150"/>
          <p:cNvSpPr txBox="1"/>
          <p:nvPr/>
        </p:nvSpPr>
        <p:spPr>
          <a:xfrm>
            <a:off x="2164080" y="4619861"/>
            <a:ext cx="296505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Data Space or Domain</a:t>
            </a:r>
            <a:endParaRPr/>
          </a:p>
        </p:txBody>
      </p:sp>
      <p:sp>
        <p:nvSpPr>
          <p:cNvPr id="1963" name="Google Shape;1963;p150"/>
          <p:cNvSpPr txBox="1"/>
          <p:nvPr/>
        </p:nvSpPr>
        <p:spPr>
          <a:xfrm>
            <a:off x="1240349" y="4809987"/>
            <a:ext cx="336172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International Legal Framework governed by iSHARE Foundation</a:t>
            </a:r>
            <a:endParaRPr/>
          </a:p>
        </p:txBody>
      </p:sp>
      <p:pic>
        <p:nvPicPr>
          <p:cNvPr id="1964" name="Google Shape;1964;p150"/>
          <p:cNvPicPr preferRelativeResize="0"/>
          <p:nvPr/>
        </p:nvPicPr>
        <p:blipFill>
          <a:blip r:embed="rId4">
            <a:alphaModFix/>
          </a:blip>
          <a:stretch>
            <a:fillRect/>
          </a:stretch>
        </p:blipFill>
        <p:spPr>
          <a:xfrm>
            <a:off x="2279525" y="1197520"/>
            <a:ext cx="1033200" cy="1020119"/>
          </a:xfrm>
          <a:prstGeom prst="rect">
            <a:avLst/>
          </a:prstGeom>
          <a:noFill/>
          <a:ln>
            <a:noFill/>
          </a:ln>
        </p:spPr>
      </p:pic>
      <p:pic>
        <p:nvPicPr>
          <p:cNvPr id="1965" name="Google Shape;1965;p150"/>
          <p:cNvPicPr preferRelativeResize="0"/>
          <p:nvPr/>
        </p:nvPicPr>
        <p:blipFill>
          <a:blip r:embed="rId5">
            <a:alphaModFix/>
          </a:blip>
          <a:stretch>
            <a:fillRect/>
          </a:stretch>
        </p:blipFill>
        <p:spPr>
          <a:xfrm>
            <a:off x="4205550" y="3773328"/>
            <a:ext cx="1033200" cy="1020121"/>
          </a:xfrm>
          <a:prstGeom prst="rect">
            <a:avLst/>
          </a:prstGeom>
          <a:noFill/>
          <a:ln>
            <a:noFill/>
          </a:ln>
        </p:spPr>
      </p:pic>
      <p:pic>
        <p:nvPicPr>
          <p:cNvPr id="1966" name="Google Shape;1966;p150"/>
          <p:cNvPicPr preferRelativeResize="0"/>
          <p:nvPr/>
        </p:nvPicPr>
        <p:blipFill>
          <a:blip r:embed="rId6">
            <a:alphaModFix/>
          </a:blip>
          <a:stretch>
            <a:fillRect/>
          </a:stretch>
        </p:blipFill>
        <p:spPr>
          <a:xfrm>
            <a:off x="6011300" y="1189325"/>
            <a:ext cx="1033200" cy="1033200"/>
          </a:xfrm>
          <a:prstGeom prst="rect">
            <a:avLst/>
          </a:prstGeom>
          <a:noFill/>
          <a:ln>
            <a:noFill/>
          </a:ln>
        </p:spPr>
      </p:pic>
      <p:pic>
        <p:nvPicPr>
          <p:cNvPr id="1967" name="Google Shape;1967;p150"/>
          <p:cNvPicPr preferRelativeResize="0"/>
          <p:nvPr/>
        </p:nvPicPr>
        <p:blipFill>
          <a:blip r:embed="rId7">
            <a:alphaModFix/>
          </a:blip>
          <a:stretch>
            <a:fillRect/>
          </a:stretch>
        </p:blipFill>
        <p:spPr>
          <a:xfrm>
            <a:off x="2328413" y="2461725"/>
            <a:ext cx="1033200" cy="103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51"/>
          <p:cNvSpPr/>
          <p:nvPr/>
        </p:nvSpPr>
        <p:spPr>
          <a:xfrm>
            <a:off x="1199048" y="1072397"/>
            <a:ext cx="7203103" cy="3938141"/>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3" name="Google Shape;1973;p15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974" name="Google Shape;1974;p151"/>
          <p:cNvSpPr txBox="1"/>
          <p:nvPr>
            <p:ph type="title"/>
          </p:nvPr>
        </p:nvSpPr>
        <p:spPr>
          <a:xfrm>
            <a:off x="359054" y="270000"/>
            <a:ext cx="8099100" cy="754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accent4"/>
              </a:buClr>
              <a:buSzPts val="1000"/>
              <a:buFont typeface="Arial"/>
              <a:buNone/>
            </a:pPr>
            <a:r>
              <a:rPr lang="en"/>
              <a:t>..and iSHARE standards allowing data owners to authorise other to access their data fields </a:t>
            </a:r>
            <a:endParaRPr/>
          </a:p>
        </p:txBody>
      </p:sp>
      <p:sp>
        <p:nvSpPr>
          <p:cNvPr id="1975" name="Google Shape;1975;p151"/>
          <p:cNvSpPr/>
          <p:nvPr/>
        </p:nvSpPr>
        <p:spPr>
          <a:xfrm>
            <a:off x="2164080" y="1119051"/>
            <a:ext cx="5360126" cy="371856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976" name="Google Shape;1976;p151"/>
          <p:cNvCxnSpPr>
            <a:stCxn id="1977" idx="4"/>
            <a:endCxn id="1978" idx="0"/>
          </p:cNvCxnSpPr>
          <p:nvPr/>
        </p:nvCxnSpPr>
        <p:spPr>
          <a:xfrm>
            <a:off x="6488922" y="2139386"/>
            <a:ext cx="0" cy="3750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979" name="Google Shape;1979;p151"/>
          <p:cNvCxnSpPr>
            <a:stCxn id="1980" idx="5"/>
            <a:endCxn id="1981" idx="1"/>
          </p:cNvCxnSpPr>
          <p:nvPr/>
        </p:nvCxnSpPr>
        <p:spPr>
          <a:xfrm>
            <a:off x="3195774" y="3243010"/>
            <a:ext cx="1250100" cy="6912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982" name="Google Shape;1982;p151"/>
          <p:cNvCxnSpPr>
            <a:stCxn id="1978" idx="3"/>
            <a:endCxn id="1981" idx="7"/>
          </p:cNvCxnSpPr>
          <p:nvPr/>
        </p:nvCxnSpPr>
        <p:spPr>
          <a:xfrm flipH="1">
            <a:off x="5056492" y="3251476"/>
            <a:ext cx="1127100" cy="6828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983" name="Google Shape;1983;p151"/>
          <p:cNvCxnSpPr>
            <a:stCxn id="1980" idx="0"/>
            <a:endCxn id="1984" idx="4"/>
          </p:cNvCxnSpPr>
          <p:nvPr/>
        </p:nvCxnSpPr>
        <p:spPr>
          <a:xfrm rot="10800000">
            <a:off x="2880845" y="2136281"/>
            <a:ext cx="9600" cy="369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1985" name="Google Shape;1985;p151"/>
          <p:cNvPicPr preferRelativeResize="0"/>
          <p:nvPr/>
        </p:nvPicPr>
        <p:blipFill rotWithShape="1">
          <a:blip r:embed="rId3">
            <a:alphaModFix/>
          </a:blip>
          <a:srcRect b="0" l="0" r="0" t="0"/>
          <a:stretch/>
        </p:blipFill>
        <p:spPr>
          <a:xfrm>
            <a:off x="1199048" y="2415833"/>
            <a:ext cx="1043696" cy="1043696"/>
          </a:xfrm>
          <a:prstGeom prst="rect">
            <a:avLst/>
          </a:prstGeom>
          <a:noFill/>
          <a:ln>
            <a:noFill/>
          </a:ln>
        </p:spPr>
      </p:pic>
      <p:sp>
        <p:nvSpPr>
          <p:cNvPr id="1986" name="Google Shape;1986;p151"/>
          <p:cNvSpPr txBox="1"/>
          <p:nvPr/>
        </p:nvSpPr>
        <p:spPr>
          <a:xfrm>
            <a:off x="2164080" y="4619861"/>
            <a:ext cx="296505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Data Space or Domain</a:t>
            </a:r>
            <a:endParaRPr/>
          </a:p>
        </p:txBody>
      </p:sp>
      <p:pic>
        <p:nvPicPr>
          <p:cNvPr id="1987" name="Google Shape;1987;p151"/>
          <p:cNvPicPr preferRelativeResize="0"/>
          <p:nvPr/>
        </p:nvPicPr>
        <p:blipFill rotWithShape="1">
          <a:blip r:embed="rId3">
            <a:alphaModFix/>
          </a:blip>
          <a:srcRect b="37431" l="22179" r="23777" t="18629"/>
          <a:stretch/>
        </p:blipFill>
        <p:spPr>
          <a:xfrm>
            <a:off x="4561479" y="1576991"/>
            <a:ext cx="318262" cy="258763"/>
          </a:xfrm>
          <a:prstGeom prst="rect">
            <a:avLst/>
          </a:prstGeom>
          <a:noFill/>
          <a:ln>
            <a:noFill/>
          </a:ln>
        </p:spPr>
      </p:pic>
      <p:pic>
        <p:nvPicPr>
          <p:cNvPr id="1988" name="Google Shape;1988;p151"/>
          <p:cNvPicPr preferRelativeResize="0"/>
          <p:nvPr/>
        </p:nvPicPr>
        <p:blipFill rotWithShape="1">
          <a:blip r:embed="rId3">
            <a:alphaModFix/>
          </a:blip>
          <a:srcRect b="37431" l="22179" r="23777" t="18629"/>
          <a:stretch/>
        </p:blipFill>
        <p:spPr>
          <a:xfrm>
            <a:off x="2721731" y="2205421"/>
            <a:ext cx="318262" cy="258763"/>
          </a:xfrm>
          <a:prstGeom prst="rect">
            <a:avLst/>
          </a:prstGeom>
          <a:noFill/>
          <a:ln>
            <a:noFill/>
          </a:ln>
        </p:spPr>
      </p:pic>
      <p:cxnSp>
        <p:nvCxnSpPr>
          <p:cNvPr id="1989" name="Google Shape;1989;p151"/>
          <p:cNvCxnSpPr/>
          <p:nvPr/>
        </p:nvCxnSpPr>
        <p:spPr>
          <a:xfrm>
            <a:off x="3312663" y="1704375"/>
            <a:ext cx="2744458" cy="3211"/>
          </a:xfrm>
          <a:prstGeom prst="straightConnector1">
            <a:avLst/>
          </a:prstGeom>
          <a:noFill/>
          <a:ln cap="flat" cmpd="sng" w="25400">
            <a:solidFill>
              <a:schemeClr val="accent4"/>
            </a:solidFill>
            <a:prstDash val="solid"/>
            <a:round/>
            <a:headEnd len="med" w="med" type="stealth"/>
            <a:tailEnd len="med" w="med" type="stealth"/>
          </a:ln>
          <a:effectLst>
            <a:outerShdw blurRad="40000" rotWithShape="0" dir="5400000" dist="20000">
              <a:srgbClr val="000000">
                <a:alpha val="37647"/>
              </a:srgbClr>
            </a:outerShdw>
          </a:effectLst>
        </p:spPr>
      </p:cxnSp>
      <p:pic>
        <p:nvPicPr>
          <p:cNvPr id="1990" name="Google Shape;1990;p151"/>
          <p:cNvPicPr preferRelativeResize="0"/>
          <p:nvPr/>
        </p:nvPicPr>
        <p:blipFill rotWithShape="1">
          <a:blip r:embed="rId3">
            <a:alphaModFix/>
          </a:blip>
          <a:srcRect b="37431" l="22179" r="23777" t="18629"/>
          <a:stretch/>
        </p:blipFill>
        <p:spPr>
          <a:xfrm>
            <a:off x="6314017" y="2233413"/>
            <a:ext cx="318262" cy="258763"/>
          </a:xfrm>
          <a:prstGeom prst="rect">
            <a:avLst/>
          </a:prstGeom>
          <a:noFill/>
          <a:ln>
            <a:noFill/>
          </a:ln>
        </p:spPr>
      </p:pic>
      <p:pic>
        <p:nvPicPr>
          <p:cNvPr id="1991" name="Google Shape;1991;p151"/>
          <p:cNvPicPr preferRelativeResize="0"/>
          <p:nvPr/>
        </p:nvPicPr>
        <p:blipFill rotWithShape="1">
          <a:blip r:embed="rId4">
            <a:alphaModFix/>
          </a:blip>
          <a:srcRect b="0" l="0" r="0" t="0"/>
          <a:stretch/>
        </p:blipFill>
        <p:spPr>
          <a:xfrm>
            <a:off x="5699647" y="3448727"/>
            <a:ext cx="1448803" cy="1679742"/>
          </a:xfrm>
          <a:prstGeom prst="rect">
            <a:avLst/>
          </a:prstGeom>
          <a:noFill/>
          <a:ln>
            <a:noFill/>
          </a:ln>
        </p:spPr>
      </p:pic>
      <p:sp>
        <p:nvSpPr>
          <p:cNvPr id="1992" name="Google Shape;1992;p151"/>
          <p:cNvSpPr txBox="1"/>
          <p:nvPr/>
        </p:nvSpPr>
        <p:spPr>
          <a:xfrm>
            <a:off x="1240349" y="4809987"/>
            <a:ext cx="336172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International Legal Framework governed by iSHARE Foundation</a:t>
            </a:r>
            <a:endParaRPr/>
          </a:p>
        </p:txBody>
      </p:sp>
      <p:pic>
        <p:nvPicPr>
          <p:cNvPr id="1993" name="Google Shape;1993;p151"/>
          <p:cNvPicPr preferRelativeResize="0"/>
          <p:nvPr/>
        </p:nvPicPr>
        <p:blipFill>
          <a:blip r:embed="rId5">
            <a:alphaModFix/>
          </a:blip>
          <a:stretch>
            <a:fillRect/>
          </a:stretch>
        </p:blipFill>
        <p:spPr>
          <a:xfrm>
            <a:off x="2279525" y="1197520"/>
            <a:ext cx="1033200" cy="1020119"/>
          </a:xfrm>
          <a:prstGeom prst="rect">
            <a:avLst/>
          </a:prstGeom>
          <a:noFill/>
          <a:ln>
            <a:noFill/>
          </a:ln>
        </p:spPr>
      </p:pic>
      <p:pic>
        <p:nvPicPr>
          <p:cNvPr id="1994" name="Google Shape;1994;p151"/>
          <p:cNvPicPr preferRelativeResize="0"/>
          <p:nvPr/>
        </p:nvPicPr>
        <p:blipFill>
          <a:blip r:embed="rId6">
            <a:alphaModFix/>
          </a:blip>
          <a:stretch>
            <a:fillRect/>
          </a:stretch>
        </p:blipFill>
        <p:spPr>
          <a:xfrm>
            <a:off x="4205550" y="3773328"/>
            <a:ext cx="1033200" cy="1020121"/>
          </a:xfrm>
          <a:prstGeom prst="rect">
            <a:avLst/>
          </a:prstGeom>
          <a:noFill/>
          <a:ln>
            <a:noFill/>
          </a:ln>
        </p:spPr>
      </p:pic>
      <p:pic>
        <p:nvPicPr>
          <p:cNvPr id="1995" name="Google Shape;1995;p151"/>
          <p:cNvPicPr preferRelativeResize="0"/>
          <p:nvPr/>
        </p:nvPicPr>
        <p:blipFill>
          <a:blip r:embed="rId7">
            <a:alphaModFix/>
          </a:blip>
          <a:stretch>
            <a:fillRect/>
          </a:stretch>
        </p:blipFill>
        <p:spPr>
          <a:xfrm>
            <a:off x="6011300" y="1189325"/>
            <a:ext cx="1033200" cy="1033200"/>
          </a:xfrm>
          <a:prstGeom prst="rect">
            <a:avLst/>
          </a:prstGeom>
          <a:noFill/>
          <a:ln>
            <a:noFill/>
          </a:ln>
        </p:spPr>
      </p:pic>
      <p:pic>
        <p:nvPicPr>
          <p:cNvPr id="1996" name="Google Shape;1996;p151"/>
          <p:cNvPicPr preferRelativeResize="0"/>
          <p:nvPr/>
        </p:nvPicPr>
        <p:blipFill>
          <a:blip r:embed="rId8">
            <a:alphaModFix/>
          </a:blip>
          <a:stretch>
            <a:fillRect/>
          </a:stretch>
        </p:blipFill>
        <p:spPr>
          <a:xfrm>
            <a:off x="5979375" y="2503076"/>
            <a:ext cx="987550" cy="975050"/>
          </a:xfrm>
          <a:prstGeom prst="rect">
            <a:avLst/>
          </a:prstGeom>
          <a:noFill/>
          <a:ln>
            <a:noFill/>
          </a:ln>
        </p:spPr>
      </p:pic>
      <p:pic>
        <p:nvPicPr>
          <p:cNvPr id="1997" name="Google Shape;1997;p151"/>
          <p:cNvPicPr preferRelativeResize="0"/>
          <p:nvPr/>
        </p:nvPicPr>
        <p:blipFill>
          <a:blip r:embed="rId9">
            <a:alphaModFix/>
          </a:blip>
          <a:stretch>
            <a:fillRect/>
          </a:stretch>
        </p:blipFill>
        <p:spPr>
          <a:xfrm>
            <a:off x="2328413" y="2461725"/>
            <a:ext cx="1033200" cy="1033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52"/>
          <p:cNvSpPr/>
          <p:nvPr/>
        </p:nvSpPr>
        <p:spPr>
          <a:xfrm>
            <a:off x="1199048" y="1072397"/>
            <a:ext cx="7203103" cy="3938141"/>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03" name="Google Shape;2003;p15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004" name="Google Shape;2004;p152"/>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 and iSHARE satellites guarding the trust in the dataspace.</a:t>
            </a:r>
            <a:endParaRPr/>
          </a:p>
        </p:txBody>
      </p:sp>
      <p:sp>
        <p:nvSpPr>
          <p:cNvPr id="2005" name="Google Shape;2005;p152"/>
          <p:cNvSpPr/>
          <p:nvPr/>
        </p:nvSpPr>
        <p:spPr>
          <a:xfrm>
            <a:off x="2164080" y="1119051"/>
            <a:ext cx="5360126" cy="371856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006" name="Google Shape;2006;p152"/>
          <p:cNvCxnSpPr>
            <a:stCxn id="2007" idx="6"/>
            <a:endCxn id="2008" idx="2"/>
          </p:cNvCxnSpPr>
          <p:nvPr/>
        </p:nvCxnSpPr>
        <p:spPr>
          <a:xfrm>
            <a:off x="3312663" y="1704374"/>
            <a:ext cx="2744400" cy="3300"/>
          </a:xfrm>
          <a:prstGeom prst="straightConnector1">
            <a:avLst/>
          </a:prstGeom>
          <a:noFill/>
          <a:ln cap="flat" cmpd="sng" w="25400">
            <a:solidFill>
              <a:schemeClr val="accent4"/>
            </a:solidFill>
            <a:prstDash val="solid"/>
            <a:round/>
            <a:headEnd len="med" w="med" type="stealth"/>
            <a:tailEnd len="med" w="med" type="stealth"/>
          </a:ln>
          <a:effectLst>
            <a:outerShdw blurRad="40000" rotWithShape="0" dir="5400000" dist="20000">
              <a:srgbClr val="000000">
                <a:alpha val="37647"/>
              </a:srgbClr>
            </a:outerShdw>
          </a:effectLst>
        </p:spPr>
      </p:cxnSp>
      <p:cxnSp>
        <p:nvCxnSpPr>
          <p:cNvPr id="2009" name="Google Shape;2009;p152"/>
          <p:cNvCxnSpPr>
            <a:stCxn id="2008" idx="4"/>
            <a:endCxn id="2010" idx="0"/>
          </p:cNvCxnSpPr>
          <p:nvPr/>
        </p:nvCxnSpPr>
        <p:spPr>
          <a:xfrm>
            <a:off x="6488922" y="2139386"/>
            <a:ext cx="0" cy="3750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011" name="Google Shape;2011;p152"/>
          <p:cNvCxnSpPr>
            <a:stCxn id="2012" idx="5"/>
            <a:endCxn id="2013" idx="1"/>
          </p:cNvCxnSpPr>
          <p:nvPr/>
        </p:nvCxnSpPr>
        <p:spPr>
          <a:xfrm>
            <a:off x="3195774" y="3243010"/>
            <a:ext cx="1250100" cy="6912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014" name="Google Shape;2014;p152"/>
          <p:cNvCxnSpPr>
            <a:stCxn id="2010" idx="3"/>
            <a:endCxn id="2013" idx="7"/>
          </p:cNvCxnSpPr>
          <p:nvPr/>
        </p:nvCxnSpPr>
        <p:spPr>
          <a:xfrm flipH="1">
            <a:off x="5056492" y="3251476"/>
            <a:ext cx="1127100" cy="6828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015" name="Google Shape;2015;p152"/>
          <p:cNvCxnSpPr>
            <a:stCxn id="2012" idx="0"/>
            <a:endCxn id="2007" idx="4"/>
          </p:cNvCxnSpPr>
          <p:nvPr/>
        </p:nvCxnSpPr>
        <p:spPr>
          <a:xfrm rot="10800000">
            <a:off x="2880845" y="2136281"/>
            <a:ext cx="9600" cy="3696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2016" name="Google Shape;2016;p152"/>
          <p:cNvPicPr preferRelativeResize="0"/>
          <p:nvPr/>
        </p:nvPicPr>
        <p:blipFill rotWithShape="1">
          <a:blip r:embed="rId3">
            <a:alphaModFix/>
          </a:blip>
          <a:srcRect b="0" l="0" r="0" t="0"/>
          <a:stretch/>
        </p:blipFill>
        <p:spPr>
          <a:xfrm>
            <a:off x="1199048" y="2415833"/>
            <a:ext cx="1043696" cy="1043696"/>
          </a:xfrm>
          <a:prstGeom prst="rect">
            <a:avLst/>
          </a:prstGeom>
          <a:noFill/>
          <a:ln>
            <a:noFill/>
          </a:ln>
        </p:spPr>
      </p:pic>
      <p:sp>
        <p:nvSpPr>
          <p:cNvPr id="2017" name="Google Shape;2017;p152"/>
          <p:cNvSpPr txBox="1"/>
          <p:nvPr/>
        </p:nvSpPr>
        <p:spPr>
          <a:xfrm>
            <a:off x="2164080" y="4619861"/>
            <a:ext cx="296505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Data Space or Domain</a:t>
            </a:r>
            <a:endParaRPr/>
          </a:p>
        </p:txBody>
      </p:sp>
      <p:pic>
        <p:nvPicPr>
          <p:cNvPr id="2018" name="Google Shape;2018;p152"/>
          <p:cNvPicPr preferRelativeResize="0"/>
          <p:nvPr/>
        </p:nvPicPr>
        <p:blipFill rotWithShape="1">
          <a:blip r:embed="rId3">
            <a:alphaModFix/>
          </a:blip>
          <a:srcRect b="37431" l="22179" r="23777" t="18629"/>
          <a:stretch/>
        </p:blipFill>
        <p:spPr>
          <a:xfrm>
            <a:off x="6321895" y="2243818"/>
            <a:ext cx="318262" cy="258763"/>
          </a:xfrm>
          <a:prstGeom prst="rect">
            <a:avLst/>
          </a:prstGeom>
          <a:noFill/>
          <a:ln>
            <a:noFill/>
          </a:ln>
        </p:spPr>
      </p:pic>
      <p:pic>
        <p:nvPicPr>
          <p:cNvPr id="2019" name="Google Shape;2019;p152"/>
          <p:cNvPicPr preferRelativeResize="0"/>
          <p:nvPr/>
        </p:nvPicPr>
        <p:blipFill rotWithShape="1">
          <a:blip r:embed="rId3">
            <a:alphaModFix/>
          </a:blip>
          <a:srcRect b="37431" l="22179" r="23777" t="18629"/>
          <a:stretch/>
        </p:blipFill>
        <p:spPr>
          <a:xfrm>
            <a:off x="3197219" y="3205004"/>
            <a:ext cx="318262" cy="258763"/>
          </a:xfrm>
          <a:prstGeom prst="rect">
            <a:avLst/>
          </a:prstGeom>
          <a:noFill/>
          <a:ln>
            <a:noFill/>
          </a:ln>
        </p:spPr>
      </p:pic>
      <p:pic>
        <p:nvPicPr>
          <p:cNvPr id="2020" name="Google Shape;2020;p152"/>
          <p:cNvPicPr preferRelativeResize="0"/>
          <p:nvPr/>
        </p:nvPicPr>
        <p:blipFill rotWithShape="1">
          <a:blip r:embed="rId3">
            <a:alphaModFix/>
          </a:blip>
          <a:srcRect b="37431" l="22179" r="23777" t="18629"/>
          <a:stretch/>
        </p:blipFill>
        <p:spPr>
          <a:xfrm>
            <a:off x="5874512" y="3241199"/>
            <a:ext cx="318262" cy="258763"/>
          </a:xfrm>
          <a:prstGeom prst="rect">
            <a:avLst/>
          </a:prstGeom>
          <a:noFill/>
          <a:ln>
            <a:noFill/>
          </a:ln>
        </p:spPr>
      </p:pic>
      <p:cxnSp>
        <p:nvCxnSpPr>
          <p:cNvPr id="2021" name="Google Shape;2021;p152"/>
          <p:cNvCxnSpPr/>
          <p:nvPr/>
        </p:nvCxnSpPr>
        <p:spPr>
          <a:xfrm>
            <a:off x="3365146" y="1835754"/>
            <a:ext cx="1062285" cy="851325"/>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2022" name="Google Shape;2022;p152"/>
          <p:cNvCxnSpPr/>
          <p:nvPr/>
        </p:nvCxnSpPr>
        <p:spPr>
          <a:xfrm flipH="1">
            <a:off x="5062977" y="1854042"/>
            <a:ext cx="952378" cy="828638"/>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2023" name="Google Shape;2023;p152"/>
          <p:cNvPicPr preferRelativeResize="0"/>
          <p:nvPr/>
        </p:nvPicPr>
        <p:blipFill rotWithShape="1">
          <a:blip r:embed="rId3">
            <a:alphaModFix/>
          </a:blip>
          <a:srcRect b="37431" l="22179" r="23777" t="18629"/>
          <a:stretch/>
        </p:blipFill>
        <p:spPr>
          <a:xfrm>
            <a:off x="2719159" y="2216386"/>
            <a:ext cx="318262" cy="258763"/>
          </a:xfrm>
          <a:prstGeom prst="rect">
            <a:avLst/>
          </a:prstGeom>
          <a:noFill/>
          <a:ln>
            <a:noFill/>
          </a:ln>
        </p:spPr>
      </p:pic>
      <p:cxnSp>
        <p:nvCxnSpPr>
          <p:cNvPr id="2024" name="Google Shape;2024;p152"/>
          <p:cNvCxnSpPr/>
          <p:nvPr/>
        </p:nvCxnSpPr>
        <p:spPr>
          <a:xfrm>
            <a:off x="4758431" y="3406135"/>
            <a:ext cx="11644" cy="399246"/>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2025" name="Google Shape;2025;p152"/>
          <p:cNvPicPr preferRelativeResize="0"/>
          <p:nvPr/>
        </p:nvPicPr>
        <p:blipFill rotWithShape="1">
          <a:blip r:embed="rId3">
            <a:alphaModFix/>
          </a:blip>
          <a:srcRect b="37431" l="22179" r="23777" t="18629"/>
          <a:stretch/>
        </p:blipFill>
        <p:spPr>
          <a:xfrm>
            <a:off x="4561479" y="1576991"/>
            <a:ext cx="318262" cy="258763"/>
          </a:xfrm>
          <a:prstGeom prst="rect">
            <a:avLst/>
          </a:prstGeom>
          <a:noFill/>
          <a:ln>
            <a:noFill/>
          </a:ln>
        </p:spPr>
      </p:pic>
      <p:pic>
        <p:nvPicPr>
          <p:cNvPr id="2026" name="Google Shape;2026;p152"/>
          <p:cNvPicPr preferRelativeResize="0"/>
          <p:nvPr/>
        </p:nvPicPr>
        <p:blipFill rotWithShape="1">
          <a:blip r:embed="rId4">
            <a:alphaModFix/>
          </a:blip>
          <a:srcRect b="0" l="0" r="0" t="0"/>
          <a:stretch/>
        </p:blipFill>
        <p:spPr>
          <a:xfrm>
            <a:off x="5699647" y="3448727"/>
            <a:ext cx="1448803" cy="1679742"/>
          </a:xfrm>
          <a:prstGeom prst="rect">
            <a:avLst/>
          </a:prstGeom>
          <a:noFill/>
          <a:ln>
            <a:noFill/>
          </a:ln>
        </p:spPr>
      </p:pic>
      <p:sp>
        <p:nvSpPr>
          <p:cNvPr id="2027" name="Google Shape;2027;p152"/>
          <p:cNvSpPr txBox="1"/>
          <p:nvPr/>
        </p:nvSpPr>
        <p:spPr>
          <a:xfrm>
            <a:off x="1240349" y="4809987"/>
            <a:ext cx="3361726"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800" u="none" cap="none" strike="noStrike">
                <a:solidFill>
                  <a:schemeClr val="dk1"/>
                </a:solidFill>
                <a:latin typeface="Trebuchet MS"/>
                <a:ea typeface="Trebuchet MS"/>
                <a:cs typeface="Trebuchet MS"/>
                <a:sym typeface="Trebuchet MS"/>
              </a:rPr>
              <a:t>International Legal Framework governed by iSHARE Foundation</a:t>
            </a:r>
            <a:endParaRPr/>
          </a:p>
        </p:txBody>
      </p:sp>
      <p:pic>
        <p:nvPicPr>
          <p:cNvPr id="2028" name="Google Shape;2028;p152"/>
          <p:cNvPicPr preferRelativeResize="0"/>
          <p:nvPr/>
        </p:nvPicPr>
        <p:blipFill>
          <a:blip r:embed="rId5">
            <a:alphaModFix/>
          </a:blip>
          <a:stretch>
            <a:fillRect/>
          </a:stretch>
        </p:blipFill>
        <p:spPr>
          <a:xfrm>
            <a:off x="2279525" y="1197520"/>
            <a:ext cx="1033200" cy="1020119"/>
          </a:xfrm>
          <a:prstGeom prst="rect">
            <a:avLst/>
          </a:prstGeom>
          <a:noFill/>
          <a:ln>
            <a:noFill/>
          </a:ln>
        </p:spPr>
      </p:pic>
      <p:pic>
        <p:nvPicPr>
          <p:cNvPr id="2029" name="Google Shape;2029;p152"/>
          <p:cNvPicPr preferRelativeResize="0"/>
          <p:nvPr/>
        </p:nvPicPr>
        <p:blipFill>
          <a:blip r:embed="rId6">
            <a:alphaModFix/>
          </a:blip>
          <a:stretch>
            <a:fillRect/>
          </a:stretch>
        </p:blipFill>
        <p:spPr>
          <a:xfrm>
            <a:off x="4205550" y="3773328"/>
            <a:ext cx="1033200" cy="1020121"/>
          </a:xfrm>
          <a:prstGeom prst="rect">
            <a:avLst/>
          </a:prstGeom>
          <a:noFill/>
          <a:ln>
            <a:noFill/>
          </a:ln>
        </p:spPr>
      </p:pic>
      <p:pic>
        <p:nvPicPr>
          <p:cNvPr id="2030" name="Google Shape;2030;p152"/>
          <p:cNvPicPr preferRelativeResize="0"/>
          <p:nvPr/>
        </p:nvPicPr>
        <p:blipFill>
          <a:blip r:embed="rId7">
            <a:alphaModFix/>
          </a:blip>
          <a:stretch>
            <a:fillRect/>
          </a:stretch>
        </p:blipFill>
        <p:spPr>
          <a:xfrm>
            <a:off x="6011300" y="1189325"/>
            <a:ext cx="1033200" cy="1033200"/>
          </a:xfrm>
          <a:prstGeom prst="rect">
            <a:avLst/>
          </a:prstGeom>
          <a:noFill/>
          <a:ln>
            <a:noFill/>
          </a:ln>
        </p:spPr>
      </p:pic>
      <p:pic>
        <p:nvPicPr>
          <p:cNvPr id="2031" name="Google Shape;2031;p152"/>
          <p:cNvPicPr preferRelativeResize="0"/>
          <p:nvPr/>
        </p:nvPicPr>
        <p:blipFill>
          <a:blip r:embed="rId8">
            <a:alphaModFix/>
          </a:blip>
          <a:stretch>
            <a:fillRect/>
          </a:stretch>
        </p:blipFill>
        <p:spPr>
          <a:xfrm>
            <a:off x="5979375" y="2503076"/>
            <a:ext cx="987550" cy="975050"/>
          </a:xfrm>
          <a:prstGeom prst="rect">
            <a:avLst/>
          </a:prstGeom>
          <a:noFill/>
          <a:ln>
            <a:noFill/>
          </a:ln>
        </p:spPr>
      </p:pic>
      <p:pic>
        <p:nvPicPr>
          <p:cNvPr id="2032" name="Google Shape;2032;p152"/>
          <p:cNvPicPr preferRelativeResize="0"/>
          <p:nvPr/>
        </p:nvPicPr>
        <p:blipFill>
          <a:blip r:embed="rId9">
            <a:alphaModFix/>
          </a:blip>
          <a:stretch>
            <a:fillRect/>
          </a:stretch>
        </p:blipFill>
        <p:spPr>
          <a:xfrm>
            <a:off x="2328413" y="2461725"/>
            <a:ext cx="1033200" cy="1033200"/>
          </a:xfrm>
          <a:prstGeom prst="rect">
            <a:avLst/>
          </a:prstGeom>
          <a:noFill/>
          <a:ln>
            <a:noFill/>
          </a:ln>
        </p:spPr>
      </p:pic>
      <p:pic>
        <p:nvPicPr>
          <p:cNvPr id="2033" name="Google Shape;2033;p152"/>
          <p:cNvPicPr preferRelativeResize="0"/>
          <p:nvPr/>
        </p:nvPicPr>
        <p:blipFill>
          <a:blip r:embed="rId10">
            <a:alphaModFix/>
          </a:blip>
          <a:stretch>
            <a:fillRect/>
          </a:stretch>
        </p:blipFill>
        <p:spPr>
          <a:xfrm>
            <a:off x="4254600" y="2524875"/>
            <a:ext cx="1033175" cy="1033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5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039" name="Google Shape;2039;p153"/>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…thus enabling Cross Domain trusted data sharing</a:t>
            </a:r>
            <a:endParaRPr/>
          </a:p>
        </p:txBody>
      </p:sp>
      <p:pic>
        <p:nvPicPr>
          <p:cNvPr id="2040" name="Google Shape;2040;p153"/>
          <p:cNvPicPr preferRelativeResize="0"/>
          <p:nvPr/>
        </p:nvPicPr>
        <p:blipFill>
          <a:blip r:embed="rId3">
            <a:alphaModFix/>
          </a:blip>
          <a:stretch>
            <a:fillRect/>
          </a:stretch>
        </p:blipFill>
        <p:spPr>
          <a:xfrm>
            <a:off x="152400" y="1177200"/>
            <a:ext cx="8839199" cy="336380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54"/>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sovereignty and trust: components</a:t>
            </a:r>
            <a:endParaRPr/>
          </a:p>
        </p:txBody>
      </p:sp>
      <p:sp>
        <p:nvSpPr>
          <p:cNvPr id="2046" name="Google Shape;2046;p154"/>
          <p:cNvSpPr txBox="1"/>
          <p:nvPr>
            <p:ph idx="1" type="body"/>
          </p:nvPr>
        </p:nvSpPr>
        <p:spPr>
          <a:xfrm>
            <a:off x="359054" y="1080000"/>
            <a:ext cx="5412300" cy="3789600"/>
          </a:xfrm>
          <a:prstGeom prst="rect">
            <a:avLst/>
          </a:prstGeom>
          <a:noFill/>
          <a:ln>
            <a:noFill/>
          </a:ln>
        </p:spPr>
        <p:txBody>
          <a:bodyPr anchorCtr="0" anchor="t" bIns="0" lIns="0" spcFirstLastPara="1" rIns="0" wrap="square" tIns="0">
            <a:noAutofit/>
          </a:bodyPr>
          <a:lstStyle/>
          <a:p>
            <a:pPr indent="-273050" lvl="0" marL="342900" marR="0" rtl="0" algn="l">
              <a:lnSpc>
                <a:spcPct val="100000"/>
              </a:lnSpc>
              <a:spcBef>
                <a:spcPts val="400"/>
              </a:spcBef>
              <a:spcAft>
                <a:spcPts val="0"/>
              </a:spcAft>
              <a:buClr>
                <a:schemeClr val="accent1"/>
              </a:buClr>
              <a:buSzPts val="1500"/>
              <a:buFont typeface="Arial"/>
              <a:buChar char="■"/>
            </a:pPr>
            <a:r>
              <a:rPr lang="en" sz="1300"/>
              <a:t>FIWARE security components comply with standard-based iSHARE specifications and can be hosted locally to each participant for a better performance</a:t>
            </a:r>
            <a:r>
              <a:rPr lang="en" sz="1100"/>
              <a:t>:</a:t>
            </a:r>
            <a:endParaRPr sz="1100"/>
          </a:p>
          <a:p>
            <a:pPr indent="-254000" lvl="1" marL="685800" marR="0" rtl="0" algn="l">
              <a:lnSpc>
                <a:spcPct val="100000"/>
              </a:lnSpc>
              <a:spcBef>
                <a:spcPts val="400"/>
              </a:spcBef>
              <a:spcAft>
                <a:spcPts val="0"/>
              </a:spcAft>
              <a:buSzPts val="1200"/>
              <a:buChar char="■"/>
            </a:pPr>
            <a:r>
              <a:rPr lang="en" sz="1200"/>
              <a:t>FIWARE Keyrock can serve both as Identity Provider and Authorization Registry (XACML PMP/PAP server)</a:t>
            </a:r>
            <a:endParaRPr sz="1200"/>
          </a:p>
          <a:p>
            <a:pPr indent="-266700" lvl="1" marL="685800" marR="0" rtl="0" algn="l">
              <a:lnSpc>
                <a:spcPct val="100000"/>
              </a:lnSpc>
              <a:spcBef>
                <a:spcPts val="400"/>
              </a:spcBef>
              <a:spcAft>
                <a:spcPts val="0"/>
              </a:spcAft>
              <a:buSzPts val="1400"/>
              <a:buChar char="■"/>
            </a:pPr>
            <a:r>
              <a:rPr lang="en" sz="1200"/>
              <a:t>FIWARE API umbrella can serve as XACML PEP proxy and PDP server</a:t>
            </a:r>
            <a:endParaRPr sz="1200"/>
          </a:p>
          <a:p>
            <a:pPr indent="-260350" lvl="0" marL="342900" marR="0" rtl="0" algn="l">
              <a:lnSpc>
                <a:spcPct val="100000"/>
              </a:lnSpc>
              <a:spcBef>
                <a:spcPts val="400"/>
              </a:spcBef>
              <a:spcAft>
                <a:spcPts val="0"/>
              </a:spcAft>
              <a:buSzPts val="1300"/>
              <a:buChar char="■"/>
            </a:pPr>
            <a:r>
              <a:rPr lang="en" sz="1300"/>
              <a:t>Alternatively, participants may rely on any certified iSHARE Identity Provider and Authorization Registry services</a:t>
            </a:r>
            <a:endParaRPr sz="1300"/>
          </a:p>
          <a:p>
            <a:pPr indent="-260350" lvl="0" marL="342900" marR="0" rtl="0" algn="l">
              <a:lnSpc>
                <a:spcPct val="100000"/>
              </a:lnSpc>
              <a:spcBef>
                <a:spcPts val="400"/>
              </a:spcBef>
              <a:spcAft>
                <a:spcPts val="0"/>
              </a:spcAft>
              <a:buSzPts val="1300"/>
              <a:buChar char="■"/>
            </a:pPr>
            <a:r>
              <a:rPr lang="en" sz="1300"/>
              <a:t>The certified iSHARE Satellite service acts a Trust Authority </a:t>
            </a:r>
            <a:endParaRPr sz="1300"/>
          </a:p>
        </p:txBody>
      </p:sp>
      <p:sp>
        <p:nvSpPr>
          <p:cNvPr id="2047" name="Google Shape;2047;p15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Trust Services Forum - CA Day 2018 — ENISA" id="2048" name="Google Shape;2048;p154"/>
          <p:cNvPicPr preferRelativeResize="0"/>
          <p:nvPr/>
        </p:nvPicPr>
        <p:blipFill rotWithShape="1">
          <a:blip r:embed="rId3">
            <a:alphaModFix/>
          </a:blip>
          <a:srcRect b="0" l="0" r="0" t="0"/>
          <a:stretch/>
        </p:blipFill>
        <p:spPr>
          <a:xfrm>
            <a:off x="6196488" y="1230139"/>
            <a:ext cx="2321908" cy="1219002"/>
          </a:xfrm>
          <a:prstGeom prst="rect">
            <a:avLst/>
          </a:prstGeom>
          <a:noFill/>
          <a:ln>
            <a:noFill/>
          </a:ln>
        </p:spPr>
      </p:pic>
      <p:pic>
        <p:nvPicPr>
          <p:cNvPr id="2049" name="Google Shape;2049;p154"/>
          <p:cNvPicPr preferRelativeResize="0"/>
          <p:nvPr/>
        </p:nvPicPr>
        <p:blipFill rotWithShape="1">
          <a:blip r:embed="rId4">
            <a:alphaModFix/>
          </a:blip>
          <a:srcRect b="0" l="0" r="0" t="0"/>
          <a:stretch/>
        </p:blipFill>
        <p:spPr>
          <a:xfrm>
            <a:off x="5983649" y="2654788"/>
            <a:ext cx="2972598" cy="16477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2"/>
          <p:cNvSpPr txBox="1"/>
          <p:nvPr>
            <p:ph type="ctrTitle"/>
          </p:nvPr>
        </p:nvSpPr>
        <p:spPr>
          <a:xfrm>
            <a:off x="359054" y="2339588"/>
            <a:ext cx="84249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Session 1 - </a:t>
            </a:r>
            <a:r>
              <a:rPr lang="en"/>
              <a:t>Introduction to i4Trust </a:t>
            </a:r>
            <a:endParaRPr/>
          </a:p>
        </p:txBody>
      </p:sp>
      <p:sp>
        <p:nvSpPr>
          <p:cNvPr id="598" name="Google Shape;598;p92"/>
          <p:cNvSpPr txBox="1"/>
          <p:nvPr/>
        </p:nvSpPr>
        <p:spPr>
          <a:xfrm>
            <a:off x="478799" y="3114375"/>
            <a:ext cx="6117900" cy="159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u="sng">
                <a:solidFill>
                  <a:srgbClr val="FFD600"/>
                </a:solidFill>
              </a:rPr>
              <a:t>Speakers</a:t>
            </a:r>
            <a:r>
              <a:rPr lang="en" sz="1600">
                <a:solidFill>
                  <a:srgbClr val="FFD600"/>
                </a:solidFill>
              </a:rPr>
              <a:t>:</a:t>
            </a:r>
            <a:endParaRPr sz="1600">
              <a:solidFill>
                <a:srgbClr val="FFD600"/>
              </a:solidFill>
            </a:endParaRPr>
          </a:p>
          <a:p>
            <a:pPr indent="0" lvl="0" marL="0" rtl="0" algn="l">
              <a:spcBef>
                <a:spcPts val="0"/>
              </a:spcBef>
              <a:spcAft>
                <a:spcPts val="0"/>
              </a:spcAft>
              <a:buNone/>
            </a:pPr>
            <a:r>
              <a:t/>
            </a:r>
            <a:endParaRPr sz="1600">
              <a:solidFill>
                <a:srgbClr val="FFD600"/>
              </a:solidFill>
            </a:endParaRPr>
          </a:p>
          <a:p>
            <a:pPr indent="0" lvl="0" marL="0" rtl="0" algn="l">
              <a:spcBef>
                <a:spcPts val="0"/>
              </a:spcBef>
              <a:spcAft>
                <a:spcPts val="0"/>
              </a:spcAft>
              <a:buNone/>
            </a:pPr>
            <a:r>
              <a:rPr lang="en" sz="1600">
                <a:solidFill>
                  <a:srgbClr val="FFD600"/>
                </a:solidFill>
              </a:rPr>
              <a:t>Juanjo Hierro - CTO FIWARE Foundation</a:t>
            </a:r>
            <a:endParaRPr sz="1600">
              <a:solidFill>
                <a:srgbClr val="FFD600"/>
              </a:solidFill>
            </a:endParaRPr>
          </a:p>
          <a:p>
            <a:pPr indent="0" lvl="0" marL="0" rtl="0" algn="l">
              <a:spcBef>
                <a:spcPts val="600"/>
              </a:spcBef>
              <a:spcAft>
                <a:spcPts val="0"/>
              </a:spcAft>
              <a:buNone/>
            </a:pPr>
            <a:r>
              <a:rPr lang="en" sz="1600">
                <a:solidFill>
                  <a:srgbClr val="FFD600"/>
                </a:solidFill>
              </a:rPr>
              <a:t>Gerard van der Hoeven - Executive Director iSHARE Foundation</a:t>
            </a:r>
            <a:endParaRPr sz="1600">
              <a:solidFill>
                <a:srgbClr val="FFD600"/>
              </a:solidFill>
            </a:endParaRPr>
          </a:p>
          <a:p>
            <a:pPr indent="0" lvl="0" marL="0" rtl="0" algn="l">
              <a:spcBef>
                <a:spcPts val="600"/>
              </a:spcBef>
              <a:spcAft>
                <a:spcPts val="0"/>
              </a:spcAft>
              <a:buNone/>
            </a:pPr>
            <a:r>
              <a:rPr lang="en" sz="1600">
                <a:solidFill>
                  <a:srgbClr val="FFD600"/>
                </a:solidFill>
              </a:rPr>
              <a:t>Rosa Villaronga - Project Manager Funding Box</a:t>
            </a:r>
            <a:endParaRPr sz="1600">
              <a:solidFill>
                <a:srgbClr val="FFD600"/>
              </a:solidFill>
            </a:endParaRPr>
          </a:p>
        </p:txBody>
      </p:sp>
      <p:sp>
        <p:nvSpPr>
          <p:cNvPr id="599" name="Google Shape;599;p92"/>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55"/>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055" name="Google Shape;2055;p155"/>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Other data spaces are live of being formed, form a good starting point for experiments</a:t>
            </a:r>
            <a:endParaRPr/>
          </a:p>
        </p:txBody>
      </p:sp>
      <p:pic>
        <p:nvPicPr>
          <p:cNvPr id="2056" name="Google Shape;2056;p155"/>
          <p:cNvPicPr preferRelativeResize="0"/>
          <p:nvPr/>
        </p:nvPicPr>
        <p:blipFill rotWithShape="1">
          <a:blip r:embed="rId3">
            <a:alphaModFix/>
          </a:blip>
          <a:srcRect b="0" l="0" r="0" t="0"/>
          <a:stretch/>
        </p:blipFill>
        <p:spPr>
          <a:xfrm>
            <a:off x="0" y="2439733"/>
            <a:ext cx="1043696" cy="1043696"/>
          </a:xfrm>
          <a:prstGeom prst="rect">
            <a:avLst/>
          </a:prstGeom>
          <a:noFill/>
          <a:ln>
            <a:noFill/>
          </a:ln>
        </p:spPr>
      </p:pic>
      <p:sp>
        <p:nvSpPr>
          <p:cNvPr id="2057" name="Google Shape;2057;p155"/>
          <p:cNvSpPr/>
          <p:nvPr/>
        </p:nvSpPr>
        <p:spPr>
          <a:xfrm>
            <a:off x="1467395" y="1098328"/>
            <a:ext cx="10842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rgbClr val="C84152"/>
                </a:solidFill>
                <a:latin typeface="Calibri"/>
                <a:ea typeface="Calibri"/>
                <a:cs typeface="Calibri"/>
                <a:sym typeface="Calibri"/>
              </a:rPr>
              <a:t>Dutch Logistics</a:t>
            </a:r>
            <a:endParaRPr b="0" i="0" sz="1800" u="none" cap="none" strike="noStrike">
              <a:solidFill>
                <a:srgbClr val="C84152"/>
              </a:solidFill>
              <a:latin typeface="Calibri"/>
              <a:ea typeface="Calibri"/>
              <a:cs typeface="Calibri"/>
              <a:sym typeface="Calibri"/>
            </a:endParaRPr>
          </a:p>
        </p:txBody>
      </p:sp>
      <p:sp>
        <p:nvSpPr>
          <p:cNvPr id="2058" name="Google Shape;2058;p155"/>
          <p:cNvSpPr/>
          <p:nvPr/>
        </p:nvSpPr>
        <p:spPr>
          <a:xfrm>
            <a:off x="2699657" y="1107036"/>
            <a:ext cx="10842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rgbClr val="C84152"/>
                </a:solidFill>
                <a:latin typeface="Calibri"/>
                <a:ea typeface="Calibri"/>
                <a:cs typeface="Calibri"/>
                <a:sym typeface="Calibri"/>
              </a:rPr>
              <a:t>Belgian Logistics</a:t>
            </a:r>
            <a:endParaRPr b="0" i="0" sz="1800" u="none" cap="none" strike="noStrike">
              <a:solidFill>
                <a:srgbClr val="C84152"/>
              </a:solidFill>
              <a:latin typeface="Calibri"/>
              <a:ea typeface="Calibri"/>
              <a:cs typeface="Calibri"/>
              <a:sym typeface="Calibri"/>
            </a:endParaRPr>
          </a:p>
        </p:txBody>
      </p:sp>
      <p:sp>
        <p:nvSpPr>
          <p:cNvPr id="2059" name="Google Shape;2059;p155"/>
          <p:cNvSpPr/>
          <p:nvPr/>
        </p:nvSpPr>
        <p:spPr>
          <a:xfrm>
            <a:off x="3927565" y="1115745"/>
            <a:ext cx="10842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r>
              <a:rPr lang="en" sz="1800">
                <a:solidFill>
                  <a:srgbClr val="C84152"/>
                </a:solidFill>
                <a:latin typeface="Calibri"/>
                <a:ea typeface="Calibri"/>
                <a:cs typeface="Calibri"/>
                <a:sym typeface="Calibri"/>
              </a:rPr>
              <a:t>Building</a:t>
            </a:r>
            <a:endParaRPr sz="1800">
              <a:solidFill>
                <a:srgbClr val="C84152"/>
              </a:solidFill>
              <a:latin typeface="Calibri"/>
              <a:ea typeface="Calibri"/>
              <a:cs typeface="Calibri"/>
              <a:sym typeface="Calibri"/>
            </a:endParaRPr>
          </a:p>
        </p:txBody>
      </p:sp>
      <p:sp>
        <p:nvSpPr>
          <p:cNvPr id="2060" name="Google Shape;2060;p155"/>
          <p:cNvSpPr/>
          <p:nvPr/>
        </p:nvSpPr>
        <p:spPr>
          <a:xfrm>
            <a:off x="5181599" y="1111391"/>
            <a:ext cx="10842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lang="en" sz="1700">
                <a:solidFill>
                  <a:srgbClr val="C84154"/>
                </a:solidFill>
                <a:latin typeface="Calibri"/>
                <a:ea typeface="Calibri"/>
                <a:cs typeface="Calibri"/>
                <a:sym typeface="Calibri"/>
              </a:rPr>
              <a:t>Financials</a:t>
            </a:r>
            <a:endParaRPr b="0" i="0" sz="1700" u="none" cap="none" strike="noStrike">
              <a:solidFill>
                <a:srgbClr val="C84154"/>
              </a:solidFill>
              <a:latin typeface="Calibri"/>
              <a:ea typeface="Calibri"/>
              <a:cs typeface="Calibri"/>
              <a:sym typeface="Calibri"/>
            </a:endParaRPr>
          </a:p>
        </p:txBody>
      </p:sp>
      <p:sp>
        <p:nvSpPr>
          <p:cNvPr id="2061" name="Google Shape;2061;p155"/>
          <p:cNvSpPr/>
          <p:nvPr/>
        </p:nvSpPr>
        <p:spPr>
          <a:xfrm>
            <a:off x="6435633" y="1107036"/>
            <a:ext cx="1084200" cy="37185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9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lang="en" sz="1800">
                <a:solidFill>
                  <a:srgbClr val="AC3A59"/>
                </a:solidFill>
                <a:latin typeface="Calibri"/>
                <a:ea typeface="Calibri"/>
                <a:cs typeface="Calibri"/>
                <a:sym typeface="Calibri"/>
              </a:rPr>
              <a:t>Energy</a:t>
            </a:r>
            <a:endParaRPr b="0" i="0" sz="1800" u="none" cap="none" strike="noStrike">
              <a:solidFill>
                <a:srgbClr val="AC3A59"/>
              </a:solidFill>
              <a:latin typeface="Calibri"/>
              <a:ea typeface="Calibri"/>
              <a:cs typeface="Calibri"/>
              <a:sym typeface="Calibri"/>
            </a:endParaRPr>
          </a:p>
        </p:txBody>
      </p:sp>
      <p:pic>
        <p:nvPicPr>
          <p:cNvPr descr="Truck" id="2062" name="Google Shape;2062;p155"/>
          <p:cNvPicPr preferRelativeResize="0"/>
          <p:nvPr/>
        </p:nvPicPr>
        <p:blipFill rotWithShape="1">
          <a:blip r:embed="rId4">
            <a:alphaModFix/>
          </a:blip>
          <a:srcRect b="0" l="0" r="0" t="0"/>
          <a:stretch/>
        </p:blipFill>
        <p:spPr>
          <a:xfrm>
            <a:off x="1829503" y="3810209"/>
            <a:ext cx="360000" cy="360000"/>
          </a:xfrm>
          <a:prstGeom prst="rect">
            <a:avLst/>
          </a:prstGeom>
          <a:noFill/>
          <a:ln>
            <a:noFill/>
          </a:ln>
        </p:spPr>
      </p:pic>
      <p:pic>
        <p:nvPicPr>
          <p:cNvPr descr="Truck" id="2063" name="Google Shape;2063;p155"/>
          <p:cNvPicPr preferRelativeResize="0"/>
          <p:nvPr/>
        </p:nvPicPr>
        <p:blipFill rotWithShape="1">
          <a:blip r:embed="rId4">
            <a:alphaModFix/>
          </a:blip>
          <a:srcRect b="0" l="0" r="0" t="0"/>
          <a:stretch/>
        </p:blipFill>
        <p:spPr>
          <a:xfrm>
            <a:off x="3053057" y="3827626"/>
            <a:ext cx="360000" cy="360000"/>
          </a:xfrm>
          <a:prstGeom prst="rect">
            <a:avLst/>
          </a:prstGeom>
          <a:noFill/>
          <a:ln>
            <a:noFill/>
          </a:ln>
        </p:spPr>
      </p:pic>
      <p:pic>
        <p:nvPicPr>
          <p:cNvPr descr="Mining tools" id="2064" name="Google Shape;2064;p155"/>
          <p:cNvPicPr preferRelativeResize="0"/>
          <p:nvPr/>
        </p:nvPicPr>
        <p:blipFill rotWithShape="1">
          <a:blip r:embed="rId5">
            <a:alphaModFix/>
          </a:blip>
          <a:srcRect b="0" l="0" r="0" t="0"/>
          <a:stretch/>
        </p:blipFill>
        <p:spPr>
          <a:xfrm>
            <a:off x="4256269" y="3847755"/>
            <a:ext cx="360000" cy="360000"/>
          </a:xfrm>
          <a:prstGeom prst="rect">
            <a:avLst/>
          </a:prstGeom>
          <a:noFill/>
          <a:ln>
            <a:noFill/>
          </a:ln>
        </p:spPr>
      </p:pic>
      <p:sp>
        <p:nvSpPr>
          <p:cNvPr id="2065" name="Google Shape;2065;p155"/>
          <p:cNvSpPr/>
          <p:nvPr/>
        </p:nvSpPr>
        <p:spPr>
          <a:xfrm>
            <a:off x="0" y="2391686"/>
            <a:ext cx="9104400" cy="1131900"/>
          </a:xfrm>
          <a:prstGeom prst="roundRect">
            <a:avLst>
              <a:gd fmla="val 16667" name="adj"/>
            </a:avLst>
          </a:prstGeom>
          <a:solidFill>
            <a:srgbClr val="C84152">
              <a:alpha val="16860"/>
            </a:srgbClr>
          </a:solidFill>
          <a:ln cap="flat" cmpd="sng" w="15875">
            <a:solidFill>
              <a:srgbClr val="6138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000" u="none" cap="none" strike="noStrike">
                <a:solidFill>
                  <a:srgbClr val="000000"/>
                </a:solidFill>
                <a:latin typeface="Trebuchet MS"/>
                <a:ea typeface="Trebuchet MS"/>
                <a:cs typeface="Trebuchet MS"/>
                <a:sym typeface="Trebuchet MS"/>
              </a:rPr>
              <a:t>          </a:t>
            </a:r>
            <a:endParaRPr/>
          </a:p>
        </p:txBody>
      </p:sp>
      <p:grpSp>
        <p:nvGrpSpPr>
          <p:cNvPr id="2066" name="Google Shape;2066;p155"/>
          <p:cNvGrpSpPr/>
          <p:nvPr/>
        </p:nvGrpSpPr>
        <p:grpSpPr>
          <a:xfrm>
            <a:off x="5507800" y="3854102"/>
            <a:ext cx="360000" cy="360000"/>
            <a:chOff x="4114800" y="2114550"/>
            <a:chExt cx="360000" cy="360000"/>
          </a:xfrm>
        </p:grpSpPr>
        <p:pic>
          <p:nvPicPr>
            <p:cNvPr descr="Bank" id="2067" name="Google Shape;2067;p155"/>
            <p:cNvPicPr preferRelativeResize="0"/>
            <p:nvPr/>
          </p:nvPicPr>
          <p:blipFill rotWithShape="1">
            <a:blip r:embed="rId6">
              <a:alphaModFix/>
            </a:blip>
            <a:srcRect b="0" l="0" r="0" t="0"/>
            <a:stretch/>
          </p:blipFill>
          <p:spPr>
            <a:xfrm>
              <a:off x="4114800" y="2114550"/>
              <a:ext cx="360000" cy="360000"/>
            </a:xfrm>
            <a:prstGeom prst="rect">
              <a:avLst/>
            </a:prstGeom>
            <a:noFill/>
            <a:ln>
              <a:noFill/>
            </a:ln>
          </p:spPr>
        </p:pic>
        <p:sp>
          <p:nvSpPr>
            <p:cNvPr id="2068" name="Google Shape;2068;p155"/>
            <p:cNvSpPr/>
            <p:nvPr/>
          </p:nvSpPr>
          <p:spPr>
            <a:xfrm>
              <a:off x="4207229" y="2167092"/>
              <a:ext cx="175200" cy="62100"/>
            </a:xfrm>
            <a:prstGeom prst="triangle">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Euro" id="2069" name="Google Shape;2069;p155"/>
            <p:cNvPicPr preferRelativeResize="0"/>
            <p:nvPr/>
          </p:nvPicPr>
          <p:blipFill rotWithShape="1">
            <a:blip r:embed="rId7">
              <a:alphaModFix/>
            </a:blip>
            <a:srcRect b="0" l="0" r="0" t="0"/>
            <a:stretch/>
          </p:blipFill>
          <p:spPr>
            <a:xfrm>
              <a:off x="4249565" y="2172879"/>
              <a:ext cx="90470" cy="90470"/>
            </a:xfrm>
            <a:prstGeom prst="rect">
              <a:avLst/>
            </a:prstGeom>
            <a:noFill/>
            <a:ln>
              <a:noFill/>
            </a:ln>
          </p:spPr>
        </p:pic>
      </p:grpSp>
      <p:pic>
        <p:nvPicPr>
          <p:cNvPr descr="Energy Icons - Download Free Vector Icons | Noun Project" id="2070" name="Google Shape;2070;p155"/>
          <p:cNvPicPr preferRelativeResize="0"/>
          <p:nvPr/>
        </p:nvPicPr>
        <p:blipFill rotWithShape="1">
          <a:blip r:embed="rId8">
            <a:alphaModFix/>
          </a:blip>
          <a:srcRect b="0" l="0" r="0" t="0"/>
          <a:stretch/>
        </p:blipFill>
        <p:spPr>
          <a:xfrm>
            <a:off x="6680914" y="3788642"/>
            <a:ext cx="500330" cy="500330"/>
          </a:xfrm>
          <a:prstGeom prst="rect">
            <a:avLst/>
          </a:prstGeom>
          <a:noFill/>
          <a:ln>
            <a:noFill/>
          </a:ln>
        </p:spPr>
      </p:pic>
      <p:pic>
        <p:nvPicPr>
          <p:cNvPr id="2071" name="Google Shape;2071;p155"/>
          <p:cNvPicPr preferRelativeResize="0"/>
          <p:nvPr/>
        </p:nvPicPr>
        <p:blipFill>
          <a:blip r:embed="rId9">
            <a:alphaModFix/>
          </a:blip>
          <a:stretch>
            <a:fillRect/>
          </a:stretch>
        </p:blipFill>
        <p:spPr>
          <a:xfrm>
            <a:off x="1521200" y="2592125"/>
            <a:ext cx="1043700" cy="810408"/>
          </a:xfrm>
          <a:prstGeom prst="rect">
            <a:avLst/>
          </a:prstGeom>
          <a:noFill/>
          <a:ln>
            <a:noFill/>
          </a:ln>
        </p:spPr>
      </p:pic>
      <p:pic>
        <p:nvPicPr>
          <p:cNvPr id="2072" name="Google Shape;2072;p155"/>
          <p:cNvPicPr preferRelativeResize="0"/>
          <p:nvPr/>
        </p:nvPicPr>
        <p:blipFill>
          <a:blip r:embed="rId9">
            <a:alphaModFix/>
          </a:blip>
          <a:stretch>
            <a:fillRect/>
          </a:stretch>
        </p:blipFill>
        <p:spPr>
          <a:xfrm>
            <a:off x="2724375" y="2552400"/>
            <a:ext cx="1043700" cy="810408"/>
          </a:xfrm>
          <a:prstGeom prst="rect">
            <a:avLst/>
          </a:prstGeom>
          <a:noFill/>
          <a:ln>
            <a:noFill/>
          </a:ln>
        </p:spPr>
      </p:pic>
      <p:pic>
        <p:nvPicPr>
          <p:cNvPr id="2073" name="Google Shape;2073;p155"/>
          <p:cNvPicPr preferRelativeResize="0"/>
          <p:nvPr/>
        </p:nvPicPr>
        <p:blipFill>
          <a:blip r:embed="rId9">
            <a:alphaModFix/>
          </a:blip>
          <a:stretch>
            <a:fillRect/>
          </a:stretch>
        </p:blipFill>
        <p:spPr>
          <a:xfrm>
            <a:off x="3952988" y="2542025"/>
            <a:ext cx="1043700" cy="810408"/>
          </a:xfrm>
          <a:prstGeom prst="rect">
            <a:avLst/>
          </a:prstGeom>
          <a:noFill/>
          <a:ln>
            <a:noFill/>
          </a:ln>
        </p:spPr>
      </p:pic>
      <p:pic>
        <p:nvPicPr>
          <p:cNvPr id="2074" name="Google Shape;2074;p155"/>
          <p:cNvPicPr preferRelativeResize="0"/>
          <p:nvPr/>
        </p:nvPicPr>
        <p:blipFill>
          <a:blip r:embed="rId9">
            <a:alphaModFix/>
          </a:blip>
          <a:stretch>
            <a:fillRect/>
          </a:stretch>
        </p:blipFill>
        <p:spPr>
          <a:xfrm>
            <a:off x="5222113" y="2542025"/>
            <a:ext cx="1043700" cy="810408"/>
          </a:xfrm>
          <a:prstGeom prst="rect">
            <a:avLst/>
          </a:prstGeom>
          <a:noFill/>
          <a:ln>
            <a:noFill/>
          </a:ln>
        </p:spPr>
      </p:pic>
      <p:pic>
        <p:nvPicPr>
          <p:cNvPr id="2075" name="Google Shape;2075;p155"/>
          <p:cNvPicPr preferRelativeResize="0"/>
          <p:nvPr/>
        </p:nvPicPr>
        <p:blipFill>
          <a:blip r:embed="rId9">
            <a:alphaModFix/>
          </a:blip>
          <a:stretch>
            <a:fillRect/>
          </a:stretch>
        </p:blipFill>
        <p:spPr>
          <a:xfrm>
            <a:off x="6450713" y="2542025"/>
            <a:ext cx="1043700" cy="81040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9" name="Shape 2079"/>
        <p:cNvGrpSpPr/>
        <p:nvPr/>
      </p:nvGrpSpPr>
      <p:grpSpPr>
        <a:xfrm>
          <a:off x="0" y="0"/>
          <a:ext cx="0" cy="0"/>
          <a:chOff x="0" y="0"/>
          <a:chExt cx="0" cy="0"/>
        </a:xfrm>
      </p:grpSpPr>
      <p:sp>
        <p:nvSpPr>
          <p:cNvPr id="2080" name="Google Shape;2080;p156"/>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081" name="Google Shape;2081;p156"/>
          <p:cNvSpPr txBox="1"/>
          <p:nvPr>
            <p:ph type="title"/>
          </p:nvPr>
        </p:nvSpPr>
        <p:spPr>
          <a:xfrm>
            <a:off x="359054" y="270000"/>
            <a:ext cx="8099100" cy="754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accent4"/>
              </a:buClr>
              <a:buSzPts val="1000"/>
              <a:buFont typeface="Arial"/>
              <a:buNone/>
            </a:pPr>
            <a:r>
              <a:rPr lang="en"/>
              <a:t>Because iSHARE is an open and federated trust framework and standard ..</a:t>
            </a:r>
            <a:endParaRPr/>
          </a:p>
        </p:txBody>
      </p:sp>
      <p:sp>
        <p:nvSpPr>
          <p:cNvPr id="2082" name="Google Shape;2082;p156"/>
          <p:cNvSpPr txBox="1"/>
          <p:nvPr>
            <p:ph idx="1" type="body"/>
          </p:nvPr>
        </p:nvSpPr>
        <p:spPr>
          <a:xfrm>
            <a:off x="0" y="1200150"/>
            <a:ext cx="49212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a:t>
            </a:r>
            <a:r>
              <a:rPr b="0" i="0" lang="en" sz="1600" u="none" cap="none" strike="noStrike">
                <a:solidFill>
                  <a:srgbClr val="000000"/>
                </a:solidFill>
                <a:latin typeface="Arial"/>
                <a:ea typeface="Arial"/>
                <a:cs typeface="Arial"/>
                <a:sym typeface="Arial"/>
              </a:rPr>
              <a:t>anyone within the trust requirements can setup an iSHARE Satellite to have Data </a:t>
            </a:r>
            <a:r>
              <a:rPr lang="en" sz="1600"/>
              <a:t>Sovereignty</a:t>
            </a:r>
            <a:r>
              <a:rPr b="0" i="0" lang="en" sz="1600" u="none" cap="none" strike="noStrike">
                <a:solidFill>
                  <a:srgbClr val="000000"/>
                </a:solidFill>
                <a:latin typeface="Arial"/>
                <a:ea typeface="Arial"/>
                <a:cs typeface="Arial"/>
                <a:sym typeface="Arial"/>
              </a:rPr>
              <a:t> and Trust covered </a:t>
            </a:r>
            <a:r>
              <a:rPr lang="en" sz="1600"/>
              <a:t>f</a:t>
            </a:r>
            <a:r>
              <a:rPr b="0" i="0" lang="en" sz="1600" u="none" cap="none" strike="noStrike">
                <a:solidFill>
                  <a:srgbClr val="000000"/>
                </a:solidFill>
                <a:latin typeface="Arial"/>
                <a:ea typeface="Arial"/>
                <a:cs typeface="Arial"/>
                <a:sym typeface="Arial"/>
              </a:rPr>
              <a:t>or a new data</a:t>
            </a:r>
            <a:r>
              <a:rPr lang="en" sz="1600"/>
              <a:t>space</a:t>
            </a:r>
            <a:r>
              <a:rPr b="0" i="0" lang="en" sz="1600" u="none" cap="none" strike="noStrike">
                <a:solidFill>
                  <a:srgbClr val="000000"/>
                </a:solidFill>
                <a:latin typeface="Arial"/>
                <a:ea typeface="Arial"/>
                <a:cs typeface="Arial"/>
                <a:sym typeface="Arial"/>
              </a:rPr>
              <a:t> and/or domain.</a:t>
            </a:r>
            <a:br>
              <a:rPr b="0" i="0" lang="en"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iSHARE satellites allow to to define operational agreements and governance within the dataspace for</a:t>
            </a:r>
            <a:endParaRPr/>
          </a:p>
          <a:p>
            <a:pPr indent="-285750" lvl="1"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Data Interoperability </a:t>
            </a:r>
            <a:endParaRPr/>
          </a:p>
          <a:p>
            <a:pPr indent="-285750" lvl="1"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Data Value Creation</a:t>
            </a:r>
            <a:endParaRPr/>
          </a:p>
          <a:p>
            <a:pPr indent="-285750" lvl="1"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Governance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Hence, great building block for i4Trust participants setting up new dataspaces! </a:t>
            </a:r>
            <a:endParaRPr/>
          </a:p>
          <a:p>
            <a:pPr indent="0" lvl="1"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83" name="Google Shape;2083;p156"/>
          <p:cNvPicPr preferRelativeResize="0"/>
          <p:nvPr/>
        </p:nvPicPr>
        <p:blipFill rotWithShape="1">
          <a:blip r:embed="rId4">
            <a:alphaModFix/>
          </a:blip>
          <a:srcRect b="0" l="0" r="0" t="0"/>
          <a:stretch/>
        </p:blipFill>
        <p:spPr>
          <a:xfrm>
            <a:off x="5440406" y="1200151"/>
            <a:ext cx="3457759" cy="2414813"/>
          </a:xfrm>
          <a:prstGeom prst="rect">
            <a:avLst/>
          </a:prstGeom>
          <a:noFill/>
          <a:ln>
            <a:noFill/>
          </a:ln>
        </p:spPr>
      </p:pic>
      <p:pic>
        <p:nvPicPr>
          <p:cNvPr id="2084" name="Google Shape;2084;p156"/>
          <p:cNvPicPr preferRelativeResize="0"/>
          <p:nvPr/>
        </p:nvPicPr>
        <p:blipFill rotWithShape="1">
          <a:blip r:embed="rId5">
            <a:alphaModFix/>
          </a:blip>
          <a:srcRect b="0" l="0" r="0" t="0"/>
          <a:stretch/>
        </p:blipFill>
        <p:spPr>
          <a:xfrm>
            <a:off x="5519912" y="3675465"/>
            <a:ext cx="3244677" cy="115881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57"/>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Value Creation</a:t>
            </a:r>
            <a:endParaRPr/>
          </a:p>
        </p:txBody>
      </p:sp>
      <p:sp>
        <p:nvSpPr>
          <p:cNvPr id="2090" name="Google Shape;2090;p157"/>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2091" name="Google Shape;2091;p157"/>
          <p:cNvPicPr preferRelativeResize="0"/>
          <p:nvPr/>
        </p:nvPicPr>
        <p:blipFill rotWithShape="1">
          <a:blip r:embed="rId3">
            <a:alphaModFix/>
          </a:blip>
          <a:srcRect b="0" l="0" r="0" t="0"/>
          <a:stretch/>
        </p:blipFill>
        <p:spPr>
          <a:xfrm>
            <a:off x="4137801" y="2428858"/>
            <a:ext cx="4683427" cy="1624695"/>
          </a:xfrm>
          <a:prstGeom prst="rect">
            <a:avLst/>
          </a:prstGeom>
          <a:noFill/>
          <a:ln>
            <a:noFill/>
          </a:ln>
        </p:spPr>
      </p:pic>
      <p:sp>
        <p:nvSpPr>
          <p:cNvPr id="2092" name="Google Shape;2092;p157"/>
          <p:cNvSpPr/>
          <p:nvPr/>
        </p:nvSpPr>
        <p:spPr>
          <a:xfrm>
            <a:off x="6322550" y="2498850"/>
            <a:ext cx="1370100" cy="1484700"/>
          </a:xfrm>
          <a:prstGeom prst="roundRect">
            <a:avLst>
              <a:gd fmla="val 4513" name="adj"/>
            </a:avLst>
          </a:prstGeom>
          <a:noFill/>
          <a:ln cap="flat" cmpd="sng" w="57150">
            <a:solidFill>
              <a:srgbClr val="FF75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58"/>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Marketplace Services</a:t>
            </a:r>
            <a:endParaRPr/>
          </a:p>
        </p:txBody>
      </p:sp>
      <p:sp>
        <p:nvSpPr>
          <p:cNvPr id="2098" name="Google Shape;2098;p158"/>
          <p:cNvSpPr txBox="1"/>
          <p:nvPr>
            <p:ph idx="1" type="body"/>
          </p:nvPr>
        </p:nvSpPr>
        <p:spPr>
          <a:xfrm>
            <a:off x="359053" y="908462"/>
            <a:ext cx="4845600" cy="3777900"/>
          </a:xfrm>
          <a:prstGeom prst="rect">
            <a:avLst/>
          </a:prstGeom>
          <a:noFill/>
          <a:ln>
            <a:noFill/>
          </a:ln>
        </p:spPr>
        <p:txBody>
          <a:bodyPr anchorCtr="0" anchor="t" bIns="0" lIns="0" spcFirstLastPara="1" rIns="0" wrap="square" tIns="0">
            <a:noAutofit/>
          </a:bodyPr>
          <a:lstStyle/>
          <a:p>
            <a:pPr indent="-273050" lvl="0" marL="342900" marR="0" rtl="0" algn="l">
              <a:lnSpc>
                <a:spcPct val="100000"/>
              </a:lnSpc>
              <a:spcBef>
                <a:spcPts val="400"/>
              </a:spcBef>
              <a:spcAft>
                <a:spcPts val="0"/>
              </a:spcAft>
              <a:buClr>
                <a:schemeClr val="accent1"/>
              </a:buClr>
              <a:buSzPts val="1500"/>
              <a:buFont typeface="Arial"/>
              <a:buChar char="■"/>
            </a:pPr>
            <a:r>
              <a:rPr lang="en"/>
              <a:t>Data Marketplace Services:</a:t>
            </a:r>
            <a:endParaRPr/>
          </a:p>
          <a:p>
            <a:pPr indent="-273050" lvl="1" marL="685800" rtl="0" algn="l">
              <a:lnSpc>
                <a:spcPct val="100000"/>
              </a:lnSpc>
              <a:spcBef>
                <a:spcPts val="400"/>
              </a:spcBef>
              <a:spcAft>
                <a:spcPts val="0"/>
              </a:spcAft>
              <a:buSzPts val="1500"/>
              <a:buChar char="■"/>
            </a:pPr>
            <a:r>
              <a:rPr lang="en"/>
              <a:t>Supports the definition of offerings around digital assets (data files, right-time data access/processing services are handled as such)</a:t>
            </a:r>
            <a:endParaRPr/>
          </a:p>
          <a:p>
            <a:pPr indent="-273050" lvl="1" marL="685800" rtl="0" algn="l">
              <a:lnSpc>
                <a:spcPct val="100000"/>
              </a:lnSpc>
              <a:spcBef>
                <a:spcPts val="400"/>
              </a:spcBef>
              <a:spcAft>
                <a:spcPts val="0"/>
              </a:spcAft>
              <a:buSzPts val="1500"/>
              <a:buChar char="■"/>
            </a:pPr>
            <a:r>
              <a:rPr lang="en"/>
              <a:t>Integrated with Identity Management and Data Usage Policy Management frameworks</a:t>
            </a:r>
            <a:endParaRPr/>
          </a:p>
          <a:p>
            <a:pPr indent="-273050" lvl="1" marL="685800" rtl="0" algn="l">
              <a:lnSpc>
                <a:spcPct val="100000"/>
              </a:lnSpc>
              <a:spcBef>
                <a:spcPts val="400"/>
              </a:spcBef>
              <a:spcAft>
                <a:spcPts val="0"/>
              </a:spcAft>
              <a:buSzPts val="1500"/>
              <a:buChar char="■"/>
            </a:pPr>
            <a:r>
              <a:rPr lang="en"/>
              <a:t>Relying on TM Forum Business Ecosystem Open APIs to manage lifecycle of digital assets and monetization</a:t>
            </a:r>
            <a:endParaRPr/>
          </a:p>
          <a:p>
            <a:pPr indent="-273050" lvl="1" marL="685800" rtl="0" algn="l">
              <a:lnSpc>
                <a:spcPct val="100000"/>
              </a:lnSpc>
              <a:spcBef>
                <a:spcPts val="400"/>
              </a:spcBef>
              <a:spcAft>
                <a:spcPts val="0"/>
              </a:spcAft>
              <a:buSzPts val="1500"/>
              <a:buChar char="■"/>
            </a:pPr>
            <a:r>
              <a:rPr lang="en"/>
              <a:t>Data providers can instantiate their own marketplace or rely on global independent Marketplace services</a:t>
            </a:r>
            <a:endParaRPr/>
          </a:p>
          <a:p>
            <a:pPr indent="-273050" lvl="0" marL="342900" marR="0" rtl="0" algn="l">
              <a:lnSpc>
                <a:spcPct val="100000"/>
              </a:lnSpc>
              <a:spcBef>
                <a:spcPts val="400"/>
              </a:spcBef>
              <a:spcAft>
                <a:spcPts val="0"/>
              </a:spcAft>
              <a:buClr>
                <a:schemeClr val="accent1"/>
              </a:buClr>
              <a:buSzPts val="1500"/>
              <a:buFont typeface="Arial"/>
              <a:buChar char="■"/>
            </a:pPr>
            <a:r>
              <a:rPr lang="en"/>
              <a:t>Advanced pricing and revenue sharing support:</a:t>
            </a:r>
            <a:endParaRPr/>
          </a:p>
          <a:p>
            <a:pPr indent="-273050" lvl="1" marL="685800" rtl="0" algn="l">
              <a:lnSpc>
                <a:spcPct val="100000"/>
              </a:lnSpc>
              <a:spcBef>
                <a:spcPts val="400"/>
              </a:spcBef>
              <a:spcAft>
                <a:spcPts val="0"/>
              </a:spcAft>
              <a:buSzPts val="1500"/>
              <a:buChar char="■"/>
            </a:pPr>
            <a:r>
              <a:rPr lang="en"/>
              <a:t>Basic models: free, one-time, recurring, pay-per-use</a:t>
            </a:r>
            <a:endParaRPr/>
          </a:p>
          <a:p>
            <a:pPr indent="-273050" lvl="1" marL="685800" rtl="0" algn="l">
              <a:lnSpc>
                <a:spcPct val="100000"/>
              </a:lnSpc>
              <a:spcBef>
                <a:spcPts val="400"/>
              </a:spcBef>
              <a:spcAft>
                <a:spcPts val="0"/>
              </a:spcAft>
              <a:buSzPts val="1500"/>
              <a:buChar char="■"/>
            </a:pPr>
            <a:r>
              <a:rPr lang="en"/>
              <a:t>Dynamic pricing: fees, discounts</a:t>
            </a:r>
            <a:endParaRPr/>
          </a:p>
          <a:p>
            <a:pPr indent="-273050" lvl="0" marL="342900" rtl="0" algn="l">
              <a:lnSpc>
                <a:spcPct val="100000"/>
              </a:lnSpc>
              <a:spcBef>
                <a:spcPts val="400"/>
              </a:spcBef>
              <a:spcAft>
                <a:spcPts val="0"/>
              </a:spcAft>
              <a:buSzPts val="1500"/>
              <a:buChar char="■"/>
            </a:pPr>
            <a:r>
              <a:rPr lang="en"/>
              <a:t>Product terms and conditions:</a:t>
            </a:r>
            <a:endParaRPr/>
          </a:p>
          <a:p>
            <a:pPr indent="-273050" lvl="1" marL="685800" rtl="0" algn="l">
              <a:lnSpc>
                <a:spcPct val="100000"/>
              </a:lnSpc>
              <a:spcBef>
                <a:spcPts val="400"/>
              </a:spcBef>
              <a:spcAft>
                <a:spcPts val="0"/>
              </a:spcAft>
              <a:buSzPts val="1500"/>
              <a:buChar char="■"/>
            </a:pPr>
            <a:r>
              <a:rPr lang="en"/>
              <a:t>Licenses, terms and conditions</a:t>
            </a:r>
            <a:endParaRPr/>
          </a:p>
          <a:p>
            <a:pPr indent="-273050" lvl="1" marL="685800" rtl="0" algn="l">
              <a:lnSpc>
                <a:spcPct val="100000"/>
              </a:lnSpc>
              <a:spcBef>
                <a:spcPts val="400"/>
              </a:spcBef>
              <a:spcAft>
                <a:spcPts val="0"/>
              </a:spcAft>
              <a:buSzPts val="1500"/>
              <a:buChar char="■"/>
            </a:pPr>
            <a:r>
              <a:rPr lang="en"/>
              <a:t>Service Level Agreements (SLAs) metrics</a:t>
            </a:r>
            <a:endParaRPr/>
          </a:p>
          <a:p>
            <a:pPr indent="-177800" lvl="1" marL="685800" rtl="0" algn="l">
              <a:lnSpc>
                <a:spcPct val="100000"/>
              </a:lnSpc>
              <a:spcBef>
                <a:spcPts val="400"/>
              </a:spcBef>
              <a:spcAft>
                <a:spcPts val="0"/>
              </a:spcAft>
              <a:buSzPts val="1500"/>
              <a:buNone/>
            </a:pPr>
            <a:r>
              <a:t/>
            </a:r>
            <a:endParaRPr/>
          </a:p>
          <a:p>
            <a:pPr indent="-177800" lvl="1" marL="685800" rtl="0" algn="l">
              <a:lnSpc>
                <a:spcPct val="100000"/>
              </a:lnSpc>
              <a:spcBef>
                <a:spcPts val="400"/>
              </a:spcBef>
              <a:spcAft>
                <a:spcPts val="0"/>
              </a:spcAft>
              <a:buSzPts val="1500"/>
              <a:buNone/>
            </a:pPr>
            <a:r>
              <a:t/>
            </a:r>
            <a:endParaRPr/>
          </a:p>
        </p:txBody>
      </p:sp>
      <p:sp>
        <p:nvSpPr>
          <p:cNvPr id="2099" name="Google Shape;2099;p158"/>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100" name="Google Shape;2100;p158"/>
          <p:cNvPicPr preferRelativeResize="0"/>
          <p:nvPr/>
        </p:nvPicPr>
        <p:blipFill rotWithShape="1">
          <a:blip r:embed="rId3">
            <a:alphaModFix/>
          </a:blip>
          <a:srcRect b="0" l="0" r="0" t="0"/>
          <a:stretch/>
        </p:blipFill>
        <p:spPr>
          <a:xfrm>
            <a:off x="5691405" y="1025779"/>
            <a:ext cx="3253356" cy="1725265"/>
          </a:xfrm>
          <a:prstGeom prst="rect">
            <a:avLst/>
          </a:prstGeom>
          <a:noFill/>
          <a:ln>
            <a:noFill/>
          </a:ln>
        </p:spPr>
      </p:pic>
      <p:grpSp>
        <p:nvGrpSpPr>
          <p:cNvPr id="2101" name="Google Shape;2101;p158"/>
          <p:cNvGrpSpPr/>
          <p:nvPr/>
        </p:nvGrpSpPr>
        <p:grpSpPr>
          <a:xfrm>
            <a:off x="5880525" y="2842136"/>
            <a:ext cx="2875054" cy="1992850"/>
            <a:chOff x="7841747" y="3713328"/>
            <a:chExt cx="3833916" cy="2657487"/>
          </a:xfrm>
        </p:grpSpPr>
        <p:pic>
          <p:nvPicPr>
            <p:cNvPr id="2102" name="Google Shape;2102;p158"/>
            <p:cNvPicPr preferRelativeResize="0"/>
            <p:nvPr/>
          </p:nvPicPr>
          <p:blipFill rotWithShape="1">
            <a:blip r:embed="rId4">
              <a:alphaModFix/>
            </a:blip>
            <a:srcRect b="0" l="0" r="0" t="0"/>
            <a:stretch/>
          </p:blipFill>
          <p:spPr>
            <a:xfrm>
              <a:off x="8456717" y="3713328"/>
              <a:ext cx="2603976" cy="1281581"/>
            </a:xfrm>
            <a:prstGeom prst="rect">
              <a:avLst/>
            </a:prstGeom>
            <a:noFill/>
            <a:ln>
              <a:noFill/>
            </a:ln>
          </p:spPr>
        </p:pic>
        <p:pic>
          <p:nvPicPr>
            <p:cNvPr id="2103" name="Google Shape;2103;p158"/>
            <p:cNvPicPr preferRelativeResize="0"/>
            <p:nvPr/>
          </p:nvPicPr>
          <p:blipFill rotWithShape="1">
            <a:blip r:embed="rId5">
              <a:alphaModFix/>
            </a:blip>
            <a:srcRect b="0" l="0" r="0" t="0"/>
            <a:stretch/>
          </p:blipFill>
          <p:spPr>
            <a:xfrm>
              <a:off x="7841747" y="5084855"/>
              <a:ext cx="3833916" cy="128596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59"/>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Publication and Discovery/Brokering Services</a:t>
            </a:r>
            <a:endParaRPr/>
          </a:p>
        </p:txBody>
      </p:sp>
      <p:sp>
        <p:nvSpPr>
          <p:cNvPr id="2109" name="Google Shape;2109;p159"/>
          <p:cNvSpPr txBox="1"/>
          <p:nvPr>
            <p:ph idx="1" type="body"/>
          </p:nvPr>
        </p:nvSpPr>
        <p:spPr>
          <a:xfrm>
            <a:off x="359053" y="1363436"/>
            <a:ext cx="4729200" cy="2926500"/>
          </a:xfrm>
          <a:prstGeom prst="rect">
            <a:avLst/>
          </a:prstGeom>
          <a:noFill/>
          <a:ln>
            <a:noFill/>
          </a:ln>
        </p:spPr>
        <p:txBody>
          <a:bodyPr anchorCtr="0" anchor="t" bIns="0" lIns="0" spcFirstLastPara="1" rIns="0" wrap="square" tIns="0">
            <a:noAutofit/>
          </a:bodyPr>
          <a:lstStyle/>
          <a:p>
            <a:pPr indent="-273050" lvl="0" marL="342900" marR="0" rtl="0" algn="l">
              <a:lnSpc>
                <a:spcPct val="100000"/>
              </a:lnSpc>
              <a:spcBef>
                <a:spcPts val="400"/>
              </a:spcBef>
              <a:spcAft>
                <a:spcPts val="0"/>
              </a:spcAft>
              <a:buClr>
                <a:schemeClr val="accent1"/>
              </a:buClr>
              <a:buSzPts val="1500"/>
              <a:buFont typeface="Arial"/>
              <a:buChar char="■"/>
            </a:pPr>
            <a:r>
              <a:rPr lang="en"/>
              <a:t>Data Publication Services:</a:t>
            </a:r>
            <a:endParaRPr/>
          </a:p>
          <a:p>
            <a:pPr indent="-273050" lvl="1" marL="685800" rtl="0" algn="l">
              <a:lnSpc>
                <a:spcPct val="100000"/>
              </a:lnSpc>
              <a:spcBef>
                <a:spcPts val="400"/>
              </a:spcBef>
              <a:spcAft>
                <a:spcPts val="0"/>
              </a:spcAft>
              <a:buSzPts val="1500"/>
              <a:buChar char="■"/>
            </a:pPr>
            <a:r>
              <a:rPr lang="en"/>
              <a:t>Data portal supporting DCAT-AP and publication of data resources linked to offerings in the Marketplace</a:t>
            </a:r>
            <a:endParaRPr/>
          </a:p>
          <a:p>
            <a:pPr indent="-273050" lvl="1" marL="685800" rtl="0" algn="l">
              <a:lnSpc>
                <a:spcPct val="100000"/>
              </a:lnSpc>
              <a:spcBef>
                <a:spcPts val="400"/>
              </a:spcBef>
              <a:spcAft>
                <a:spcPts val="0"/>
              </a:spcAft>
              <a:buSzPts val="1500"/>
              <a:buChar char="■"/>
            </a:pPr>
            <a:r>
              <a:rPr lang="en"/>
              <a:t>Harvesting of data from Open Data Portals</a:t>
            </a:r>
            <a:endParaRPr/>
          </a:p>
          <a:p>
            <a:pPr indent="-177800" lvl="1" marL="685800" rtl="0" algn="l">
              <a:lnSpc>
                <a:spcPct val="100000"/>
              </a:lnSpc>
              <a:spcBef>
                <a:spcPts val="400"/>
              </a:spcBef>
              <a:spcAft>
                <a:spcPts val="0"/>
              </a:spcAft>
              <a:buSzPts val="1500"/>
              <a:buNone/>
            </a:pPr>
            <a:r>
              <a:t/>
            </a:r>
            <a:endParaRPr/>
          </a:p>
          <a:p>
            <a:pPr indent="-273050" lvl="0" marL="342900" marR="0" rtl="0" algn="l">
              <a:lnSpc>
                <a:spcPct val="100000"/>
              </a:lnSpc>
              <a:spcBef>
                <a:spcPts val="400"/>
              </a:spcBef>
              <a:spcAft>
                <a:spcPts val="0"/>
              </a:spcAft>
              <a:buClr>
                <a:schemeClr val="accent1"/>
              </a:buClr>
              <a:buSzPts val="1500"/>
              <a:buFont typeface="Arial"/>
              <a:buChar char="■"/>
            </a:pPr>
            <a:r>
              <a:rPr lang="en"/>
              <a:t>Data Discovery/Brokering services:</a:t>
            </a:r>
            <a:endParaRPr/>
          </a:p>
          <a:p>
            <a:pPr indent="-273050" lvl="1" marL="685800" rtl="0" algn="l">
              <a:lnSpc>
                <a:spcPct val="100000"/>
              </a:lnSpc>
              <a:spcBef>
                <a:spcPts val="400"/>
              </a:spcBef>
              <a:spcAft>
                <a:spcPts val="0"/>
              </a:spcAft>
              <a:buSzPts val="1500"/>
              <a:buChar char="■"/>
            </a:pPr>
            <a:r>
              <a:rPr lang="en"/>
              <a:t>Metada linked to description of data resources based on DCAT-AP standard</a:t>
            </a:r>
            <a:endParaRPr/>
          </a:p>
          <a:p>
            <a:pPr indent="-273050" lvl="1" marL="685800" rtl="0" algn="l">
              <a:lnSpc>
                <a:spcPct val="100000"/>
              </a:lnSpc>
              <a:spcBef>
                <a:spcPts val="400"/>
              </a:spcBef>
              <a:spcAft>
                <a:spcPts val="0"/>
              </a:spcAft>
              <a:buSzPts val="1500"/>
              <a:buChar char="■"/>
            </a:pPr>
            <a:r>
              <a:rPr lang="en"/>
              <a:t>NGSI-LD as basis for discovery of data resources (modeled as entities with DCAT-AP properties)</a:t>
            </a:r>
            <a:endParaRPr/>
          </a:p>
          <a:p>
            <a:pPr indent="-177800" lvl="1" marL="685800" rtl="0" algn="l">
              <a:lnSpc>
                <a:spcPct val="100000"/>
              </a:lnSpc>
              <a:spcBef>
                <a:spcPts val="400"/>
              </a:spcBef>
              <a:spcAft>
                <a:spcPts val="0"/>
              </a:spcAft>
              <a:buSzPts val="1500"/>
              <a:buNone/>
            </a:pPr>
            <a:r>
              <a:t/>
            </a:r>
            <a:endParaRPr/>
          </a:p>
          <a:p>
            <a:pPr indent="-177800" lvl="1" marL="685800" rtl="0" algn="l">
              <a:lnSpc>
                <a:spcPct val="100000"/>
              </a:lnSpc>
              <a:spcBef>
                <a:spcPts val="400"/>
              </a:spcBef>
              <a:spcAft>
                <a:spcPts val="0"/>
              </a:spcAft>
              <a:buSzPts val="1500"/>
              <a:buNone/>
            </a:pPr>
            <a:r>
              <a:t/>
            </a:r>
            <a:endParaRPr/>
          </a:p>
        </p:txBody>
      </p:sp>
      <p:sp>
        <p:nvSpPr>
          <p:cNvPr id="2110" name="Google Shape;2110;p159"/>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111" name="Google Shape;2111;p159"/>
          <p:cNvPicPr preferRelativeResize="0"/>
          <p:nvPr/>
        </p:nvPicPr>
        <p:blipFill rotWithShape="1">
          <a:blip r:embed="rId3">
            <a:alphaModFix/>
          </a:blip>
          <a:srcRect b="0" l="0" r="0" t="0"/>
          <a:stretch/>
        </p:blipFill>
        <p:spPr>
          <a:xfrm>
            <a:off x="5575487" y="1200150"/>
            <a:ext cx="2939663" cy="2142808"/>
          </a:xfrm>
          <a:prstGeom prst="rect">
            <a:avLst/>
          </a:prstGeom>
          <a:noFill/>
          <a:ln>
            <a:noFill/>
          </a:ln>
        </p:spPr>
      </p:pic>
      <p:pic>
        <p:nvPicPr>
          <p:cNvPr id="2112" name="Google Shape;2112;p159"/>
          <p:cNvPicPr preferRelativeResize="0"/>
          <p:nvPr/>
        </p:nvPicPr>
        <p:blipFill rotWithShape="1">
          <a:blip r:embed="rId4">
            <a:alphaModFix/>
          </a:blip>
          <a:srcRect b="0" l="0" r="0" t="0"/>
          <a:stretch/>
        </p:blipFill>
        <p:spPr>
          <a:xfrm>
            <a:off x="6536839" y="2605114"/>
            <a:ext cx="2465394" cy="182668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60"/>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Spaces Governance</a:t>
            </a:r>
            <a:endParaRPr/>
          </a:p>
        </p:txBody>
      </p:sp>
      <p:sp>
        <p:nvSpPr>
          <p:cNvPr id="2118" name="Google Shape;2118;p160"/>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id="2119" name="Google Shape;2119;p160"/>
          <p:cNvPicPr preferRelativeResize="0"/>
          <p:nvPr/>
        </p:nvPicPr>
        <p:blipFill rotWithShape="1">
          <a:blip r:embed="rId3">
            <a:alphaModFix/>
          </a:blip>
          <a:srcRect b="0" l="0" r="0" t="0"/>
          <a:stretch/>
        </p:blipFill>
        <p:spPr>
          <a:xfrm>
            <a:off x="4137801" y="2428858"/>
            <a:ext cx="4683427" cy="1624695"/>
          </a:xfrm>
          <a:prstGeom prst="rect">
            <a:avLst/>
          </a:prstGeom>
          <a:noFill/>
          <a:ln>
            <a:noFill/>
          </a:ln>
        </p:spPr>
      </p:pic>
      <p:sp>
        <p:nvSpPr>
          <p:cNvPr id="2120" name="Google Shape;2120;p160"/>
          <p:cNvSpPr/>
          <p:nvPr/>
        </p:nvSpPr>
        <p:spPr>
          <a:xfrm>
            <a:off x="7592657" y="2428853"/>
            <a:ext cx="1289100" cy="1484700"/>
          </a:xfrm>
          <a:prstGeom prst="roundRect">
            <a:avLst>
              <a:gd fmla="val 4513" name="adj"/>
            </a:avLst>
          </a:prstGeom>
          <a:noFill/>
          <a:ln cap="flat" cmpd="sng" w="57150">
            <a:solidFill>
              <a:srgbClr val="FF75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61"/>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Data licenses in iSHARE legal framework create trust about who does what with data after it has been shared </a:t>
            </a:r>
            <a:endParaRPr/>
          </a:p>
        </p:txBody>
      </p:sp>
      <p:grpSp>
        <p:nvGrpSpPr>
          <p:cNvPr id="2126" name="Google Shape;2126;p161"/>
          <p:cNvGrpSpPr/>
          <p:nvPr/>
        </p:nvGrpSpPr>
        <p:grpSpPr>
          <a:xfrm>
            <a:off x="359054" y="1151148"/>
            <a:ext cx="8098965" cy="3367743"/>
            <a:chOff x="0" y="94864"/>
            <a:chExt cx="10800060" cy="4490324"/>
          </a:xfrm>
        </p:grpSpPr>
        <p:sp>
          <p:nvSpPr>
            <p:cNvPr id="2127" name="Google Shape;2127;p161"/>
            <p:cNvSpPr/>
            <p:nvPr/>
          </p:nvSpPr>
          <p:spPr>
            <a:xfrm>
              <a:off x="2557439" y="1999188"/>
              <a:ext cx="2585400" cy="2586000"/>
            </a:xfrm>
            <a:prstGeom prst="ellipse">
              <a:avLst/>
            </a:prstGeom>
            <a:solidFill>
              <a:srgbClr val="DE3FFB"/>
            </a:solidFill>
            <a:ln cap="flat" cmpd="sng" w="25400">
              <a:solidFill>
                <a:srgbClr val="DE3FF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28" name="Google Shape;2128;p161"/>
            <p:cNvSpPr/>
            <p:nvPr/>
          </p:nvSpPr>
          <p:spPr>
            <a:xfrm>
              <a:off x="4206600" y="94864"/>
              <a:ext cx="768000" cy="767400"/>
            </a:xfrm>
            <a:prstGeom prst="donut">
              <a:avLst>
                <a:gd fmla="val 7460" name="adj"/>
              </a:avLst>
            </a:prstGeom>
            <a:solidFill>
              <a:schemeClr val="accent3"/>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29" name="Google Shape;2129;p161"/>
            <p:cNvSpPr/>
            <p:nvPr/>
          </p:nvSpPr>
          <p:spPr>
            <a:xfrm>
              <a:off x="2656799" y="2098423"/>
              <a:ext cx="2388000" cy="2387400"/>
            </a:xfrm>
            <a:prstGeom prst="ellipse">
              <a:avLst/>
            </a:prstGeom>
            <a:solidFill>
              <a:srgbClr val="EFBEFC"/>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0" name="Google Shape;2130;p161"/>
            <p:cNvSpPr/>
            <p:nvPr/>
          </p:nvSpPr>
          <p:spPr>
            <a:xfrm>
              <a:off x="5330879" y="2487729"/>
              <a:ext cx="1353300" cy="1353000"/>
            </a:xfrm>
            <a:prstGeom prst="ellipse">
              <a:avLst/>
            </a:prstGeom>
            <a:solidFill>
              <a:srgbClr val="324FFE"/>
            </a:solidFill>
            <a:ln cap="flat" cmpd="sng" w="25400">
              <a:solidFill>
                <a:srgbClr val="324FF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1" name="Google Shape;2131;p161"/>
            <p:cNvSpPr/>
            <p:nvPr/>
          </p:nvSpPr>
          <p:spPr>
            <a:xfrm>
              <a:off x="5410799" y="2567656"/>
              <a:ext cx="1193400" cy="1193400"/>
            </a:xfrm>
            <a:prstGeom prst="ellipse">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2" name="Google Shape;2132;p161"/>
            <p:cNvSpPr/>
            <p:nvPr/>
          </p:nvSpPr>
          <p:spPr>
            <a:xfrm>
              <a:off x="4801680" y="578017"/>
              <a:ext cx="1734600" cy="1734900"/>
            </a:xfrm>
            <a:prstGeom prst="ellipse">
              <a:avLst/>
            </a:prstGeom>
            <a:solidFill>
              <a:srgbClr val="FE1746"/>
            </a:solidFill>
            <a:ln cap="flat" cmpd="sng" w="25400">
              <a:solidFill>
                <a:srgbClr val="FE174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3" name="Google Shape;2133;p161"/>
            <p:cNvSpPr/>
            <p:nvPr/>
          </p:nvSpPr>
          <p:spPr>
            <a:xfrm>
              <a:off x="6252119" y="151890"/>
              <a:ext cx="568200" cy="568500"/>
            </a:xfrm>
            <a:prstGeom prst="donut">
              <a:avLst>
                <a:gd fmla="val 7460" name="adj"/>
              </a:avLst>
            </a:prstGeom>
            <a:solidFill>
              <a:schemeClr val="accent6"/>
            </a:solidFill>
            <a:ln cap="flat" cmpd="sng" w="254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4" name="Google Shape;2134;p161"/>
            <p:cNvSpPr/>
            <p:nvPr/>
          </p:nvSpPr>
          <p:spPr>
            <a:xfrm>
              <a:off x="6821280" y="3846485"/>
              <a:ext cx="426600" cy="426000"/>
            </a:xfrm>
            <a:prstGeom prst="donut">
              <a:avLst>
                <a:gd fmla="val 7460" name="adj"/>
              </a:avLst>
            </a:prstGeom>
            <a:solidFill>
              <a:srgbClr val="DE3FFB"/>
            </a:solidFill>
            <a:ln cap="flat" cmpd="sng" w="25400">
              <a:solidFill>
                <a:srgbClr val="DE3FF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5" name="Google Shape;2135;p161"/>
            <p:cNvSpPr/>
            <p:nvPr/>
          </p:nvSpPr>
          <p:spPr>
            <a:xfrm>
              <a:off x="4893479" y="669619"/>
              <a:ext cx="1551900" cy="1551900"/>
            </a:xfrm>
            <a:prstGeom prst="ellipse">
              <a:avLst/>
            </a:prstGeom>
            <a:solidFill>
              <a:srgbClr val="BBC0FF"/>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6" name="Google Shape;2136;p161"/>
            <p:cNvSpPr/>
            <p:nvPr/>
          </p:nvSpPr>
          <p:spPr>
            <a:xfrm>
              <a:off x="0" y="669619"/>
              <a:ext cx="3837300" cy="1245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7" name="Google Shape;2137;p161"/>
            <p:cNvSpPr txBox="1"/>
            <p:nvPr/>
          </p:nvSpPr>
          <p:spPr>
            <a:xfrm>
              <a:off x="0" y="669625"/>
              <a:ext cx="3594000" cy="1245900"/>
            </a:xfrm>
            <a:prstGeom prst="rect">
              <a:avLst/>
            </a:prstGeom>
            <a:noFill/>
            <a:ln>
              <a:noFill/>
            </a:ln>
          </p:spPr>
          <p:txBody>
            <a:bodyPr anchorCtr="0" anchor="b" bIns="1800" lIns="18100" spcFirstLastPara="1" rIns="18100" wrap="square" tIns="18100">
              <a:noAutofit/>
            </a:bodyPr>
            <a:lstStyle/>
            <a:p>
              <a:pPr indent="0" lvl="0" marL="0" marR="0" rtl="0" algn="r">
                <a:lnSpc>
                  <a:spcPct val="90000"/>
                </a:lnSpc>
                <a:spcBef>
                  <a:spcPts val="0"/>
                </a:spcBef>
                <a:spcAft>
                  <a:spcPts val="0"/>
                </a:spcAft>
                <a:buClr>
                  <a:srgbClr val="000000"/>
                </a:buClr>
                <a:buSzPts val="1400"/>
                <a:buFont typeface="Arial"/>
                <a:buNone/>
              </a:pPr>
              <a:r>
                <a:rPr b="0" i="0" lang="en" sz="1300" u="none" cap="none" strike="noStrike">
                  <a:solidFill>
                    <a:srgbClr val="000000"/>
                  </a:solidFill>
                  <a:latin typeface="Arial"/>
                  <a:ea typeface="Arial"/>
                  <a:cs typeface="Arial"/>
                  <a:sym typeface="Arial"/>
                </a:rPr>
                <a:t>Under iSHARE, it is possible to provide explicit instructions about the </a:t>
              </a:r>
              <a:r>
                <a:rPr b="1" i="0" lang="en" sz="1300" u="none" cap="none" strike="noStrike">
                  <a:solidFill>
                    <a:srgbClr val="000000"/>
                  </a:solidFill>
                  <a:latin typeface="Arial"/>
                  <a:ea typeface="Arial"/>
                  <a:cs typeface="Arial"/>
                  <a:sym typeface="Arial"/>
                </a:rPr>
                <a:t>conditions</a:t>
              </a:r>
              <a:r>
                <a:rPr b="0" i="0" lang="en" sz="1300" u="none" cap="none" strike="noStrike">
                  <a:solidFill>
                    <a:srgbClr val="000000"/>
                  </a:solidFill>
                  <a:latin typeface="Arial"/>
                  <a:ea typeface="Arial"/>
                  <a:cs typeface="Arial"/>
                  <a:sym typeface="Arial"/>
                </a:rPr>
                <a:t> under which data can be exchanged</a:t>
              </a:r>
              <a:endParaRPr b="0" i="0" sz="1300" u="none" cap="none" strike="noStrike">
                <a:solidFill>
                  <a:srgbClr val="000000"/>
                </a:solidFill>
                <a:latin typeface="Arial"/>
                <a:ea typeface="Arial"/>
                <a:cs typeface="Arial"/>
                <a:sym typeface="Arial"/>
              </a:endParaRPr>
            </a:p>
          </p:txBody>
        </p:sp>
        <p:sp>
          <p:nvSpPr>
            <p:cNvPr id="2138" name="Google Shape;2138;p161"/>
            <p:cNvSpPr/>
            <p:nvPr/>
          </p:nvSpPr>
          <p:spPr>
            <a:xfrm>
              <a:off x="6962760" y="2567656"/>
              <a:ext cx="3837300" cy="1193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39" name="Google Shape;2139;p161"/>
            <p:cNvSpPr txBox="1"/>
            <p:nvPr/>
          </p:nvSpPr>
          <p:spPr>
            <a:xfrm>
              <a:off x="6962760" y="2567656"/>
              <a:ext cx="3837300" cy="1193400"/>
            </a:xfrm>
            <a:prstGeom prst="rect">
              <a:avLst/>
            </a:prstGeom>
            <a:noFill/>
            <a:ln>
              <a:noFill/>
            </a:ln>
          </p:spPr>
          <p:txBody>
            <a:bodyPr anchorCtr="0" anchor="ctr" bIns="18100" lIns="18100" spcFirstLastPara="1" rIns="18100" wrap="square" tIns="18100">
              <a:noAutofit/>
            </a:bodyPr>
            <a:lstStyle/>
            <a:p>
              <a:pPr indent="0" lvl="0" marL="0" marR="0" rtl="0" algn="l">
                <a:lnSpc>
                  <a:spcPct val="90000"/>
                </a:lnSpc>
                <a:spcBef>
                  <a:spcPts val="0"/>
                </a:spcBef>
                <a:spcAft>
                  <a:spcPts val="0"/>
                </a:spcAft>
                <a:buClr>
                  <a:srgbClr val="000000"/>
                </a:buClr>
                <a:buSzPts val="1400"/>
                <a:buFont typeface="Arial"/>
                <a:buNone/>
              </a:pPr>
              <a:r>
                <a:rPr b="1" i="0" lang="en" sz="1300" u="none" cap="none" strike="noStrike">
                  <a:solidFill>
                    <a:srgbClr val="000000"/>
                  </a:solidFill>
                  <a:latin typeface="Arial"/>
                  <a:ea typeface="Arial"/>
                  <a:cs typeface="Arial"/>
                  <a:sym typeface="Arial"/>
                </a:rPr>
                <a:t>For example: </a:t>
              </a:r>
              <a:r>
                <a:rPr b="0" i="1" lang="en" sz="1300" u="none" cap="none" strike="noStrike">
                  <a:solidFill>
                    <a:srgbClr val="000000"/>
                  </a:solidFill>
                  <a:latin typeface="Arial"/>
                  <a:ea typeface="Arial"/>
                  <a:cs typeface="Arial"/>
                  <a:sym typeface="Arial"/>
                </a:rPr>
                <a:t>you, as the recipient of my data, may only make use of this data for one month and may NOT share it with others</a:t>
              </a:r>
              <a:endParaRPr b="0" i="0" sz="1300" u="none" cap="none" strike="noStrike">
                <a:solidFill>
                  <a:srgbClr val="000000"/>
                </a:solidFill>
                <a:latin typeface="Arial"/>
                <a:ea typeface="Arial"/>
                <a:cs typeface="Arial"/>
                <a:sym typeface="Arial"/>
              </a:endParaRPr>
            </a:p>
          </p:txBody>
        </p:sp>
        <p:sp>
          <p:nvSpPr>
            <p:cNvPr id="2140" name="Google Shape;2140;p161"/>
            <p:cNvSpPr/>
            <p:nvPr/>
          </p:nvSpPr>
          <p:spPr>
            <a:xfrm>
              <a:off x="6821280" y="669619"/>
              <a:ext cx="3837300" cy="1551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41" name="Google Shape;2141;p161"/>
            <p:cNvSpPr txBox="1"/>
            <p:nvPr/>
          </p:nvSpPr>
          <p:spPr>
            <a:xfrm>
              <a:off x="6821280" y="669619"/>
              <a:ext cx="3837300" cy="1551900"/>
            </a:xfrm>
            <a:prstGeom prst="rect">
              <a:avLst/>
            </a:prstGeom>
            <a:noFill/>
            <a:ln>
              <a:noFill/>
            </a:ln>
          </p:spPr>
          <p:txBody>
            <a:bodyPr anchorCtr="0" anchor="ctr" bIns="18100" lIns="18100" spcFirstLastPara="1" rIns="18100" wrap="square" tIns="18100">
              <a:noAutofit/>
            </a:bodyPr>
            <a:lstStyle/>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a:t>
              </a:r>
              <a:r>
                <a:rPr b="0" i="0" lang="en" sz="1300" u="none" cap="none" strike="noStrike">
                  <a:solidFill>
                    <a:srgbClr val="000000"/>
                  </a:solidFill>
                  <a:latin typeface="Arial"/>
                  <a:ea typeface="Arial"/>
                  <a:cs typeface="Arial"/>
                  <a:sym typeface="Arial"/>
                </a:rPr>
                <a:t>SHARE Participants can hold each other to licenses because they have all signed the same agreement with the iSHARE satellite – thus creating a </a:t>
              </a:r>
              <a:r>
                <a:rPr b="1" i="0" lang="en" sz="1300" u="none" cap="none" strike="noStrike">
                  <a:solidFill>
                    <a:srgbClr val="000000"/>
                  </a:solidFill>
                  <a:latin typeface="Arial"/>
                  <a:ea typeface="Arial"/>
                  <a:cs typeface="Arial"/>
                  <a:sym typeface="Arial"/>
                </a:rPr>
                <a:t>network of trust</a:t>
              </a:r>
              <a:endParaRPr b="0" i="0" sz="1300" u="none" cap="none" strike="noStrike">
                <a:solidFill>
                  <a:srgbClr val="000000"/>
                </a:solidFill>
                <a:latin typeface="Arial"/>
                <a:ea typeface="Arial"/>
                <a:cs typeface="Arial"/>
                <a:sym typeface="Arial"/>
              </a:endParaRPr>
            </a:p>
          </p:txBody>
        </p:sp>
      </p:grpSp>
      <p:sp>
        <p:nvSpPr>
          <p:cNvPr id="2142" name="Google Shape;2142;p161"/>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2143" name="Google Shape;2143;p161"/>
          <p:cNvGrpSpPr/>
          <p:nvPr/>
        </p:nvGrpSpPr>
        <p:grpSpPr>
          <a:xfrm>
            <a:off x="4039166" y="1595153"/>
            <a:ext cx="1133945" cy="1118542"/>
            <a:chOff x="5397625" y="1337118"/>
            <a:chExt cx="3250990" cy="3206828"/>
          </a:xfrm>
        </p:grpSpPr>
        <p:pic>
          <p:nvPicPr>
            <p:cNvPr id="2144" name="Google Shape;2144;p161"/>
            <p:cNvPicPr preferRelativeResize="0"/>
            <p:nvPr/>
          </p:nvPicPr>
          <p:blipFill rotWithShape="1">
            <a:blip r:embed="rId4">
              <a:alphaModFix/>
            </a:blip>
            <a:srcRect b="0" l="0" r="0" t="0"/>
            <a:stretch/>
          </p:blipFill>
          <p:spPr>
            <a:xfrm>
              <a:off x="5559946" y="1570006"/>
              <a:ext cx="2934516" cy="2751925"/>
            </a:xfrm>
            <a:prstGeom prst="rect">
              <a:avLst/>
            </a:prstGeom>
            <a:noFill/>
            <a:ln>
              <a:noFill/>
            </a:ln>
          </p:spPr>
        </p:pic>
        <p:sp>
          <p:nvSpPr>
            <p:cNvPr id="2145" name="Google Shape;2145;p161"/>
            <p:cNvSpPr/>
            <p:nvPr/>
          </p:nvSpPr>
          <p:spPr>
            <a:xfrm>
              <a:off x="5730235" y="1634763"/>
              <a:ext cx="2593800" cy="2593800"/>
            </a:xfrm>
            <a:prstGeom prst="ellipse">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2146" name="Google Shape;2146;p161"/>
            <p:cNvPicPr preferRelativeResize="0"/>
            <p:nvPr/>
          </p:nvPicPr>
          <p:blipFill rotWithShape="1">
            <a:blip r:embed="rId5">
              <a:alphaModFix/>
            </a:blip>
            <a:srcRect b="0" l="0" r="0" t="0"/>
            <a:stretch/>
          </p:blipFill>
          <p:spPr>
            <a:xfrm>
              <a:off x="5397625" y="2571735"/>
              <a:ext cx="767772" cy="720000"/>
            </a:xfrm>
            <a:prstGeom prst="rect">
              <a:avLst/>
            </a:prstGeom>
            <a:noFill/>
            <a:ln>
              <a:noFill/>
            </a:ln>
          </p:spPr>
        </p:pic>
        <p:pic>
          <p:nvPicPr>
            <p:cNvPr id="2147" name="Google Shape;2147;p161"/>
            <p:cNvPicPr preferRelativeResize="0"/>
            <p:nvPr/>
          </p:nvPicPr>
          <p:blipFill rotWithShape="1">
            <a:blip r:embed="rId6">
              <a:alphaModFix/>
            </a:blip>
            <a:srcRect b="0" l="0" r="0" t="0"/>
            <a:stretch/>
          </p:blipFill>
          <p:spPr>
            <a:xfrm>
              <a:off x="6643321" y="3823946"/>
              <a:ext cx="767772" cy="720000"/>
            </a:xfrm>
            <a:prstGeom prst="rect">
              <a:avLst/>
            </a:prstGeom>
            <a:noFill/>
            <a:ln>
              <a:noFill/>
            </a:ln>
          </p:spPr>
        </p:pic>
        <p:pic>
          <p:nvPicPr>
            <p:cNvPr id="2148" name="Google Shape;2148;p161"/>
            <p:cNvPicPr preferRelativeResize="0"/>
            <p:nvPr/>
          </p:nvPicPr>
          <p:blipFill rotWithShape="1">
            <a:blip r:embed="rId7">
              <a:alphaModFix/>
            </a:blip>
            <a:srcRect b="0" l="0" r="0" t="0"/>
            <a:stretch/>
          </p:blipFill>
          <p:spPr>
            <a:xfrm>
              <a:off x="7880843" y="2571735"/>
              <a:ext cx="767772" cy="720000"/>
            </a:xfrm>
            <a:prstGeom prst="rect">
              <a:avLst/>
            </a:prstGeom>
            <a:noFill/>
            <a:ln>
              <a:noFill/>
            </a:ln>
          </p:spPr>
        </p:pic>
        <p:pic>
          <p:nvPicPr>
            <p:cNvPr id="2149" name="Google Shape;2149;p161"/>
            <p:cNvPicPr preferRelativeResize="0"/>
            <p:nvPr/>
          </p:nvPicPr>
          <p:blipFill rotWithShape="1">
            <a:blip r:embed="rId8">
              <a:alphaModFix/>
            </a:blip>
            <a:srcRect b="0" l="0" r="0" t="0"/>
            <a:stretch/>
          </p:blipFill>
          <p:spPr>
            <a:xfrm>
              <a:off x="6643321" y="1337118"/>
              <a:ext cx="767772" cy="720000"/>
            </a:xfrm>
            <a:prstGeom prst="rect">
              <a:avLst/>
            </a:prstGeom>
            <a:noFill/>
            <a:ln>
              <a:noFill/>
            </a:ln>
          </p:spPr>
        </p:pic>
      </p:grpSp>
      <p:grpSp>
        <p:nvGrpSpPr>
          <p:cNvPr id="2150" name="Google Shape;2150;p161"/>
          <p:cNvGrpSpPr/>
          <p:nvPr/>
        </p:nvGrpSpPr>
        <p:grpSpPr>
          <a:xfrm>
            <a:off x="2430754" y="2589411"/>
            <a:ext cx="1701587" cy="1591709"/>
            <a:chOff x="6395882" y="998929"/>
            <a:chExt cx="1988068" cy="1859256"/>
          </a:xfrm>
        </p:grpSpPr>
        <p:grpSp>
          <p:nvGrpSpPr>
            <p:cNvPr id="2151" name="Google Shape;2151;p161"/>
            <p:cNvGrpSpPr/>
            <p:nvPr/>
          </p:nvGrpSpPr>
          <p:grpSpPr>
            <a:xfrm>
              <a:off x="6652196" y="1397978"/>
              <a:ext cx="1417071" cy="1417071"/>
              <a:chOff x="6349683" y="1256446"/>
              <a:chExt cx="1585800" cy="1585800"/>
            </a:xfrm>
          </p:grpSpPr>
          <p:pic>
            <p:nvPicPr>
              <p:cNvPr id="2152" name="Google Shape;2152;p161"/>
              <p:cNvPicPr preferRelativeResize="0"/>
              <p:nvPr/>
            </p:nvPicPr>
            <p:blipFill rotWithShape="1">
              <a:blip r:embed="rId9">
                <a:alphaModFix/>
              </a:blip>
              <a:srcRect b="0" l="0" r="0" t="0"/>
              <a:stretch/>
            </p:blipFill>
            <p:spPr>
              <a:xfrm>
                <a:off x="6629011" y="1535774"/>
                <a:ext cx="1027022" cy="1027022"/>
              </a:xfrm>
              <a:prstGeom prst="rect">
                <a:avLst/>
              </a:prstGeom>
              <a:noFill/>
              <a:ln>
                <a:noFill/>
              </a:ln>
            </p:spPr>
          </p:pic>
          <p:sp>
            <p:nvSpPr>
              <p:cNvPr id="2153" name="Google Shape;2153;p161"/>
              <p:cNvSpPr/>
              <p:nvPr/>
            </p:nvSpPr>
            <p:spPr>
              <a:xfrm>
                <a:off x="6349683" y="1256446"/>
                <a:ext cx="1585800" cy="1585800"/>
              </a:xfrm>
              <a:prstGeom prst="ellipse">
                <a:avLst/>
              </a:prstGeom>
              <a:noFill/>
              <a:ln cap="flat" cmpd="sng" w="57150">
                <a:solidFill>
                  <a:schemeClr val="dk1"/>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grpSp>
        <p:grpSp>
          <p:nvGrpSpPr>
            <p:cNvPr id="2154" name="Google Shape;2154;p161"/>
            <p:cNvGrpSpPr/>
            <p:nvPr/>
          </p:nvGrpSpPr>
          <p:grpSpPr>
            <a:xfrm>
              <a:off x="7663950" y="2138185"/>
              <a:ext cx="720000" cy="720000"/>
              <a:chOff x="7667310" y="2011304"/>
              <a:chExt cx="720000" cy="720000"/>
            </a:xfrm>
          </p:grpSpPr>
          <p:sp>
            <p:nvSpPr>
              <p:cNvPr id="2155" name="Google Shape;2155;p161"/>
              <p:cNvSpPr/>
              <p:nvPr/>
            </p:nvSpPr>
            <p:spPr>
              <a:xfrm>
                <a:off x="7763907" y="2153230"/>
                <a:ext cx="419400" cy="43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2156" name="Google Shape;2156;p161"/>
              <p:cNvPicPr preferRelativeResize="0"/>
              <p:nvPr/>
            </p:nvPicPr>
            <p:blipFill rotWithShape="1">
              <a:blip r:embed="rId10">
                <a:alphaModFix/>
              </a:blip>
              <a:srcRect b="0" l="0" r="0" t="0"/>
              <a:stretch/>
            </p:blipFill>
            <p:spPr>
              <a:xfrm>
                <a:off x="7667310" y="2011304"/>
                <a:ext cx="720000" cy="720000"/>
              </a:xfrm>
              <a:prstGeom prst="rect">
                <a:avLst/>
              </a:prstGeom>
              <a:noFill/>
              <a:ln>
                <a:noFill/>
              </a:ln>
            </p:spPr>
          </p:pic>
        </p:grpSp>
        <p:grpSp>
          <p:nvGrpSpPr>
            <p:cNvPr id="2157" name="Google Shape;2157;p161"/>
            <p:cNvGrpSpPr/>
            <p:nvPr/>
          </p:nvGrpSpPr>
          <p:grpSpPr>
            <a:xfrm>
              <a:off x="6395882" y="2138185"/>
              <a:ext cx="720000" cy="720000"/>
              <a:chOff x="6399242" y="2011304"/>
              <a:chExt cx="720000" cy="720000"/>
            </a:xfrm>
          </p:grpSpPr>
          <p:sp>
            <p:nvSpPr>
              <p:cNvPr id="2158" name="Google Shape;2158;p161"/>
              <p:cNvSpPr/>
              <p:nvPr/>
            </p:nvSpPr>
            <p:spPr>
              <a:xfrm>
                <a:off x="6463310" y="2134681"/>
                <a:ext cx="419400" cy="43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2159" name="Google Shape;2159;p161"/>
              <p:cNvSpPr/>
              <p:nvPr/>
            </p:nvSpPr>
            <p:spPr>
              <a:xfrm>
                <a:off x="6832334" y="2365478"/>
                <a:ext cx="228900" cy="2544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2160" name="Google Shape;2160;p161"/>
              <p:cNvPicPr preferRelativeResize="0"/>
              <p:nvPr/>
            </p:nvPicPr>
            <p:blipFill rotWithShape="1">
              <a:blip r:embed="rId11">
                <a:alphaModFix/>
              </a:blip>
              <a:srcRect b="0" l="0" r="0" t="0"/>
              <a:stretch/>
            </p:blipFill>
            <p:spPr>
              <a:xfrm>
                <a:off x="6399242" y="2011304"/>
                <a:ext cx="720000" cy="720000"/>
              </a:xfrm>
              <a:prstGeom prst="rect">
                <a:avLst/>
              </a:prstGeom>
              <a:noFill/>
              <a:ln>
                <a:noFill/>
              </a:ln>
            </p:spPr>
          </p:pic>
        </p:grpSp>
        <p:grpSp>
          <p:nvGrpSpPr>
            <p:cNvPr id="2161" name="Google Shape;2161;p161"/>
            <p:cNvGrpSpPr/>
            <p:nvPr/>
          </p:nvGrpSpPr>
          <p:grpSpPr>
            <a:xfrm>
              <a:off x="7040547" y="998929"/>
              <a:ext cx="720000" cy="720000"/>
              <a:chOff x="7040547" y="998929"/>
              <a:chExt cx="720000" cy="720000"/>
            </a:xfrm>
          </p:grpSpPr>
          <p:sp>
            <p:nvSpPr>
              <p:cNvPr id="2162" name="Google Shape;2162;p161"/>
              <p:cNvSpPr/>
              <p:nvPr/>
            </p:nvSpPr>
            <p:spPr>
              <a:xfrm>
                <a:off x="7097151" y="1121489"/>
                <a:ext cx="432600" cy="425400"/>
              </a:xfrm>
              <a:prstGeom prst="ellipse">
                <a:avLst/>
              </a:prstGeom>
              <a:solidFill>
                <a:schemeClr val="lt1"/>
              </a:solidFill>
              <a:ln>
                <a:noFill/>
              </a:ln>
              <a:effectLst>
                <a:outerShdw blurRad="40000" rotWithShape="0" dir="5400000" dist="23000">
                  <a:srgbClr val="000000">
                    <a:alpha val="3412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2163" name="Google Shape;2163;p161"/>
              <p:cNvSpPr/>
              <p:nvPr/>
            </p:nvSpPr>
            <p:spPr>
              <a:xfrm>
                <a:off x="7445248" y="1339269"/>
                <a:ext cx="256800" cy="2643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2164" name="Google Shape;2164;p161"/>
              <p:cNvPicPr preferRelativeResize="0"/>
              <p:nvPr/>
            </p:nvPicPr>
            <p:blipFill rotWithShape="1">
              <a:blip r:embed="rId12">
                <a:alphaModFix/>
              </a:blip>
              <a:srcRect b="0" l="0" r="0" t="0"/>
              <a:stretch/>
            </p:blipFill>
            <p:spPr>
              <a:xfrm>
                <a:off x="7040547" y="998929"/>
                <a:ext cx="720000" cy="720000"/>
              </a:xfrm>
              <a:prstGeom prst="rect">
                <a:avLst/>
              </a:prstGeom>
              <a:noFill/>
              <a:ln>
                <a:noFill/>
              </a:ln>
            </p:spPr>
          </p:pic>
        </p:grpSp>
      </p:grpSp>
      <p:sp>
        <p:nvSpPr>
          <p:cNvPr id="2165" name="Google Shape;2165;p161"/>
          <p:cNvSpPr txBox="1"/>
          <p:nvPr/>
        </p:nvSpPr>
        <p:spPr>
          <a:xfrm>
            <a:off x="279250" y="2639300"/>
            <a:ext cx="1936800" cy="19086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lang="en"/>
              <a:t>Using data licenses eliminates the need to have fixed </a:t>
            </a:r>
            <a:r>
              <a:rPr b="1" lang="en"/>
              <a:t>business agreements</a:t>
            </a:r>
            <a:r>
              <a:rPr lang="en"/>
              <a:t>, which are usually bilateral agreements and often time and resource consuming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62"/>
          <p:cNvSpPr txBox="1"/>
          <p:nvPr>
            <p:ph type="title"/>
          </p:nvPr>
        </p:nvSpPr>
        <p:spPr>
          <a:xfrm>
            <a:off x="359054" y="270000"/>
            <a:ext cx="82065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iSHARE provides operational agreements and service levels for all its certified roles as foundation</a:t>
            </a:r>
            <a:endParaRPr/>
          </a:p>
        </p:txBody>
      </p:sp>
      <p:sp>
        <p:nvSpPr>
          <p:cNvPr id="2171" name="Google Shape;2171;p162"/>
          <p:cNvSpPr/>
          <p:nvPr/>
        </p:nvSpPr>
        <p:spPr>
          <a:xfrm>
            <a:off x="2484398" y="2449513"/>
            <a:ext cx="1938900" cy="1939800"/>
          </a:xfrm>
          <a:prstGeom prst="ellipse">
            <a:avLst/>
          </a:prstGeom>
          <a:solidFill>
            <a:srgbClr val="DE3FFB"/>
          </a:solidFill>
          <a:ln cap="flat" cmpd="sng" w="25400">
            <a:solidFill>
              <a:srgbClr val="DE3FFB"/>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2" name="Google Shape;2172;p162"/>
          <p:cNvSpPr/>
          <p:nvPr/>
        </p:nvSpPr>
        <p:spPr>
          <a:xfrm>
            <a:off x="5702923" y="3856168"/>
            <a:ext cx="319800" cy="319800"/>
          </a:xfrm>
          <a:prstGeom prst="donut">
            <a:avLst>
              <a:gd fmla="val 7460" name="adj"/>
            </a:avLst>
          </a:prstGeom>
          <a:solidFill>
            <a:schemeClr val="accent3"/>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3" name="Google Shape;2173;p162"/>
          <p:cNvSpPr/>
          <p:nvPr/>
        </p:nvSpPr>
        <p:spPr>
          <a:xfrm>
            <a:off x="2558909" y="2524094"/>
            <a:ext cx="1790700" cy="1790400"/>
          </a:xfrm>
          <a:prstGeom prst="ellipse">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4" name="Google Shape;2174;p162"/>
          <p:cNvSpPr/>
          <p:nvPr/>
        </p:nvSpPr>
        <p:spPr>
          <a:xfrm>
            <a:off x="4637100" y="2837389"/>
            <a:ext cx="1014900" cy="1014900"/>
          </a:xfrm>
          <a:prstGeom prst="ellipse">
            <a:avLst/>
          </a:prstGeom>
          <a:solidFill>
            <a:srgbClr val="324FFE"/>
          </a:solidFill>
          <a:ln cap="flat" cmpd="sng" w="25400">
            <a:solidFill>
              <a:srgbClr val="324FF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5" name="Google Shape;2175;p162"/>
          <p:cNvSpPr/>
          <p:nvPr/>
        </p:nvSpPr>
        <p:spPr>
          <a:xfrm>
            <a:off x="4697033" y="2897004"/>
            <a:ext cx="894900" cy="895200"/>
          </a:xfrm>
          <a:prstGeom prst="ellipse">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6" name="Google Shape;2176;p162"/>
          <p:cNvSpPr/>
          <p:nvPr/>
        </p:nvSpPr>
        <p:spPr>
          <a:xfrm>
            <a:off x="587624" y="1852350"/>
            <a:ext cx="2877600" cy="545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7" name="Google Shape;2177;p162"/>
          <p:cNvSpPr txBox="1"/>
          <p:nvPr/>
        </p:nvSpPr>
        <p:spPr>
          <a:xfrm>
            <a:off x="587624" y="1159181"/>
            <a:ext cx="2877600" cy="1238700"/>
          </a:xfrm>
          <a:prstGeom prst="rect">
            <a:avLst/>
          </a:prstGeom>
          <a:noFill/>
          <a:ln>
            <a:noFill/>
          </a:ln>
        </p:spPr>
        <p:txBody>
          <a:bodyPr anchorCtr="0" anchor="b" bIns="1225" lIns="12375" spcFirstLastPara="1" rIns="12375" wrap="square" tIns="12375">
            <a:noAutofit/>
          </a:bodyPr>
          <a:lstStyle/>
          <a:p>
            <a:pPr indent="0" lvl="0" marL="0" marR="0" rtl="0" algn="r">
              <a:lnSpc>
                <a:spcPct val="90000"/>
              </a:lnSpc>
              <a:spcBef>
                <a:spcPts val="0"/>
              </a:spcBef>
              <a:spcAft>
                <a:spcPts val="0"/>
              </a:spcAft>
              <a:buClr>
                <a:srgbClr val="000000"/>
              </a:buClr>
              <a:buSzPts val="1000"/>
              <a:buFont typeface="Arial"/>
              <a:buNone/>
            </a:pPr>
            <a:r>
              <a:rPr b="1" i="0" lang="en" sz="1300" u="none" cap="none" strike="noStrike">
                <a:solidFill>
                  <a:srgbClr val="000000"/>
                </a:solidFill>
                <a:latin typeface="Arial"/>
                <a:ea typeface="Arial"/>
                <a:cs typeface="Arial"/>
                <a:sym typeface="Arial"/>
              </a:rPr>
              <a:t>Operational agreements </a:t>
            </a:r>
            <a:r>
              <a:rPr b="0" i="0" lang="en" sz="1300" u="none" cap="none" strike="noStrike">
                <a:solidFill>
                  <a:srgbClr val="000000"/>
                </a:solidFill>
                <a:latin typeface="Arial"/>
                <a:ea typeface="Arial"/>
                <a:cs typeface="Arial"/>
                <a:sym typeface="Arial"/>
              </a:rPr>
              <a:t>determine how the data space will be operated and what service levels can be expected. This is necessary for parties to trust the ecosystem to commit and be part of.</a:t>
            </a:r>
            <a:endParaRPr b="0" i="0" sz="1300" u="none" cap="none" strike="noStrike">
              <a:solidFill>
                <a:srgbClr val="000000"/>
              </a:solidFill>
              <a:latin typeface="Arial"/>
              <a:ea typeface="Arial"/>
              <a:cs typeface="Arial"/>
              <a:sym typeface="Arial"/>
            </a:endParaRPr>
          </a:p>
        </p:txBody>
      </p:sp>
      <p:sp>
        <p:nvSpPr>
          <p:cNvPr id="2178" name="Google Shape;2178;p162"/>
          <p:cNvSpPr/>
          <p:nvPr/>
        </p:nvSpPr>
        <p:spPr>
          <a:xfrm>
            <a:off x="5809020" y="2897004"/>
            <a:ext cx="2877600" cy="895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79" name="Google Shape;2179;p162"/>
          <p:cNvSpPr txBox="1"/>
          <p:nvPr/>
        </p:nvSpPr>
        <p:spPr>
          <a:xfrm>
            <a:off x="5809012" y="2703413"/>
            <a:ext cx="2877600" cy="1088700"/>
          </a:xfrm>
          <a:prstGeom prst="rect">
            <a:avLst/>
          </a:prstGeom>
          <a:noFill/>
          <a:ln>
            <a:noFill/>
          </a:ln>
        </p:spPr>
        <p:txBody>
          <a:bodyPr anchorCtr="0" anchor="ctr" bIns="12375" lIns="12375" spcFirstLastPara="1" rIns="12375" wrap="square" tIns="12375">
            <a:noAutofit/>
          </a:bodyPr>
          <a:lstStyle/>
          <a:p>
            <a:pPr indent="0" lvl="0" marL="0" marR="0" rtl="0" algn="l">
              <a:lnSpc>
                <a:spcPct val="90000"/>
              </a:lnSpc>
              <a:spcBef>
                <a:spcPts val="0"/>
              </a:spcBef>
              <a:spcAft>
                <a:spcPts val="0"/>
              </a:spcAft>
              <a:buClr>
                <a:srgbClr val="000000"/>
              </a:buClr>
              <a:buSzPts val="1000"/>
              <a:buFont typeface="Arial"/>
              <a:buNone/>
            </a:pPr>
            <a:r>
              <a:rPr b="0" i="0" lang="en" sz="1300" u="none" cap="none" strike="noStrike">
                <a:solidFill>
                  <a:srgbClr val="000000"/>
                </a:solidFill>
                <a:latin typeface="Arial"/>
                <a:ea typeface="Arial"/>
                <a:cs typeface="Arial"/>
                <a:sym typeface="Arial"/>
              </a:rPr>
              <a:t>Operational agreements include but are not limited to agreements like which parties are responsible for providing which services and their corresponding levels.</a:t>
            </a:r>
            <a:endParaRPr b="0" i="0" sz="1300" u="none" cap="none" strike="noStrike">
              <a:solidFill>
                <a:srgbClr val="000000"/>
              </a:solidFill>
              <a:latin typeface="Arial"/>
              <a:ea typeface="Arial"/>
              <a:cs typeface="Arial"/>
              <a:sym typeface="Arial"/>
            </a:endParaRPr>
          </a:p>
        </p:txBody>
      </p:sp>
      <p:sp>
        <p:nvSpPr>
          <p:cNvPr id="2180" name="Google Shape;2180;p162"/>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163"/>
          <p:cNvSpPr/>
          <p:nvPr/>
        </p:nvSpPr>
        <p:spPr>
          <a:xfrm>
            <a:off x="1746284" y="1336216"/>
            <a:ext cx="1630500" cy="1371600"/>
          </a:xfrm>
          <a:prstGeom prst="rect">
            <a:avLst/>
          </a:prstGeom>
          <a:solidFill>
            <a:srgbClr val="C6E6F7"/>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86" name="Google Shape;2186;p163"/>
          <p:cNvSpPr/>
          <p:nvPr/>
        </p:nvSpPr>
        <p:spPr>
          <a:xfrm>
            <a:off x="228238" y="1336217"/>
            <a:ext cx="1508700" cy="137160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87" name="Google Shape;2187;p163"/>
          <p:cNvSpPr txBox="1"/>
          <p:nvPr/>
        </p:nvSpPr>
        <p:spPr>
          <a:xfrm>
            <a:off x="228238" y="1336217"/>
            <a:ext cx="1508700" cy="1371600"/>
          </a:xfrm>
          <a:prstGeom prst="rect">
            <a:avLst/>
          </a:prstGeom>
          <a:noFill/>
          <a:ln cap="flat" cmpd="sng" w="9525">
            <a:solidFill>
              <a:schemeClr val="accent3"/>
            </a:solidFill>
            <a:prstDash val="solid"/>
            <a:round/>
            <a:headEnd len="sm" w="sm" type="none"/>
            <a:tailEnd len="sm" w="sm" type="none"/>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Clr>
                <a:srgbClr val="000000"/>
              </a:buClr>
              <a:buSzPts val="700"/>
              <a:buFont typeface="Arial"/>
              <a:buNone/>
            </a:pPr>
            <a:r>
              <a:rPr b="0" i="0" lang="en" sz="1200" u="none" cap="none" strike="noStrike">
                <a:solidFill>
                  <a:schemeClr val="lt1"/>
                </a:solidFill>
                <a:latin typeface="Arial"/>
                <a:ea typeface="Arial"/>
                <a:cs typeface="Arial"/>
                <a:sym typeface="Arial"/>
              </a:rPr>
              <a:t>FIWARE governance structure drives strategic and technical direction make sure that the technology evolves to serve their needs</a:t>
            </a:r>
            <a:endParaRPr b="0" i="0" sz="1200" u="none" cap="none" strike="noStrike">
              <a:solidFill>
                <a:srgbClr val="000000"/>
              </a:solidFill>
              <a:latin typeface="Arial"/>
              <a:ea typeface="Arial"/>
              <a:cs typeface="Arial"/>
              <a:sym typeface="Arial"/>
            </a:endParaRPr>
          </a:p>
        </p:txBody>
      </p:sp>
      <p:sp>
        <p:nvSpPr>
          <p:cNvPr id="2188" name="Google Shape;2188;p163"/>
          <p:cNvSpPr/>
          <p:nvPr/>
        </p:nvSpPr>
        <p:spPr>
          <a:xfrm>
            <a:off x="1746273" y="3134668"/>
            <a:ext cx="1630500" cy="1371600"/>
          </a:xfrm>
          <a:prstGeom prst="rect">
            <a:avLst/>
          </a:prstGeom>
          <a:blipFill rotWithShape="1">
            <a:blip r:embed="rId3">
              <a:alphaModFix/>
            </a:blip>
            <a:stretch>
              <a:fillRect b="26770" l="0" r="0" t="26759"/>
            </a:stretch>
          </a:blipFill>
          <a:ln cap="flat" cmpd="sng" w="9525">
            <a:solidFill>
              <a:srgbClr val="0000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89" name="Google Shape;2189;p163"/>
          <p:cNvSpPr/>
          <p:nvPr/>
        </p:nvSpPr>
        <p:spPr>
          <a:xfrm>
            <a:off x="228238" y="3134665"/>
            <a:ext cx="1508700" cy="1371600"/>
          </a:xfrm>
          <a:prstGeom prst="rect">
            <a:avLst/>
          </a:prstGeom>
          <a:solidFill>
            <a:srgbClr val="324FFE"/>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200" u="none" cap="none" strike="noStrike">
              <a:solidFill>
                <a:srgbClr val="000000"/>
              </a:solidFill>
              <a:latin typeface="Arial"/>
              <a:ea typeface="Arial"/>
              <a:cs typeface="Arial"/>
              <a:sym typeface="Arial"/>
            </a:endParaRPr>
          </a:p>
        </p:txBody>
      </p:sp>
      <p:sp>
        <p:nvSpPr>
          <p:cNvPr id="2190" name="Google Shape;2190;p163"/>
          <p:cNvSpPr txBox="1"/>
          <p:nvPr/>
        </p:nvSpPr>
        <p:spPr>
          <a:xfrm>
            <a:off x="228238" y="3134665"/>
            <a:ext cx="1508700" cy="1371600"/>
          </a:xfrm>
          <a:prstGeom prst="rect">
            <a:avLst/>
          </a:prstGeom>
          <a:noFill/>
          <a:ln cap="flat" cmpd="sng" w="9525">
            <a:solidFill>
              <a:srgbClr val="0000FF"/>
            </a:solidFill>
            <a:prstDash val="solid"/>
            <a:round/>
            <a:headEnd len="sm" w="sm" type="none"/>
            <a:tailEnd len="sm" w="sm" type="none"/>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Clr>
                <a:srgbClr val="000000"/>
              </a:buClr>
              <a:buSzPts val="700"/>
              <a:buFont typeface="Arial"/>
              <a:buNone/>
            </a:pPr>
            <a:r>
              <a:rPr b="0" i="0" lang="en" sz="1200" u="none" cap="none" strike="noStrike">
                <a:solidFill>
                  <a:schemeClr val="lt1"/>
                </a:solidFill>
                <a:latin typeface="Arial"/>
                <a:ea typeface="Arial"/>
                <a:cs typeface="Arial"/>
                <a:sym typeface="Arial"/>
              </a:rPr>
              <a:t>iSHARE has governance structure in place to make sure that it remains operational and trust is preserved in network for its participants</a:t>
            </a:r>
            <a:endParaRPr b="0" i="0" sz="1600" u="none" cap="none" strike="noStrike">
              <a:solidFill>
                <a:srgbClr val="000000"/>
              </a:solidFill>
              <a:latin typeface="Arial"/>
              <a:ea typeface="Arial"/>
              <a:cs typeface="Arial"/>
              <a:sym typeface="Arial"/>
            </a:endParaRPr>
          </a:p>
        </p:txBody>
      </p:sp>
      <p:sp>
        <p:nvSpPr>
          <p:cNvPr id="2191" name="Google Shape;2191;p163"/>
          <p:cNvSpPr/>
          <p:nvPr/>
        </p:nvSpPr>
        <p:spPr>
          <a:xfrm>
            <a:off x="7399672" y="2249811"/>
            <a:ext cx="1630500" cy="1371600"/>
          </a:xfrm>
          <a:prstGeom prst="rect">
            <a:avLst/>
          </a:prstGeom>
          <a:blipFill rotWithShape="1">
            <a:blip r:embed="rId4">
              <a:alphaModFix/>
            </a:blip>
            <a:stretch>
              <a:fillRect b="0" l="-999" r="-989" t="0"/>
            </a:stretch>
          </a:blipFill>
          <a:ln cap="flat" cmpd="sng" w="952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92" name="Google Shape;2192;p163"/>
          <p:cNvSpPr/>
          <p:nvPr/>
        </p:nvSpPr>
        <p:spPr>
          <a:xfrm>
            <a:off x="5898741" y="2249811"/>
            <a:ext cx="1508700" cy="1371600"/>
          </a:xfrm>
          <a:prstGeom prst="rect">
            <a:avLst/>
          </a:prstGeom>
          <a:solidFill>
            <a:srgbClr val="FE1746"/>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200" u="none" cap="none" strike="noStrike">
              <a:solidFill>
                <a:srgbClr val="000000"/>
              </a:solidFill>
              <a:latin typeface="Arial"/>
              <a:ea typeface="Arial"/>
              <a:cs typeface="Arial"/>
              <a:sym typeface="Arial"/>
            </a:endParaRPr>
          </a:p>
        </p:txBody>
      </p:sp>
      <p:sp>
        <p:nvSpPr>
          <p:cNvPr id="2193" name="Google Shape;2193;p163"/>
          <p:cNvSpPr txBox="1"/>
          <p:nvPr/>
        </p:nvSpPr>
        <p:spPr>
          <a:xfrm>
            <a:off x="5898741" y="2249811"/>
            <a:ext cx="1508700" cy="1371600"/>
          </a:xfrm>
          <a:prstGeom prst="rect">
            <a:avLst/>
          </a:prstGeom>
          <a:noFill/>
          <a:ln cap="flat" cmpd="sng" w="9525">
            <a:solidFill>
              <a:schemeClr val="accent5"/>
            </a:solidFill>
            <a:prstDash val="solid"/>
            <a:round/>
            <a:headEnd len="sm" w="sm" type="none"/>
            <a:tailEnd len="sm" w="sm" type="none"/>
          </a:ln>
        </p:spPr>
        <p:txBody>
          <a:bodyPr anchorCtr="0" anchor="ctr" bIns="25700" lIns="25700" spcFirstLastPara="1" rIns="25700" wrap="square" tIns="25700">
            <a:noAutofit/>
          </a:bodyPr>
          <a:lstStyle/>
          <a:p>
            <a:pPr indent="0" lvl="0" marL="0" marR="0" rtl="0" algn="l">
              <a:lnSpc>
                <a:spcPct val="90000"/>
              </a:lnSpc>
              <a:spcBef>
                <a:spcPts val="0"/>
              </a:spcBef>
              <a:spcAft>
                <a:spcPts val="0"/>
              </a:spcAft>
              <a:buClr>
                <a:srgbClr val="000000"/>
              </a:buClr>
              <a:buSzPts val="700"/>
              <a:buFont typeface="Arial"/>
              <a:buNone/>
            </a:pPr>
            <a:r>
              <a:rPr b="0" i="0" lang="en" sz="1200" u="none" cap="none" strike="noStrike">
                <a:solidFill>
                  <a:schemeClr val="lt1"/>
                </a:solidFill>
                <a:latin typeface="Arial"/>
                <a:ea typeface="Arial"/>
                <a:cs typeface="Arial"/>
                <a:sym typeface="Arial"/>
              </a:rPr>
              <a:t>The governance of iSHARE and FIWARE will be key for the i4Trust projects and will be compatible</a:t>
            </a:r>
            <a:endParaRPr b="0" i="0" sz="1200" u="none" cap="none" strike="noStrike">
              <a:solidFill>
                <a:srgbClr val="000000"/>
              </a:solidFill>
              <a:latin typeface="Arial"/>
              <a:ea typeface="Arial"/>
              <a:cs typeface="Arial"/>
              <a:sym typeface="Arial"/>
            </a:endParaRPr>
          </a:p>
        </p:txBody>
      </p:sp>
      <p:sp>
        <p:nvSpPr>
          <p:cNvPr id="2194" name="Google Shape;2194;p163"/>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Governance is key for optimum operation and future sustainability of both i4Trust and data spaces it creates</a:t>
            </a:r>
            <a:endParaRPr/>
          </a:p>
        </p:txBody>
      </p:sp>
      <p:sp>
        <p:nvSpPr>
          <p:cNvPr id="2195" name="Google Shape;2195;p163"/>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196" name="Google Shape;2196;p163"/>
          <p:cNvSpPr/>
          <p:nvPr/>
        </p:nvSpPr>
        <p:spPr>
          <a:xfrm>
            <a:off x="4282355" y="2659078"/>
            <a:ext cx="579300" cy="552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97" name="Google Shape;2197;p163"/>
          <p:cNvSpPr/>
          <p:nvPr/>
        </p:nvSpPr>
        <p:spPr>
          <a:xfrm>
            <a:off x="4909408" y="2719341"/>
            <a:ext cx="842400" cy="45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98" name="Google Shape;2198;p163"/>
          <p:cNvSpPr/>
          <p:nvPr/>
        </p:nvSpPr>
        <p:spPr>
          <a:xfrm rot="2064955">
            <a:off x="3451114" y="2051796"/>
            <a:ext cx="965505" cy="41996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199" name="Google Shape;2199;p163"/>
          <p:cNvSpPr/>
          <p:nvPr/>
        </p:nvSpPr>
        <p:spPr>
          <a:xfrm rot="-2143188">
            <a:off x="3451025" y="3426505"/>
            <a:ext cx="965535" cy="4200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2200" name="Google Shape;2200;p163"/>
          <p:cNvPicPr preferRelativeResize="0"/>
          <p:nvPr/>
        </p:nvPicPr>
        <p:blipFill rotWithShape="1">
          <a:blip r:embed="rId5">
            <a:alphaModFix/>
          </a:blip>
          <a:srcRect b="0" l="0" r="0" t="0"/>
          <a:stretch/>
        </p:blipFill>
        <p:spPr>
          <a:xfrm>
            <a:off x="1773918" y="1582515"/>
            <a:ext cx="1584195" cy="90475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64"/>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r>
              <a:rPr lang="en"/>
              <a:t> of</a:t>
            </a:r>
            <a:r>
              <a:rPr lang="en"/>
              <a:t> roles in i4Trust</a:t>
            </a:r>
            <a:endParaRPr/>
          </a:p>
        </p:txBody>
      </p:sp>
      <p:sp>
        <p:nvSpPr>
          <p:cNvPr id="2206" name="Google Shape;2206;p164"/>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3"/>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i4Trust overall mission and vision</a:t>
            </a:r>
            <a:endParaRPr/>
          </a:p>
        </p:txBody>
      </p:sp>
      <p:sp>
        <p:nvSpPr>
          <p:cNvPr id="605" name="Google Shape;605;p9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65"/>
          <p:cNvSpPr/>
          <p:nvPr/>
        </p:nvSpPr>
        <p:spPr>
          <a:xfrm>
            <a:off x="359050" y="806475"/>
            <a:ext cx="8446800" cy="39609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Data Space</a:t>
            </a:r>
            <a:endParaRPr>
              <a:solidFill>
                <a:srgbClr val="0000FF"/>
              </a:solidFill>
            </a:endParaRPr>
          </a:p>
        </p:txBody>
      </p:sp>
      <p:sp>
        <p:nvSpPr>
          <p:cNvPr id="2212" name="Google Shape;2212;p165"/>
          <p:cNvSpPr txBox="1"/>
          <p:nvPr>
            <p:ph type="title"/>
          </p:nvPr>
        </p:nvSpPr>
        <p:spPr>
          <a:xfrm>
            <a:off x="359054" y="270000"/>
            <a:ext cx="8099100" cy="7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Roles in a Data Space </a:t>
            </a:r>
            <a:endParaRPr/>
          </a:p>
        </p:txBody>
      </p:sp>
      <p:sp>
        <p:nvSpPr>
          <p:cNvPr id="2213" name="Google Shape;2213;p165"/>
          <p:cNvSpPr/>
          <p:nvPr/>
        </p:nvSpPr>
        <p:spPr>
          <a:xfrm>
            <a:off x="1036175"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5"/>
          <p:cNvSpPr txBox="1"/>
          <p:nvPr/>
        </p:nvSpPr>
        <p:spPr>
          <a:xfrm>
            <a:off x="790175" y="2769044"/>
            <a:ext cx="117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Consumer</a:t>
            </a:r>
            <a:endParaRPr sz="1100"/>
          </a:p>
        </p:txBody>
      </p:sp>
      <p:sp>
        <p:nvSpPr>
          <p:cNvPr id="2215" name="Google Shape;2215;p165"/>
          <p:cNvSpPr/>
          <p:nvPr/>
        </p:nvSpPr>
        <p:spPr>
          <a:xfrm>
            <a:off x="6553013"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5"/>
          <p:cNvSpPr txBox="1"/>
          <p:nvPr/>
        </p:nvSpPr>
        <p:spPr>
          <a:xfrm>
            <a:off x="6377063" y="2769044"/>
            <a:ext cx="103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Provider</a:t>
            </a:r>
            <a:endParaRPr sz="1100"/>
          </a:p>
        </p:txBody>
      </p:sp>
      <p:sp>
        <p:nvSpPr>
          <p:cNvPr id="2217" name="Google Shape;2217;p165"/>
          <p:cNvSpPr/>
          <p:nvPr/>
        </p:nvSpPr>
        <p:spPr>
          <a:xfrm>
            <a:off x="7973938"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5"/>
          <p:cNvSpPr txBox="1"/>
          <p:nvPr/>
        </p:nvSpPr>
        <p:spPr>
          <a:xfrm>
            <a:off x="7827688" y="2769044"/>
            <a:ext cx="9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Data Owner</a:t>
            </a:r>
            <a:endParaRPr sz="1100"/>
          </a:p>
        </p:txBody>
      </p:sp>
      <p:sp>
        <p:nvSpPr>
          <p:cNvPr id="2219" name="Google Shape;2219;p165"/>
          <p:cNvSpPr/>
          <p:nvPr/>
        </p:nvSpPr>
        <p:spPr>
          <a:xfrm>
            <a:off x="103617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5"/>
          <p:cNvSpPr txBox="1"/>
          <p:nvPr/>
        </p:nvSpPr>
        <p:spPr>
          <a:xfrm>
            <a:off x="753425" y="4244300"/>
            <a:ext cx="1251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Identity Provider</a:t>
            </a:r>
            <a:endParaRPr sz="1100"/>
          </a:p>
        </p:txBody>
      </p:sp>
      <p:sp>
        <p:nvSpPr>
          <p:cNvPr id="2221" name="Google Shape;2221;p165"/>
          <p:cNvSpPr/>
          <p:nvPr/>
        </p:nvSpPr>
        <p:spPr>
          <a:xfrm>
            <a:off x="735362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5"/>
          <p:cNvSpPr txBox="1"/>
          <p:nvPr/>
        </p:nvSpPr>
        <p:spPr>
          <a:xfrm>
            <a:off x="7139275" y="4244300"/>
            <a:ext cx="1114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Authorisations Provider</a:t>
            </a:r>
            <a:endParaRPr sz="1100"/>
          </a:p>
        </p:txBody>
      </p:sp>
      <p:sp>
        <p:nvSpPr>
          <p:cNvPr id="2223" name="Google Shape;2223;p165"/>
          <p:cNvSpPr/>
          <p:nvPr/>
        </p:nvSpPr>
        <p:spPr>
          <a:xfrm>
            <a:off x="4229100"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5"/>
          <p:cNvSpPr txBox="1"/>
          <p:nvPr/>
        </p:nvSpPr>
        <p:spPr>
          <a:xfrm>
            <a:off x="4082850" y="4244300"/>
            <a:ext cx="97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Marketplace</a:t>
            </a:r>
            <a:endParaRPr sz="1100"/>
          </a:p>
        </p:txBody>
      </p:sp>
      <p:sp>
        <p:nvSpPr>
          <p:cNvPr id="2225" name="Google Shape;2225;p165"/>
          <p:cNvSpPr/>
          <p:nvPr/>
        </p:nvSpPr>
        <p:spPr>
          <a:xfrm>
            <a:off x="4229100" y="1024800"/>
            <a:ext cx="685800" cy="685800"/>
          </a:xfrm>
          <a:prstGeom prst="ellipse">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5"/>
          <p:cNvSpPr txBox="1"/>
          <p:nvPr/>
        </p:nvSpPr>
        <p:spPr>
          <a:xfrm flipH="1">
            <a:off x="4014750" y="1710600"/>
            <a:ext cx="111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Trust Provider</a:t>
            </a:r>
            <a:endParaRPr sz="1100"/>
          </a:p>
        </p:txBody>
      </p:sp>
      <p:sp>
        <p:nvSpPr>
          <p:cNvPr id="2227" name="Google Shape;2227;p165"/>
          <p:cNvSpPr/>
          <p:nvPr/>
        </p:nvSpPr>
        <p:spPr>
          <a:xfrm>
            <a:off x="2064200" y="2341094"/>
            <a:ext cx="4146600" cy="170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8" name="Google Shape;2228;p165"/>
          <p:cNvCxnSpPr>
            <a:stCxn id="2213" idx="7"/>
            <a:endCxn id="2225" idx="2"/>
          </p:cNvCxnSpPr>
          <p:nvPr/>
        </p:nvCxnSpPr>
        <p:spPr>
          <a:xfrm flipH="1" rot="10800000">
            <a:off x="1621542" y="1367677"/>
            <a:ext cx="2607600" cy="816000"/>
          </a:xfrm>
          <a:prstGeom prst="straightConnector1">
            <a:avLst/>
          </a:prstGeom>
          <a:noFill/>
          <a:ln cap="flat" cmpd="sng" w="9525">
            <a:solidFill>
              <a:schemeClr val="dk2"/>
            </a:solidFill>
            <a:prstDash val="dot"/>
            <a:round/>
            <a:headEnd len="med" w="med" type="none"/>
            <a:tailEnd len="med" w="med" type="none"/>
          </a:ln>
        </p:spPr>
      </p:cxnSp>
      <p:cxnSp>
        <p:nvCxnSpPr>
          <p:cNvPr id="2229" name="Google Shape;2229;p165"/>
          <p:cNvCxnSpPr>
            <a:stCxn id="2219" idx="0"/>
            <a:endCxn id="2214" idx="0"/>
          </p:cNvCxnSpPr>
          <p:nvPr/>
        </p:nvCxnSpPr>
        <p:spPr>
          <a:xfrm rot="10800000">
            <a:off x="1379075" y="2768900"/>
            <a:ext cx="0" cy="789600"/>
          </a:xfrm>
          <a:prstGeom prst="straightConnector1">
            <a:avLst/>
          </a:prstGeom>
          <a:noFill/>
          <a:ln cap="flat" cmpd="sng" w="9525">
            <a:solidFill>
              <a:schemeClr val="dk2"/>
            </a:solidFill>
            <a:prstDash val="dot"/>
            <a:round/>
            <a:headEnd len="med" w="med" type="none"/>
            <a:tailEnd len="med" w="med" type="none"/>
          </a:ln>
        </p:spPr>
      </p:cxnSp>
      <p:cxnSp>
        <p:nvCxnSpPr>
          <p:cNvPr id="2230" name="Google Shape;2230;p165"/>
          <p:cNvCxnSpPr>
            <a:stCxn id="2225" idx="6"/>
            <a:endCxn id="2215" idx="1"/>
          </p:cNvCxnSpPr>
          <p:nvPr/>
        </p:nvCxnSpPr>
        <p:spPr>
          <a:xfrm>
            <a:off x="4914900" y="1367700"/>
            <a:ext cx="1738500" cy="816000"/>
          </a:xfrm>
          <a:prstGeom prst="straightConnector1">
            <a:avLst/>
          </a:prstGeom>
          <a:noFill/>
          <a:ln cap="flat" cmpd="sng" w="9525">
            <a:solidFill>
              <a:schemeClr val="dk2"/>
            </a:solidFill>
            <a:prstDash val="dot"/>
            <a:round/>
            <a:headEnd len="med" w="med" type="none"/>
            <a:tailEnd len="med" w="med" type="none"/>
          </a:ln>
        </p:spPr>
      </p:cxnSp>
      <p:cxnSp>
        <p:nvCxnSpPr>
          <p:cNvPr id="2231" name="Google Shape;2231;p165"/>
          <p:cNvCxnSpPr>
            <a:stCxn id="2225" idx="6"/>
            <a:endCxn id="2217" idx="0"/>
          </p:cNvCxnSpPr>
          <p:nvPr/>
        </p:nvCxnSpPr>
        <p:spPr>
          <a:xfrm>
            <a:off x="4914900" y="1367700"/>
            <a:ext cx="3402000" cy="715500"/>
          </a:xfrm>
          <a:prstGeom prst="straightConnector1">
            <a:avLst/>
          </a:prstGeom>
          <a:noFill/>
          <a:ln cap="flat" cmpd="sng" w="9525">
            <a:solidFill>
              <a:schemeClr val="dk2"/>
            </a:solidFill>
            <a:prstDash val="dot"/>
            <a:round/>
            <a:headEnd len="med" w="med" type="none"/>
            <a:tailEnd len="med" w="med" type="none"/>
          </a:ln>
        </p:spPr>
      </p:cxnSp>
      <p:cxnSp>
        <p:nvCxnSpPr>
          <p:cNvPr id="2232" name="Google Shape;2232;p165"/>
          <p:cNvCxnSpPr>
            <a:stCxn id="2221" idx="7"/>
            <a:endCxn id="2218" idx="0"/>
          </p:cNvCxnSpPr>
          <p:nvPr/>
        </p:nvCxnSpPr>
        <p:spPr>
          <a:xfrm flipH="1" rot="10800000">
            <a:off x="7938992" y="2769133"/>
            <a:ext cx="377700" cy="889800"/>
          </a:xfrm>
          <a:prstGeom prst="straightConnector1">
            <a:avLst/>
          </a:prstGeom>
          <a:noFill/>
          <a:ln cap="flat" cmpd="sng" w="9525">
            <a:solidFill>
              <a:schemeClr val="dk2"/>
            </a:solidFill>
            <a:prstDash val="dot"/>
            <a:round/>
            <a:headEnd len="med" w="med" type="none"/>
            <a:tailEnd len="med" w="med" type="none"/>
          </a:ln>
        </p:spPr>
      </p:cxnSp>
      <p:cxnSp>
        <p:nvCxnSpPr>
          <p:cNvPr id="2233" name="Google Shape;2233;p165"/>
          <p:cNvCxnSpPr>
            <a:stCxn id="2221" idx="1"/>
            <a:endCxn id="2216" idx="0"/>
          </p:cNvCxnSpPr>
          <p:nvPr/>
        </p:nvCxnSpPr>
        <p:spPr>
          <a:xfrm rot="10800000">
            <a:off x="6896058" y="2769133"/>
            <a:ext cx="558000" cy="889800"/>
          </a:xfrm>
          <a:prstGeom prst="straightConnector1">
            <a:avLst/>
          </a:prstGeom>
          <a:noFill/>
          <a:ln cap="flat" cmpd="sng" w="9525">
            <a:solidFill>
              <a:schemeClr val="dk2"/>
            </a:solidFill>
            <a:prstDash val="dot"/>
            <a:round/>
            <a:headEnd len="med" w="med" type="none"/>
            <a:tailEnd len="med" w="med" type="none"/>
          </a:ln>
        </p:spPr>
      </p:cxnSp>
      <p:cxnSp>
        <p:nvCxnSpPr>
          <p:cNvPr id="2234" name="Google Shape;2234;p165"/>
          <p:cNvCxnSpPr>
            <a:endCxn id="2223" idx="1"/>
          </p:cNvCxnSpPr>
          <p:nvPr/>
        </p:nvCxnSpPr>
        <p:spPr>
          <a:xfrm>
            <a:off x="1621433" y="2700133"/>
            <a:ext cx="2708100" cy="958800"/>
          </a:xfrm>
          <a:prstGeom prst="straightConnector1">
            <a:avLst/>
          </a:prstGeom>
          <a:noFill/>
          <a:ln cap="flat" cmpd="sng" w="9525">
            <a:solidFill>
              <a:schemeClr val="dk2"/>
            </a:solidFill>
            <a:prstDash val="dot"/>
            <a:round/>
            <a:headEnd len="med" w="med" type="none"/>
            <a:tailEnd len="med" w="med" type="none"/>
          </a:ln>
        </p:spPr>
      </p:cxnSp>
      <p:cxnSp>
        <p:nvCxnSpPr>
          <p:cNvPr id="2235" name="Google Shape;2235;p165"/>
          <p:cNvCxnSpPr>
            <a:stCxn id="2223" idx="7"/>
            <a:endCxn id="2215" idx="3"/>
          </p:cNvCxnSpPr>
          <p:nvPr/>
        </p:nvCxnSpPr>
        <p:spPr>
          <a:xfrm flipH="1" rot="10800000">
            <a:off x="4814467" y="2668633"/>
            <a:ext cx="1839000" cy="990300"/>
          </a:xfrm>
          <a:prstGeom prst="straightConnector1">
            <a:avLst/>
          </a:prstGeom>
          <a:noFill/>
          <a:ln cap="flat" cmpd="sng" w="9525">
            <a:solidFill>
              <a:schemeClr val="dk2"/>
            </a:solidFill>
            <a:prstDash val="dot"/>
            <a:round/>
            <a:headEnd len="med" w="med" type="none"/>
            <a:tailEnd len="med" w="med" type="none"/>
          </a:ln>
        </p:spPr>
      </p:cxnSp>
      <p:cxnSp>
        <p:nvCxnSpPr>
          <p:cNvPr id="2236" name="Google Shape;2236;p165"/>
          <p:cNvCxnSpPr>
            <a:stCxn id="2223" idx="0"/>
            <a:endCxn id="2226" idx="0"/>
          </p:cNvCxnSpPr>
          <p:nvPr/>
        </p:nvCxnSpPr>
        <p:spPr>
          <a:xfrm rot="10800000">
            <a:off x="4572000" y="1710500"/>
            <a:ext cx="0" cy="1848000"/>
          </a:xfrm>
          <a:prstGeom prst="straightConnector1">
            <a:avLst/>
          </a:prstGeom>
          <a:noFill/>
          <a:ln cap="flat" cmpd="sng" w="9525">
            <a:solidFill>
              <a:schemeClr val="dk2"/>
            </a:solidFill>
            <a:prstDash val="dot"/>
            <a:round/>
            <a:headEnd len="med" w="med" type="none"/>
            <a:tailEnd len="med" w="med" type="none"/>
          </a:ln>
        </p:spPr>
      </p:cxnSp>
      <p:cxnSp>
        <p:nvCxnSpPr>
          <p:cNvPr id="2237" name="Google Shape;2237;p165"/>
          <p:cNvCxnSpPr>
            <a:stCxn id="2219" idx="7"/>
            <a:endCxn id="2225" idx="3"/>
          </p:cNvCxnSpPr>
          <p:nvPr/>
        </p:nvCxnSpPr>
        <p:spPr>
          <a:xfrm flipH="1" rot="10800000">
            <a:off x="1621542" y="1610233"/>
            <a:ext cx="2708100" cy="2048700"/>
          </a:xfrm>
          <a:prstGeom prst="straightConnector1">
            <a:avLst/>
          </a:prstGeom>
          <a:noFill/>
          <a:ln cap="flat" cmpd="sng" w="9525">
            <a:solidFill>
              <a:schemeClr val="dk2"/>
            </a:solidFill>
            <a:prstDash val="dot"/>
            <a:round/>
            <a:headEnd len="med" w="med" type="none"/>
            <a:tailEnd len="med" w="med" type="none"/>
          </a:ln>
        </p:spPr>
      </p:cxnSp>
      <p:cxnSp>
        <p:nvCxnSpPr>
          <p:cNvPr id="2238" name="Google Shape;2238;p165"/>
          <p:cNvCxnSpPr>
            <a:stCxn id="2221" idx="2"/>
            <a:endCxn id="2225" idx="5"/>
          </p:cNvCxnSpPr>
          <p:nvPr/>
        </p:nvCxnSpPr>
        <p:spPr>
          <a:xfrm rot="10800000">
            <a:off x="4814425" y="1610300"/>
            <a:ext cx="2539200" cy="2291100"/>
          </a:xfrm>
          <a:prstGeom prst="straightConnector1">
            <a:avLst/>
          </a:prstGeom>
          <a:noFill/>
          <a:ln cap="flat" cmpd="sng" w="9525">
            <a:solidFill>
              <a:schemeClr val="dk2"/>
            </a:solidFill>
            <a:prstDash val="dot"/>
            <a:round/>
            <a:headEnd len="med" w="med" type="none"/>
            <a:tailEnd len="med" w="med" type="none"/>
          </a:ln>
        </p:spPr>
      </p:cxnSp>
      <p:pic>
        <p:nvPicPr>
          <p:cNvPr id="2239" name="Google Shape;2239;p165"/>
          <p:cNvPicPr preferRelativeResize="0"/>
          <p:nvPr/>
        </p:nvPicPr>
        <p:blipFill>
          <a:blip r:embed="rId3">
            <a:alphaModFix/>
          </a:blip>
          <a:stretch>
            <a:fillRect/>
          </a:stretch>
        </p:blipFill>
        <p:spPr>
          <a:xfrm>
            <a:off x="1168763" y="2215838"/>
            <a:ext cx="420623" cy="420623"/>
          </a:xfrm>
          <a:prstGeom prst="rect">
            <a:avLst/>
          </a:prstGeom>
          <a:noFill/>
          <a:ln>
            <a:noFill/>
          </a:ln>
        </p:spPr>
      </p:pic>
      <p:pic>
        <p:nvPicPr>
          <p:cNvPr id="2240" name="Google Shape;2240;p165"/>
          <p:cNvPicPr preferRelativeResize="0"/>
          <p:nvPr/>
        </p:nvPicPr>
        <p:blipFill>
          <a:blip r:embed="rId4">
            <a:alphaModFix/>
          </a:blip>
          <a:stretch>
            <a:fillRect/>
          </a:stretch>
        </p:blipFill>
        <p:spPr>
          <a:xfrm>
            <a:off x="6695825" y="2226063"/>
            <a:ext cx="400200" cy="400200"/>
          </a:xfrm>
          <a:prstGeom prst="rect">
            <a:avLst/>
          </a:prstGeom>
          <a:noFill/>
          <a:ln>
            <a:noFill/>
          </a:ln>
        </p:spPr>
      </p:pic>
      <p:pic>
        <p:nvPicPr>
          <p:cNvPr id="2241" name="Google Shape;2241;p165"/>
          <p:cNvPicPr preferRelativeResize="0"/>
          <p:nvPr/>
        </p:nvPicPr>
        <p:blipFill>
          <a:blip r:embed="rId5">
            <a:alphaModFix/>
          </a:blip>
          <a:stretch>
            <a:fillRect/>
          </a:stretch>
        </p:blipFill>
        <p:spPr>
          <a:xfrm>
            <a:off x="1178972" y="3764662"/>
            <a:ext cx="400200" cy="273473"/>
          </a:xfrm>
          <a:prstGeom prst="rect">
            <a:avLst/>
          </a:prstGeom>
          <a:noFill/>
          <a:ln>
            <a:noFill/>
          </a:ln>
        </p:spPr>
      </p:pic>
      <p:pic>
        <p:nvPicPr>
          <p:cNvPr id="2242" name="Google Shape;2242;p165"/>
          <p:cNvPicPr preferRelativeResize="0"/>
          <p:nvPr/>
        </p:nvPicPr>
        <p:blipFill>
          <a:blip r:embed="rId6">
            <a:alphaModFix/>
          </a:blip>
          <a:stretch>
            <a:fillRect/>
          </a:stretch>
        </p:blipFill>
        <p:spPr>
          <a:xfrm>
            <a:off x="7507675" y="3712551"/>
            <a:ext cx="377700" cy="377700"/>
          </a:xfrm>
          <a:prstGeom prst="rect">
            <a:avLst/>
          </a:prstGeom>
          <a:noFill/>
          <a:ln>
            <a:noFill/>
          </a:ln>
        </p:spPr>
      </p:pic>
      <p:pic>
        <p:nvPicPr>
          <p:cNvPr id="2243" name="Google Shape;2243;p165"/>
          <p:cNvPicPr preferRelativeResize="0"/>
          <p:nvPr/>
        </p:nvPicPr>
        <p:blipFill>
          <a:blip r:embed="rId7">
            <a:alphaModFix/>
          </a:blip>
          <a:stretch>
            <a:fillRect/>
          </a:stretch>
        </p:blipFill>
        <p:spPr>
          <a:xfrm>
            <a:off x="4383174" y="1155523"/>
            <a:ext cx="377700" cy="424260"/>
          </a:xfrm>
          <a:prstGeom prst="rect">
            <a:avLst/>
          </a:prstGeom>
          <a:noFill/>
          <a:ln>
            <a:noFill/>
          </a:ln>
          <a:effectLst>
            <a:outerShdw blurRad="57150" rotWithShape="0" algn="bl" dir="5400000" dist="19050">
              <a:srgbClr val="000000">
                <a:alpha val="50000"/>
              </a:srgbClr>
            </a:outerShdw>
          </a:effectLst>
        </p:spPr>
      </p:pic>
      <p:pic>
        <p:nvPicPr>
          <p:cNvPr id="2244" name="Google Shape;2244;p165"/>
          <p:cNvPicPr preferRelativeResize="0"/>
          <p:nvPr/>
        </p:nvPicPr>
        <p:blipFill>
          <a:blip r:embed="rId8">
            <a:alphaModFix/>
          </a:blip>
          <a:stretch>
            <a:fillRect/>
          </a:stretch>
        </p:blipFill>
        <p:spPr>
          <a:xfrm>
            <a:off x="4286000" y="3712550"/>
            <a:ext cx="558000" cy="418500"/>
          </a:xfrm>
          <a:prstGeom prst="rect">
            <a:avLst/>
          </a:prstGeom>
          <a:noFill/>
          <a:ln>
            <a:noFill/>
          </a:ln>
        </p:spPr>
      </p:pic>
      <p:pic>
        <p:nvPicPr>
          <p:cNvPr id="2245" name="Google Shape;2245;p165"/>
          <p:cNvPicPr preferRelativeResize="0"/>
          <p:nvPr/>
        </p:nvPicPr>
        <p:blipFill>
          <a:blip r:embed="rId9">
            <a:alphaModFix/>
          </a:blip>
          <a:stretch>
            <a:fillRect/>
          </a:stretch>
        </p:blipFill>
        <p:spPr>
          <a:xfrm>
            <a:off x="8080825" y="2190100"/>
            <a:ext cx="472051" cy="472051"/>
          </a:xfrm>
          <a:prstGeom prst="rect">
            <a:avLst/>
          </a:prstGeom>
          <a:noFill/>
          <a:ln>
            <a:noFill/>
          </a:ln>
        </p:spPr>
      </p:pic>
      <p:sp>
        <p:nvSpPr>
          <p:cNvPr id="2246" name="Google Shape;2246;p165"/>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166"/>
          <p:cNvSpPr/>
          <p:nvPr/>
        </p:nvSpPr>
        <p:spPr>
          <a:xfrm>
            <a:off x="359050" y="806475"/>
            <a:ext cx="8446800" cy="39609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Arial"/>
                <a:ea typeface="Arial"/>
                <a:cs typeface="Arial"/>
                <a:sym typeface="Arial"/>
              </a:rPr>
              <a:t>Data Space</a:t>
            </a:r>
            <a:endParaRPr b="0" i="0" sz="1400" u="none" cap="none" strike="noStrike">
              <a:solidFill>
                <a:srgbClr val="0000FF"/>
              </a:solidFill>
              <a:latin typeface="Arial"/>
              <a:ea typeface="Arial"/>
              <a:cs typeface="Arial"/>
              <a:sym typeface="Arial"/>
            </a:endParaRPr>
          </a:p>
        </p:txBody>
      </p:sp>
      <p:sp>
        <p:nvSpPr>
          <p:cNvPr id="2252" name="Google Shape;2252;p166"/>
          <p:cNvSpPr txBox="1"/>
          <p:nvPr>
            <p:ph type="title"/>
          </p:nvPr>
        </p:nvSpPr>
        <p:spPr>
          <a:xfrm>
            <a:off x="329184" y="274320"/>
            <a:ext cx="8101500" cy="75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Roles</a:t>
            </a:r>
            <a:r>
              <a:rPr lang="en"/>
              <a:t> in i4Trust complies to iSHARE and FIWARE</a:t>
            </a:r>
            <a:endParaRPr/>
          </a:p>
        </p:txBody>
      </p:sp>
      <p:sp>
        <p:nvSpPr>
          <p:cNvPr id="2253" name="Google Shape;2253;p166"/>
          <p:cNvSpPr/>
          <p:nvPr/>
        </p:nvSpPr>
        <p:spPr>
          <a:xfrm>
            <a:off x="1036175"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66"/>
          <p:cNvSpPr txBox="1"/>
          <p:nvPr/>
        </p:nvSpPr>
        <p:spPr>
          <a:xfrm>
            <a:off x="741872" y="2778924"/>
            <a:ext cx="1274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Data Consumer</a:t>
            </a:r>
            <a:endParaRPr b="0" i="0" sz="1100" u="none" cap="none" strike="noStrike">
              <a:solidFill>
                <a:srgbClr val="000000"/>
              </a:solidFill>
              <a:latin typeface="Arial"/>
              <a:ea typeface="Arial"/>
              <a:cs typeface="Arial"/>
              <a:sym typeface="Arial"/>
            </a:endParaRPr>
          </a:p>
        </p:txBody>
      </p:sp>
      <p:sp>
        <p:nvSpPr>
          <p:cNvPr id="2255" name="Google Shape;2255;p166"/>
          <p:cNvSpPr/>
          <p:nvPr/>
        </p:nvSpPr>
        <p:spPr>
          <a:xfrm>
            <a:off x="6553013"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66"/>
          <p:cNvSpPr txBox="1"/>
          <p:nvPr/>
        </p:nvSpPr>
        <p:spPr>
          <a:xfrm>
            <a:off x="6311356" y="2769043"/>
            <a:ext cx="1173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Data Provider</a:t>
            </a:r>
            <a:endParaRPr sz="10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Context Broker</a:t>
            </a:r>
            <a:endParaRPr b="0" i="0" sz="1100" u="none" cap="none" strike="noStrike">
              <a:solidFill>
                <a:srgbClr val="000000"/>
              </a:solidFill>
              <a:latin typeface="Arial"/>
              <a:ea typeface="Arial"/>
              <a:cs typeface="Arial"/>
              <a:sym typeface="Arial"/>
            </a:endParaRPr>
          </a:p>
        </p:txBody>
      </p:sp>
      <p:sp>
        <p:nvSpPr>
          <p:cNvPr id="2257" name="Google Shape;2257;p166"/>
          <p:cNvSpPr/>
          <p:nvPr/>
        </p:nvSpPr>
        <p:spPr>
          <a:xfrm>
            <a:off x="7973937" y="2083244"/>
            <a:ext cx="685800" cy="6858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66"/>
          <p:cNvSpPr txBox="1"/>
          <p:nvPr/>
        </p:nvSpPr>
        <p:spPr>
          <a:xfrm>
            <a:off x="7827687" y="2769043"/>
            <a:ext cx="9783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Data Owner</a:t>
            </a:r>
            <a:endParaRPr b="0" i="0" sz="1100" u="none" cap="none" strike="noStrike">
              <a:solidFill>
                <a:srgbClr val="000000"/>
              </a:solidFill>
              <a:latin typeface="Arial"/>
              <a:ea typeface="Arial"/>
              <a:cs typeface="Arial"/>
              <a:sym typeface="Arial"/>
            </a:endParaRPr>
          </a:p>
        </p:txBody>
      </p:sp>
      <p:sp>
        <p:nvSpPr>
          <p:cNvPr id="2259" name="Google Shape;2259;p166"/>
          <p:cNvSpPr/>
          <p:nvPr/>
        </p:nvSpPr>
        <p:spPr>
          <a:xfrm>
            <a:off x="103617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66"/>
          <p:cNvSpPr txBox="1"/>
          <p:nvPr/>
        </p:nvSpPr>
        <p:spPr>
          <a:xfrm>
            <a:off x="753425" y="4244300"/>
            <a:ext cx="1251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Identity Provider</a:t>
            </a:r>
            <a:endParaRPr sz="10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(Keyrock)</a:t>
            </a:r>
            <a:endParaRPr b="0" i="0" sz="1100" u="none" cap="none" strike="noStrike">
              <a:solidFill>
                <a:srgbClr val="000000"/>
              </a:solidFill>
              <a:latin typeface="Arial"/>
              <a:ea typeface="Arial"/>
              <a:cs typeface="Arial"/>
              <a:sym typeface="Arial"/>
            </a:endParaRPr>
          </a:p>
        </p:txBody>
      </p:sp>
      <p:sp>
        <p:nvSpPr>
          <p:cNvPr id="2261" name="Google Shape;2261;p166"/>
          <p:cNvSpPr/>
          <p:nvPr/>
        </p:nvSpPr>
        <p:spPr>
          <a:xfrm>
            <a:off x="7353625"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66"/>
          <p:cNvSpPr txBox="1"/>
          <p:nvPr/>
        </p:nvSpPr>
        <p:spPr>
          <a:xfrm>
            <a:off x="6834225" y="4277174"/>
            <a:ext cx="17244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Authorisations Provider</a:t>
            </a:r>
            <a:endParaRPr sz="10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(Keyrock)</a:t>
            </a:r>
            <a:endParaRPr b="0" i="0" sz="1100" u="none" cap="none" strike="noStrike">
              <a:solidFill>
                <a:srgbClr val="000000"/>
              </a:solidFill>
              <a:latin typeface="Arial"/>
              <a:ea typeface="Arial"/>
              <a:cs typeface="Arial"/>
              <a:sym typeface="Arial"/>
            </a:endParaRPr>
          </a:p>
        </p:txBody>
      </p:sp>
      <p:sp>
        <p:nvSpPr>
          <p:cNvPr id="2263" name="Google Shape;2263;p166"/>
          <p:cNvSpPr/>
          <p:nvPr/>
        </p:nvSpPr>
        <p:spPr>
          <a:xfrm>
            <a:off x="4229100" y="3558500"/>
            <a:ext cx="685800" cy="6858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66"/>
          <p:cNvSpPr txBox="1"/>
          <p:nvPr/>
        </p:nvSpPr>
        <p:spPr>
          <a:xfrm>
            <a:off x="3779947" y="4244300"/>
            <a:ext cx="1575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Marketplace</a:t>
            </a:r>
            <a:endParaRPr sz="10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FIWARE Marketplace</a:t>
            </a:r>
            <a:endParaRPr b="0" i="0" sz="1100" u="none" cap="none" strike="noStrike">
              <a:solidFill>
                <a:srgbClr val="000000"/>
              </a:solidFill>
              <a:latin typeface="Arial"/>
              <a:ea typeface="Arial"/>
              <a:cs typeface="Arial"/>
              <a:sym typeface="Arial"/>
            </a:endParaRPr>
          </a:p>
        </p:txBody>
      </p:sp>
      <p:sp>
        <p:nvSpPr>
          <p:cNvPr id="2265" name="Google Shape;2265;p166"/>
          <p:cNvSpPr/>
          <p:nvPr/>
        </p:nvSpPr>
        <p:spPr>
          <a:xfrm>
            <a:off x="4229100" y="1024800"/>
            <a:ext cx="685800" cy="685800"/>
          </a:xfrm>
          <a:prstGeom prst="ellipse">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66"/>
          <p:cNvSpPr txBox="1"/>
          <p:nvPr/>
        </p:nvSpPr>
        <p:spPr>
          <a:xfrm flipH="1">
            <a:off x="3920041" y="1710600"/>
            <a:ext cx="1323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Trust Provider</a:t>
            </a:r>
            <a:endParaRPr sz="10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iSHARE Satellite</a:t>
            </a:r>
            <a:endParaRPr b="0" i="0" sz="1100" u="none" cap="none" strike="noStrike">
              <a:solidFill>
                <a:srgbClr val="000000"/>
              </a:solidFill>
              <a:latin typeface="Arial"/>
              <a:ea typeface="Arial"/>
              <a:cs typeface="Arial"/>
              <a:sym typeface="Arial"/>
            </a:endParaRPr>
          </a:p>
        </p:txBody>
      </p:sp>
      <p:sp>
        <p:nvSpPr>
          <p:cNvPr id="2267" name="Google Shape;2267;p166"/>
          <p:cNvSpPr/>
          <p:nvPr/>
        </p:nvSpPr>
        <p:spPr>
          <a:xfrm>
            <a:off x="2064200" y="2341094"/>
            <a:ext cx="4146600" cy="170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2268" name="Google Shape;2268;p166"/>
          <p:cNvCxnSpPr>
            <a:stCxn id="2253" idx="7"/>
            <a:endCxn id="2265" idx="2"/>
          </p:cNvCxnSpPr>
          <p:nvPr/>
        </p:nvCxnSpPr>
        <p:spPr>
          <a:xfrm flipH="1" rot="10800000">
            <a:off x="1621542" y="1367677"/>
            <a:ext cx="2607600" cy="816000"/>
          </a:xfrm>
          <a:prstGeom prst="straightConnector1">
            <a:avLst/>
          </a:prstGeom>
          <a:noFill/>
          <a:ln cap="flat" cmpd="sng" w="9525">
            <a:solidFill>
              <a:schemeClr val="dk2"/>
            </a:solidFill>
            <a:prstDash val="dot"/>
            <a:round/>
            <a:headEnd len="sm" w="sm" type="none"/>
            <a:tailEnd len="sm" w="sm" type="none"/>
          </a:ln>
        </p:spPr>
      </p:cxnSp>
      <p:cxnSp>
        <p:nvCxnSpPr>
          <p:cNvPr id="2269" name="Google Shape;2269;p166"/>
          <p:cNvCxnSpPr>
            <a:stCxn id="2259" idx="0"/>
            <a:endCxn id="2254" idx="0"/>
          </p:cNvCxnSpPr>
          <p:nvPr/>
        </p:nvCxnSpPr>
        <p:spPr>
          <a:xfrm rot="10800000">
            <a:off x="1378775" y="2778800"/>
            <a:ext cx="300" cy="779700"/>
          </a:xfrm>
          <a:prstGeom prst="straightConnector1">
            <a:avLst/>
          </a:prstGeom>
          <a:noFill/>
          <a:ln cap="flat" cmpd="sng" w="9525">
            <a:solidFill>
              <a:schemeClr val="dk2"/>
            </a:solidFill>
            <a:prstDash val="dot"/>
            <a:round/>
            <a:headEnd len="sm" w="sm" type="none"/>
            <a:tailEnd len="sm" w="sm" type="none"/>
          </a:ln>
        </p:spPr>
      </p:cxnSp>
      <p:cxnSp>
        <p:nvCxnSpPr>
          <p:cNvPr id="2270" name="Google Shape;2270;p166"/>
          <p:cNvCxnSpPr>
            <a:stCxn id="2265" idx="6"/>
            <a:endCxn id="2255" idx="1"/>
          </p:cNvCxnSpPr>
          <p:nvPr/>
        </p:nvCxnSpPr>
        <p:spPr>
          <a:xfrm>
            <a:off x="4914900" y="1367700"/>
            <a:ext cx="1738500" cy="816000"/>
          </a:xfrm>
          <a:prstGeom prst="straightConnector1">
            <a:avLst/>
          </a:prstGeom>
          <a:noFill/>
          <a:ln cap="flat" cmpd="sng" w="9525">
            <a:solidFill>
              <a:schemeClr val="dk2"/>
            </a:solidFill>
            <a:prstDash val="dot"/>
            <a:round/>
            <a:headEnd len="sm" w="sm" type="none"/>
            <a:tailEnd len="sm" w="sm" type="none"/>
          </a:ln>
        </p:spPr>
      </p:cxnSp>
      <p:cxnSp>
        <p:nvCxnSpPr>
          <p:cNvPr id="2271" name="Google Shape;2271;p166"/>
          <p:cNvCxnSpPr>
            <a:stCxn id="2265" idx="6"/>
            <a:endCxn id="2257" idx="0"/>
          </p:cNvCxnSpPr>
          <p:nvPr/>
        </p:nvCxnSpPr>
        <p:spPr>
          <a:xfrm>
            <a:off x="4914900" y="1367700"/>
            <a:ext cx="3402000" cy="715500"/>
          </a:xfrm>
          <a:prstGeom prst="straightConnector1">
            <a:avLst/>
          </a:prstGeom>
          <a:noFill/>
          <a:ln cap="flat" cmpd="sng" w="9525">
            <a:solidFill>
              <a:schemeClr val="dk2"/>
            </a:solidFill>
            <a:prstDash val="dot"/>
            <a:round/>
            <a:headEnd len="sm" w="sm" type="none"/>
            <a:tailEnd len="sm" w="sm" type="none"/>
          </a:ln>
        </p:spPr>
      </p:cxnSp>
      <p:cxnSp>
        <p:nvCxnSpPr>
          <p:cNvPr id="2272" name="Google Shape;2272;p166"/>
          <p:cNvCxnSpPr>
            <a:stCxn id="2261" idx="7"/>
            <a:endCxn id="2258" idx="0"/>
          </p:cNvCxnSpPr>
          <p:nvPr/>
        </p:nvCxnSpPr>
        <p:spPr>
          <a:xfrm flipH="1" rot="10800000">
            <a:off x="7938992" y="2769133"/>
            <a:ext cx="377700" cy="889800"/>
          </a:xfrm>
          <a:prstGeom prst="straightConnector1">
            <a:avLst/>
          </a:prstGeom>
          <a:noFill/>
          <a:ln cap="flat" cmpd="sng" w="9525">
            <a:solidFill>
              <a:schemeClr val="dk2"/>
            </a:solidFill>
            <a:prstDash val="dot"/>
            <a:round/>
            <a:headEnd len="sm" w="sm" type="none"/>
            <a:tailEnd len="sm" w="sm" type="none"/>
          </a:ln>
        </p:spPr>
      </p:cxnSp>
      <p:cxnSp>
        <p:nvCxnSpPr>
          <p:cNvPr id="2273" name="Google Shape;2273;p166"/>
          <p:cNvCxnSpPr>
            <a:stCxn id="2261" idx="1"/>
            <a:endCxn id="2256" idx="0"/>
          </p:cNvCxnSpPr>
          <p:nvPr/>
        </p:nvCxnSpPr>
        <p:spPr>
          <a:xfrm rot="10800000">
            <a:off x="6898158" y="2769133"/>
            <a:ext cx="555900" cy="889800"/>
          </a:xfrm>
          <a:prstGeom prst="straightConnector1">
            <a:avLst/>
          </a:prstGeom>
          <a:noFill/>
          <a:ln cap="flat" cmpd="sng" w="9525">
            <a:solidFill>
              <a:schemeClr val="dk2"/>
            </a:solidFill>
            <a:prstDash val="dot"/>
            <a:round/>
            <a:headEnd len="sm" w="sm" type="none"/>
            <a:tailEnd len="sm" w="sm" type="none"/>
          </a:ln>
        </p:spPr>
      </p:cxnSp>
      <p:cxnSp>
        <p:nvCxnSpPr>
          <p:cNvPr id="2274" name="Google Shape;2274;p166"/>
          <p:cNvCxnSpPr>
            <a:endCxn id="2263" idx="1"/>
          </p:cNvCxnSpPr>
          <p:nvPr/>
        </p:nvCxnSpPr>
        <p:spPr>
          <a:xfrm>
            <a:off x="1621433" y="2700133"/>
            <a:ext cx="2708100" cy="958800"/>
          </a:xfrm>
          <a:prstGeom prst="straightConnector1">
            <a:avLst/>
          </a:prstGeom>
          <a:noFill/>
          <a:ln cap="flat" cmpd="sng" w="9525">
            <a:solidFill>
              <a:schemeClr val="dk2"/>
            </a:solidFill>
            <a:prstDash val="dot"/>
            <a:round/>
            <a:headEnd len="sm" w="sm" type="none"/>
            <a:tailEnd len="sm" w="sm" type="none"/>
          </a:ln>
        </p:spPr>
      </p:cxnSp>
      <p:cxnSp>
        <p:nvCxnSpPr>
          <p:cNvPr id="2275" name="Google Shape;2275;p166"/>
          <p:cNvCxnSpPr>
            <a:stCxn id="2263" idx="7"/>
            <a:endCxn id="2255" idx="3"/>
          </p:cNvCxnSpPr>
          <p:nvPr/>
        </p:nvCxnSpPr>
        <p:spPr>
          <a:xfrm flipH="1" rot="10800000">
            <a:off x="4814467" y="2668633"/>
            <a:ext cx="1839000" cy="990300"/>
          </a:xfrm>
          <a:prstGeom prst="straightConnector1">
            <a:avLst/>
          </a:prstGeom>
          <a:noFill/>
          <a:ln cap="flat" cmpd="sng" w="9525">
            <a:solidFill>
              <a:schemeClr val="dk2"/>
            </a:solidFill>
            <a:prstDash val="dot"/>
            <a:round/>
            <a:headEnd len="sm" w="sm" type="none"/>
            <a:tailEnd len="sm" w="sm" type="none"/>
          </a:ln>
        </p:spPr>
      </p:cxnSp>
      <p:cxnSp>
        <p:nvCxnSpPr>
          <p:cNvPr id="2276" name="Google Shape;2276;p166"/>
          <p:cNvCxnSpPr>
            <a:stCxn id="2263" idx="0"/>
            <a:endCxn id="2266" idx="0"/>
          </p:cNvCxnSpPr>
          <p:nvPr/>
        </p:nvCxnSpPr>
        <p:spPr>
          <a:xfrm flipH="1" rot="10800000">
            <a:off x="4572000" y="1710500"/>
            <a:ext cx="9900" cy="1848000"/>
          </a:xfrm>
          <a:prstGeom prst="straightConnector1">
            <a:avLst/>
          </a:prstGeom>
          <a:noFill/>
          <a:ln cap="flat" cmpd="sng" w="9525">
            <a:solidFill>
              <a:schemeClr val="dk2"/>
            </a:solidFill>
            <a:prstDash val="dot"/>
            <a:round/>
            <a:headEnd len="sm" w="sm" type="none"/>
            <a:tailEnd len="sm" w="sm" type="none"/>
          </a:ln>
        </p:spPr>
      </p:cxnSp>
      <p:cxnSp>
        <p:nvCxnSpPr>
          <p:cNvPr id="2277" name="Google Shape;2277;p166"/>
          <p:cNvCxnSpPr>
            <a:stCxn id="2259" idx="7"/>
            <a:endCxn id="2265" idx="3"/>
          </p:cNvCxnSpPr>
          <p:nvPr/>
        </p:nvCxnSpPr>
        <p:spPr>
          <a:xfrm flipH="1" rot="10800000">
            <a:off x="1621542" y="1610233"/>
            <a:ext cx="2708100" cy="2048700"/>
          </a:xfrm>
          <a:prstGeom prst="straightConnector1">
            <a:avLst/>
          </a:prstGeom>
          <a:noFill/>
          <a:ln cap="flat" cmpd="sng" w="9525">
            <a:solidFill>
              <a:schemeClr val="dk2"/>
            </a:solidFill>
            <a:prstDash val="dot"/>
            <a:round/>
            <a:headEnd len="sm" w="sm" type="none"/>
            <a:tailEnd len="sm" w="sm" type="none"/>
          </a:ln>
        </p:spPr>
      </p:cxnSp>
      <p:cxnSp>
        <p:nvCxnSpPr>
          <p:cNvPr id="2278" name="Google Shape;2278;p166"/>
          <p:cNvCxnSpPr>
            <a:stCxn id="2261" idx="2"/>
            <a:endCxn id="2265" idx="5"/>
          </p:cNvCxnSpPr>
          <p:nvPr/>
        </p:nvCxnSpPr>
        <p:spPr>
          <a:xfrm rot="10800000">
            <a:off x="4814425" y="1610300"/>
            <a:ext cx="2539200" cy="2291100"/>
          </a:xfrm>
          <a:prstGeom prst="straightConnector1">
            <a:avLst/>
          </a:prstGeom>
          <a:noFill/>
          <a:ln cap="flat" cmpd="sng" w="9525">
            <a:solidFill>
              <a:schemeClr val="dk2"/>
            </a:solidFill>
            <a:prstDash val="dot"/>
            <a:round/>
            <a:headEnd len="sm" w="sm" type="none"/>
            <a:tailEnd len="sm" w="sm" type="none"/>
          </a:ln>
        </p:spPr>
      </p:cxnSp>
      <p:pic>
        <p:nvPicPr>
          <p:cNvPr id="2279" name="Google Shape;2279;p166"/>
          <p:cNvPicPr preferRelativeResize="0"/>
          <p:nvPr/>
        </p:nvPicPr>
        <p:blipFill rotWithShape="1">
          <a:blip r:embed="rId3">
            <a:alphaModFix/>
          </a:blip>
          <a:srcRect b="0" l="0" r="0" t="0"/>
          <a:stretch/>
        </p:blipFill>
        <p:spPr>
          <a:xfrm>
            <a:off x="1168763" y="2215838"/>
            <a:ext cx="420570" cy="420570"/>
          </a:xfrm>
          <a:prstGeom prst="rect">
            <a:avLst/>
          </a:prstGeom>
          <a:noFill/>
          <a:ln>
            <a:noFill/>
          </a:ln>
        </p:spPr>
      </p:pic>
      <p:pic>
        <p:nvPicPr>
          <p:cNvPr id="2280" name="Google Shape;2280;p166"/>
          <p:cNvPicPr preferRelativeResize="0"/>
          <p:nvPr/>
        </p:nvPicPr>
        <p:blipFill rotWithShape="1">
          <a:blip r:embed="rId4">
            <a:alphaModFix/>
          </a:blip>
          <a:srcRect b="0" l="0" r="0" t="0"/>
          <a:stretch/>
        </p:blipFill>
        <p:spPr>
          <a:xfrm>
            <a:off x="6695825" y="2226062"/>
            <a:ext cx="400148" cy="400148"/>
          </a:xfrm>
          <a:prstGeom prst="rect">
            <a:avLst/>
          </a:prstGeom>
          <a:noFill/>
          <a:ln>
            <a:noFill/>
          </a:ln>
        </p:spPr>
      </p:pic>
      <p:pic>
        <p:nvPicPr>
          <p:cNvPr id="2281" name="Google Shape;2281;p166"/>
          <p:cNvPicPr preferRelativeResize="0"/>
          <p:nvPr/>
        </p:nvPicPr>
        <p:blipFill rotWithShape="1">
          <a:blip r:embed="rId5">
            <a:alphaModFix/>
          </a:blip>
          <a:srcRect b="0" l="0" r="0" t="0"/>
          <a:stretch/>
        </p:blipFill>
        <p:spPr>
          <a:xfrm>
            <a:off x="1178972" y="3764663"/>
            <a:ext cx="400147" cy="273437"/>
          </a:xfrm>
          <a:prstGeom prst="rect">
            <a:avLst/>
          </a:prstGeom>
          <a:noFill/>
          <a:ln>
            <a:noFill/>
          </a:ln>
        </p:spPr>
      </p:pic>
      <p:pic>
        <p:nvPicPr>
          <p:cNvPr id="2282" name="Google Shape;2282;p166"/>
          <p:cNvPicPr preferRelativeResize="0"/>
          <p:nvPr/>
        </p:nvPicPr>
        <p:blipFill rotWithShape="1">
          <a:blip r:embed="rId6">
            <a:alphaModFix/>
          </a:blip>
          <a:srcRect b="0" l="0" r="0" t="0"/>
          <a:stretch/>
        </p:blipFill>
        <p:spPr>
          <a:xfrm>
            <a:off x="7507674" y="3712551"/>
            <a:ext cx="377651" cy="377651"/>
          </a:xfrm>
          <a:prstGeom prst="rect">
            <a:avLst/>
          </a:prstGeom>
          <a:noFill/>
          <a:ln>
            <a:noFill/>
          </a:ln>
        </p:spPr>
      </p:pic>
      <p:pic>
        <p:nvPicPr>
          <p:cNvPr id="2283" name="Google Shape;2283;p166"/>
          <p:cNvPicPr preferRelativeResize="0"/>
          <p:nvPr/>
        </p:nvPicPr>
        <p:blipFill rotWithShape="1">
          <a:blip r:embed="rId7">
            <a:alphaModFix/>
          </a:blip>
          <a:srcRect b="0" l="0" r="0" t="0"/>
          <a:stretch/>
        </p:blipFill>
        <p:spPr>
          <a:xfrm>
            <a:off x="4383174" y="1155524"/>
            <a:ext cx="377652" cy="424206"/>
          </a:xfrm>
          <a:prstGeom prst="rect">
            <a:avLst/>
          </a:prstGeom>
          <a:noFill/>
          <a:ln>
            <a:noFill/>
          </a:ln>
          <a:effectLst>
            <a:outerShdw blurRad="57150" rotWithShape="0" algn="bl" dir="5400000" dist="19050">
              <a:srgbClr val="000000">
                <a:alpha val="49800"/>
              </a:srgbClr>
            </a:outerShdw>
          </a:effectLst>
        </p:spPr>
      </p:pic>
      <p:pic>
        <p:nvPicPr>
          <p:cNvPr id="2284" name="Google Shape;2284;p166"/>
          <p:cNvPicPr preferRelativeResize="0"/>
          <p:nvPr/>
        </p:nvPicPr>
        <p:blipFill rotWithShape="1">
          <a:blip r:embed="rId8">
            <a:alphaModFix/>
          </a:blip>
          <a:srcRect b="0" l="0" r="0" t="0"/>
          <a:stretch/>
        </p:blipFill>
        <p:spPr>
          <a:xfrm>
            <a:off x="4286000" y="3712550"/>
            <a:ext cx="557928" cy="418446"/>
          </a:xfrm>
          <a:prstGeom prst="rect">
            <a:avLst/>
          </a:prstGeom>
          <a:noFill/>
          <a:ln>
            <a:noFill/>
          </a:ln>
        </p:spPr>
      </p:pic>
      <p:pic>
        <p:nvPicPr>
          <p:cNvPr id="2285" name="Google Shape;2285;p166"/>
          <p:cNvPicPr preferRelativeResize="0"/>
          <p:nvPr/>
        </p:nvPicPr>
        <p:blipFill rotWithShape="1">
          <a:blip r:embed="rId9">
            <a:alphaModFix/>
          </a:blip>
          <a:srcRect b="0" l="0" r="0" t="0"/>
          <a:stretch/>
        </p:blipFill>
        <p:spPr>
          <a:xfrm>
            <a:off x="8080825" y="2190100"/>
            <a:ext cx="471990" cy="471990"/>
          </a:xfrm>
          <a:prstGeom prst="rect">
            <a:avLst/>
          </a:prstGeom>
          <a:noFill/>
          <a:ln>
            <a:noFill/>
          </a:ln>
        </p:spPr>
      </p:pic>
      <p:pic>
        <p:nvPicPr>
          <p:cNvPr id="2286" name="Google Shape;2286;p166"/>
          <p:cNvPicPr preferRelativeResize="0"/>
          <p:nvPr/>
        </p:nvPicPr>
        <p:blipFill rotWithShape="1">
          <a:blip r:embed="rId10">
            <a:alphaModFix/>
          </a:blip>
          <a:srcRect b="0" l="0" r="0" t="0"/>
          <a:stretch/>
        </p:blipFill>
        <p:spPr>
          <a:xfrm>
            <a:off x="10273249" y="-2541569"/>
            <a:ext cx="34285" cy="36735"/>
          </a:xfrm>
          <a:prstGeom prst="rect">
            <a:avLst/>
          </a:prstGeom>
          <a:noFill/>
          <a:ln>
            <a:noFill/>
          </a:ln>
        </p:spPr>
      </p:pic>
      <p:pic>
        <p:nvPicPr>
          <p:cNvPr descr="Logo&#10;&#10;Description automatically generated" id="2287" name="Google Shape;2287;p166"/>
          <p:cNvPicPr preferRelativeResize="0"/>
          <p:nvPr/>
        </p:nvPicPr>
        <p:blipFill rotWithShape="1">
          <a:blip r:embed="rId11">
            <a:alphaModFix/>
          </a:blip>
          <a:srcRect b="0" l="0" r="0" t="0"/>
          <a:stretch/>
        </p:blipFill>
        <p:spPr>
          <a:xfrm>
            <a:off x="7293834" y="2080462"/>
            <a:ext cx="352436" cy="291003"/>
          </a:xfrm>
          <a:prstGeom prst="rect">
            <a:avLst/>
          </a:prstGeom>
          <a:noFill/>
          <a:ln>
            <a:noFill/>
          </a:ln>
        </p:spPr>
      </p:pic>
      <p:pic>
        <p:nvPicPr>
          <p:cNvPr descr="A picture containing logo&#10;&#10;Description automatically generated" id="2288" name="Google Shape;2288;p166"/>
          <p:cNvPicPr preferRelativeResize="0"/>
          <p:nvPr/>
        </p:nvPicPr>
        <p:blipFill rotWithShape="1">
          <a:blip r:embed="rId12">
            <a:alphaModFix/>
          </a:blip>
          <a:srcRect b="0" l="0" r="0" t="0"/>
          <a:stretch/>
        </p:blipFill>
        <p:spPr>
          <a:xfrm>
            <a:off x="4932841" y="885505"/>
            <a:ext cx="532735" cy="532735"/>
          </a:xfrm>
          <a:prstGeom prst="rect">
            <a:avLst/>
          </a:prstGeom>
          <a:noFill/>
          <a:ln>
            <a:noFill/>
          </a:ln>
        </p:spPr>
      </p:pic>
      <p:pic>
        <p:nvPicPr>
          <p:cNvPr descr="Logo&#10;&#10;Description automatically generated" id="2289" name="Google Shape;2289;p166"/>
          <p:cNvPicPr preferRelativeResize="0"/>
          <p:nvPr/>
        </p:nvPicPr>
        <p:blipFill rotWithShape="1">
          <a:blip r:embed="rId11">
            <a:alphaModFix/>
          </a:blip>
          <a:srcRect b="0" l="0" r="0" t="0"/>
          <a:stretch/>
        </p:blipFill>
        <p:spPr>
          <a:xfrm>
            <a:off x="5010720" y="3567030"/>
            <a:ext cx="352436" cy="291003"/>
          </a:xfrm>
          <a:prstGeom prst="rect">
            <a:avLst/>
          </a:prstGeom>
          <a:noFill/>
          <a:ln>
            <a:noFill/>
          </a:ln>
        </p:spPr>
      </p:pic>
      <p:pic>
        <p:nvPicPr>
          <p:cNvPr descr="A picture containing logo&#10;&#10;Description automatically generated" id="2290" name="Google Shape;2290;p166"/>
          <p:cNvPicPr preferRelativeResize="0"/>
          <p:nvPr/>
        </p:nvPicPr>
        <p:blipFill rotWithShape="1">
          <a:blip r:embed="rId12">
            <a:alphaModFix/>
          </a:blip>
          <a:srcRect b="0" l="0" r="0" t="0"/>
          <a:stretch/>
        </p:blipFill>
        <p:spPr>
          <a:xfrm>
            <a:off x="516596" y="3394508"/>
            <a:ext cx="532735" cy="532735"/>
          </a:xfrm>
          <a:prstGeom prst="rect">
            <a:avLst/>
          </a:prstGeom>
          <a:noFill/>
          <a:ln>
            <a:noFill/>
          </a:ln>
        </p:spPr>
      </p:pic>
      <p:pic>
        <p:nvPicPr>
          <p:cNvPr descr="Logo&#10;&#10;Description automatically generated" id="2291" name="Google Shape;2291;p166"/>
          <p:cNvPicPr preferRelativeResize="0"/>
          <p:nvPr/>
        </p:nvPicPr>
        <p:blipFill rotWithShape="1">
          <a:blip r:embed="rId11">
            <a:alphaModFix/>
          </a:blip>
          <a:srcRect b="0" l="0" r="0" t="0"/>
          <a:stretch/>
        </p:blipFill>
        <p:spPr>
          <a:xfrm>
            <a:off x="610614" y="3911650"/>
            <a:ext cx="352436" cy="291003"/>
          </a:xfrm>
          <a:prstGeom prst="rect">
            <a:avLst/>
          </a:prstGeom>
          <a:noFill/>
          <a:ln>
            <a:noFill/>
          </a:ln>
        </p:spPr>
      </p:pic>
      <p:pic>
        <p:nvPicPr>
          <p:cNvPr descr="A picture containing logo&#10;&#10;Description automatically generated" id="2292" name="Google Shape;2292;p166"/>
          <p:cNvPicPr preferRelativeResize="0"/>
          <p:nvPr/>
        </p:nvPicPr>
        <p:blipFill rotWithShape="1">
          <a:blip r:embed="rId12">
            <a:alphaModFix/>
          </a:blip>
          <a:srcRect b="0" l="0" r="0" t="0"/>
          <a:stretch/>
        </p:blipFill>
        <p:spPr>
          <a:xfrm>
            <a:off x="7996555" y="3444683"/>
            <a:ext cx="532735" cy="532735"/>
          </a:xfrm>
          <a:prstGeom prst="rect">
            <a:avLst/>
          </a:prstGeom>
          <a:noFill/>
          <a:ln>
            <a:noFill/>
          </a:ln>
        </p:spPr>
      </p:pic>
      <p:pic>
        <p:nvPicPr>
          <p:cNvPr descr="A picture containing logo&#10;&#10;Description automatically generated" id="2293" name="Google Shape;2293;p166"/>
          <p:cNvPicPr preferRelativeResize="0"/>
          <p:nvPr/>
        </p:nvPicPr>
        <p:blipFill rotWithShape="1">
          <a:blip r:embed="rId12">
            <a:alphaModFix/>
          </a:blip>
          <a:srcRect b="0" l="0" r="0" t="0"/>
          <a:stretch/>
        </p:blipFill>
        <p:spPr>
          <a:xfrm>
            <a:off x="1648874" y="1973800"/>
            <a:ext cx="532735" cy="532735"/>
          </a:xfrm>
          <a:prstGeom prst="rect">
            <a:avLst/>
          </a:prstGeom>
          <a:noFill/>
          <a:ln>
            <a:noFill/>
          </a:ln>
        </p:spPr>
      </p:pic>
      <p:pic>
        <p:nvPicPr>
          <p:cNvPr descr="Logo&#10;&#10;Description automatically generated" id="2294" name="Google Shape;2294;p166"/>
          <p:cNvPicPr preferRelativeResize="0"/>
          <p:nvPr/>
        </p:nvPicPr>
        <p:blipFill rotWithShape="1">
          <a:blip r:embed="rId11">
            <a:alphaModFix/>
          </a:blip>
          <a:srcRect b="0" l="0" r="0" t="0"/>
          <a:stretch/>
        </p:blipFill>
        <p:spPr>
          <a:xfrm>
            <a:off x="8106361" y="3966328"/>
            <a:ext cx="352436" cy="291003"/>
          </a:xfrm>
          <a:prstGeom prst="rect">
            <a:avLst/>
          </a:prstGeom>
          <a:noFill/>
          <a:ln>
            <a:noFill/>
          </a:ln>
        </p:spPr>
      </p:pic>
      <p:pic>
        <p:nvPicPr>
          <p:cNvPr descr="A picture containing logo&#10;&#10;Description automatically generated" id="2295" name="Google Shape;2295;p166"/>
          <p:cNvPicPr preferRelativeResize="0"/>
          <p:nvPr/>
        </p:nvPicPr>
        <p:blipFill rotWithShape="1">
          <a:blip r:embed="rId12">
            <a:alphaModFix/>
          </a:blip>
          <a:srcRect b="0" l="0" r="0" t="0"/>
          <a:stretch/>
        </p:blipFill>
        <p:spPr>
          <a:xfrm>
            <a:off x="6098482" y="1952903"/>
            <a:ext cx="532735" cy="532735"/>
          </a:xfrm>
          <a:prstGeom prst="rect">
            <a:avLst/>
          </a:prstGeom>
          <a:noFill/>
          <a:ln>
            <a:noFill/>
          </a:ln>
        </p:spPr>
      </p:pic>
      <p:pic>
        <p:nvPicPr>
          <p:cNvPr descr="A picture containing logo&#10;&#10;Description automatically generated" id="2296" name="Google Shape;2296;p166"/>
          <p:cNvPicPr preferRelativeResize="0"/>
          <p:nvPr/>
        </p:nvPicPr>
        <p:blipFill rotWithShape="1">
          <a:blip r:embed="rId12">
            <a:alphaModFix/>
          </a:blip>
          <a:srcRect b="0" l="0" r="0" t="0"/>
          <a:stretch/>
        </p:blipFill>
        <p:spPr>
          <a:xfrm>
            <a:off x="3665688" y="3448532"/>
            <a:ext cx="532735" cy="532735"/>
          </a:xfrm>
          <a:prstGeom prst="rect">
            <a:avLst/>
          </a:prstGeom>
          <a:noFill/>
          <a:ln>
            <a:noFill/>
          </a:ln>
        </p:spPr>
      </p:pic>
      <p:sp>
        <p:nvSpPr>
          <p:cNvPr id="2297" name="Google Shape;2297;p166"/>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pic>
        <p:nvPicPr>
          <p:cNvPr descr="Logo&#10;&#10;Description automatically generated" id="2298" name="Google Shape;2298;p166"/>
          <p:cNvPicPr preferRelativeResize="0"/>
          <p:nvPr/>
        </p:nvPicPr>
        <p:blipFill rotWithShape="1">
          <a:blip r:embed="rId11">
            <a:alphaModFix/>
          </a:blip>
          <a:srcRect b="0" l="0" r="0" t="0"/>
          <a:stretch/>
        </p:blipFill>
        <p:spPr>
          <a:xfrm>
            <a:off x="583359" y="2094662"/>
            <a:ext cx="352436" cy="29100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167"/>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Trust Provider essentially facilitates trust in a data space and acting as a guardian</a:t>
            </a:r>
            <a:endParaRPr/>
          </a:p>
        </p:txBody>
      </p:sp>
      <p:sp>
        <p:nvSpPr>
          <p:cNvPr id="2305" name="Google Shape;2305;p167"/>
          <p:cNvSpPr txBox="1"/>
          <p:nvPr>
            <p:ph idx="12" type="sldNum"/>
          </p:nvPr>
        </p:nvSpPr>
        <p:spPr>
          <a:xfrm>
            <a:off x="3041112" y="3652244"/>
            <a:ext cx="774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grpSp>
        <p:nvGrpSpPr>
          <p:cNvPr id="2306" name="Google Shape;2306;p167"/>
          <p:cNvGrpSpPr/>
          <p:nvPr/>
        </p:nvGrpSpPr>
        <p:grpSpPr>
          <a:xfrm>
            <a:off x="676935" y="1083860"/>
            <a:ext cx="7463155" cy="3502279"/>
            <a:chOff x="423899" y="5147"/>
            <a:chExt cx="9952200" cy="4669705"/>
          </a:xfrm>
        </p:grpSpPr>
        <p:sp>
          <p:nvSpPr>
            <p:cNvPr id="2307" name="Google Shape;2307;p167"/>
            <p:cNvSpPr/>
            <p:nvPr/>
          </p:nvSpPr>
          <p:spPr>
            <a:xfrm rot="-5400000">
              <a:off x="-1015200" y="2463552"/>
              <a:ext cx="3650400" cy="77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8" name="Google Shape;2308;p167"/>
            <p:cNvSpPr txBox="1"/>
            <p:nvPr/>
          </p:nvSpPr>
          <p:spPr>
            <a:xfrm rot="-5400000">
              <a:off x="-1015200" y="2463552"/>
              <a:ext cx="3650400" cy="772200"/>
            </a:xfrm>
            <a:prstGeom prst="rect">
              <a:avLst/>
            </a:prstGeom>
            <a:noFill/>
            <a:ln>
              <a:noFill/>
            </a:ln>
          </p:spPr>
          <p:txBody>
            <a:bodyPr anchorCtr="0" anchor="t" bIns="0" lIns="0" spcFirstLastPara="1" rIns="510725" wrap="square" tIns="0">
              <a:noAutofit/>
            </a:bodyPr>
            <a:lstStyle/>
            <a:p>
              <a:pPr indent="0" lvl="0" marL="0" marR="0" rtl="0" algn="l">
                <a:lnSpc>
                  <a:spcPct val="90000"/>
                </a:lnSpc>
                <a:spcBef>
                  <a:spcPts val="0"/>
                </a:spcBef>
                <a:spcAft>
                  <a:spcPts val="0"/>
                </a:spcAft>
                <a:buClr>
                  <a:srgbClr val="000000"/>
                </a:buClr>
                <a:buSzPts val="2500"/>
                <a:buFont typeface="Arial"/>
                <a:buNone/>
              </a:pPr>
              <a:r>
                <a:rPr b="1" i="0" lang="en" sz="2500" u="none" cap="none" strike="noStrike">
                  <a:solidFill>
                    <a:srgbClr val="000000"/>
                  </a:solidFill>
                  <a:latin typeface="Arial"/>
                  <a:ea typeface="Arial"/>
                  <a:cs typeface="Arial"/>
                  <a:sym typeface="Arial"/>
                </a:rPr>
                <a:t>Trust Provider</a:t>
              </a:r>
              <a:endParaRPr b="0" i="0" sz="2500" u="none" cap="none" strike="noStrike">
                <a:solidFill>
                  <a:srgbClr val="000000"/>
                </a:solidFill>
                <a:latin typeface="Arial"/>
                <a:ea typeface="Arial"/>
                <a:cs typeface="Arial"/>
                <a:sym typeface="Arial"/>
              </a:endParaRPr>
            </a:p>
          </p:txBody>
        </p:sp>
        <p:sp>
          <p:nvSpPr>
            <p:cNvPr id="2309" name="Google Shape;2309;p167"/>
            <p:cNvSpPr/>
            <p:nvPr/>
          </p:nvSpPr>
          <p:spPr>
            <a:xfrm>
              <a:off x="1196099" y="1024451"/>
              <a:ext cx="9180000" cy="3650400"/>
            </a:xfrm>
            <a:prstGeom prst="rect">
              <a:avLst/>
            </a:prstGeom>
            <a:solidFill>
              <a:schemeClr val="lt1"/>
            </a:solidFill>
            <a:ln cap="flat" cmpd="sng" w="25400">
              <a:solidFill>
                <a:srgbClr val="CA36E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0" name="Google Shape;2310;p167"/>
            <p:cNvSpPr txBox="1"/>
            <p:nvPr/>
          </p:nvSpPr>
          <p:spPr>
            <a:xfrm>
              <a:off x="1196099" y="1024451"/>
              <a:ext cx="9180000" cy="3650400"/>
            </a:xfrm>
            <a:prstGeom prst="rect">
              <a:avLst/>
            </a:prstGeom>
            <a:noFill/>
            <a:ln>
              <a:noFill/>
            </a:ln>
          </p:spPr>
          <p:txBody>
            <a:bodyPr anchorCtr="0" anchor="t" bIns="122675" lIns="122675" spcFirstLastPara="1" rIns="122675" wrap="square" tIns="510725">
              <a:noAutofit/>
            </a:bodyPr>
            <a:lstStyle/>
            <a:p>
              <a:pPr indent="-120650" lvl="1" marL="127000" marR="0" rtl="0" algn="l">
                <a:lnSpc>
                  <a:spcPct val="90000"/>
                </a:lnSpc>
                <a:spcBef>
                  <a:spcPts val="0"/>
                </a:spcBef>
                <a:spcAft>
                  <a:spcPts val="0"/>
                </a:spcAft>
                <a:buSzPts val="1300"/>
                <a:buFont typeface="Arial"/>
                <a:buChar char="•"/>
              </a:pPr>
              <a:r>
                <a:rPr b="0" i="0" lang="en" sz="1300" u="none" cap="none" strike="noStrike">
                  <a:latin typeface="Arial"/>
                  <a:ea typeface="Arial"/>
                  <a:cs typeface="Arial"/>
                  <a:sym typeface="Arial"/>
                </a:rPr>
                <a:t>Every data space needs a trust provider who acts as register of participants of the data space and keeps their status up to date</a:t>
              </a:r>
              <a:endParaRPr b="0" i="0" sz="1300" u="none" cap="none" strike="noStrike">
                <a:latin typeface="Arial"/>
                <a:ea typeface="Arial"/>
                <a:cs typeface="Arial"/>
                <a:sym typeface="Arial"/>
              </a:endParaRPr>
            </a:p>
            <a:p>
              <a:pPr indent="-1206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They follow predefined and agreed upon procedures to maintain the list of participants</a:t>
              </a:r>
              <a:endParaRPr b="0" i="0" sz="1300" u="none" cap="none" strike="noStrike">
                <a:latin typeface="Arial"/>
                <a:ea typeface="Arial"/>
                <a:cs typeface="Arial"/>
                <a:sym typeface="Arial"/>
              </a:endParaRPr>
            </a:p>
            <a:p>
              <a:pPr indent="-1206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Since they play important role in a data space it is paramount that trust provider is a neutral party or a party providing this service within the confines of strict agreements on neutrality</a:t>
              </a:r>
              <a:endParaRPr b="0" i="0" sz="1300" u="none" cap="none" strike="noStrike">
                <a:latin typeface="Arial"/>
                <a:ea typeface="Arial"/>
                <a:cs typeface="Arial"/>
                <a:sym typeface="Arial"/>
              </a:endParaRPr>
            </a:p>
            <a:p>
              <a:pPr indent="-1206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Every data space should have one trust provider at minimum, however, same trust provider organisation can provide service in multiple data spaces</a:t>
              </a:r>
              <a:endParaRPr b="0" i="0" sz="1300" u="none" cap="none" strike="noStrike">
                <a:latin typeface="Arial"/>
                <a:ea typeface="Arial"/>
                <a:cs typeface="Arial"/>
                <a:sym typeface="Arial"/>
              </a:endParaRPr>
            </a:p>
            <a:p>
              <a:pPr indent="-1206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In a large data space there can be more than one trust provider</a:t>
              </a:r>
              <a:endParaRPr b="0" i="0" sz="1300" u="none" cap="none" strike="noStrike">
                <a:latin typeface="Arial"/>
                <a:ea typeface="Arial"/>
                <a:cs typeface="Arial"/>
                <a:sym typeface="Arial"/>
              </a:endParaRPr>
            </a:p>
            <a:p>
              <a:pPr indent="-1206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In i4Trust this role will be fulfilled by iSHARE satellite role</a:t>
              </a:r>
              <a:endParaRPr b="0" i="0" sz="1300" u="none" cap="none" strike="noStrike">
                <a:latin typeface="Arial"/>
                <a:ea typeface="Arial"/>
                <a:cs typeface="Arial"/>
                <a:sym typeface="Arial"/>
              </a:endParaRPr>
            </a:p>
          </p:txBody>
        </p:sp>
        <p:sp>
          <p:nvSpPr>
            <p:cNvPr id="2311" name="Google Shape;2311;p167"/>
            <p:cNvSpPr/>
            <p:nvPr/>
          </p:nvSpPr>
          <p:spPr>
            <a:xfrm>
              <a:off x="423899" y="5147"/>
              <a:ext cx="1544400" cy="1544400"/>
            </a:xfrm>
            <a:prstGeom prst="rect">
              <a:avLst/>
            </a:prstGeom>
            <a:blipFill rotWithShape="1">
              <a:blip r:embed="rId3">
                <a:alphaModFix/>
              </a:blip>
              <a:stretch>
                <a:fillRect b="0" l="0" r="0" t="0"/>
              </a:stretch>
            </a:blipFill>
            <a:ln cap="flat" cmpd="sng" w="25400">
              <a:solidFill>
                <a:srgbClr val="CA36E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168"/>
          <p:cNvSpPr txBox="1"/>
          <p:nvPr>
            <p:ph type="title"/>
          </p:nvPr>
        </p:nvSpPr>
        <p:spPr>
          <a:xfrm>
            <a:off x="269255" y="202500"/>
            <a:ext cx="60735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i4Trust enables data sharing among parties in an effective, trusted and secure way</a:t>
            </a:r>
            <a:endParaRPr/>
          </a:p>
        </p:txBody>
      </p:sp>
      <p:grpSp>
        <p:nvGrpSpPr>
          <p:cNvPr id="2318" name="Google Shape;2318;p168"/>
          <p:cNvGrpSpPr/>
          <p:nvPr/>
        </p:nvGrpSpPr>
        <p:grpSpPr>
          <a:xfrm>
            <a:off x="406596" y="1209307"/>
            <a:ext cx="8003730" cy="3251386"/>
            <a:chOff x="63398" y="172409"/>
            <a:chExt cx="10673064" cy="4335181"/>
          </a:xfrm>
        </p:grpSpPr>
        <p:sp>
          <p:nvSpPr>
            <p:cNvPr id="2319" name="Google Shape;2319;p168"/>
            <p:cNvSpPr/>
            <p:nvPr/>
          </p:nvSpPr>
          <p:spPr>
            <a:xfrm rot="-5400000">
              <a:off x="-1502452" y="2423039"/>
              <a:ext cx="3650400" cy="518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0" name="Google Shape;2320;p168"/>
            <p:cNvSpPr txBox="1"/>
            <p:nvPr/>
          </p:nvSpPr>
          <p:spPr>
            <a:xfrm rot="-5400000">
              <a:off x="-1502452" y="2423039"/>
              <a:ext cx="3650400" cy="518700"/>
            </a:xfrm>
            <a:prstGeom prst="rect">
              <a:avLst/>
            </a:prstGeom>
            <a:noFill/>
            <a:ln>
              <a:noFill/>
            </a:ln>
          </p:spPr>
          <p:txBody>
            <a:bodyPr anchorCtr="0" anchor="t" bIns="0" lIns="0" spcFirstLastPara="1" rIns="343125" wrap="square" tIns="0">
              <a:noAutofit/>
            </a:bodyPr>
            <a:lstStyle/>
            <a:p>
              <a:pPr indent="0" lvl="0" marL="0" marR="0" rtl="0" algn="l">
                <a:lnSpc>
                  <a:spcPct val="90000"/>
                </a:lnSpc>
                <a:spcBef>
                  <a:spcPts val="0"/>
                </a:spcBef>
                <a:spcAft>
                  <a:spcPts val="0"/>
                </a:spcAft>
                <a:buClr>
                  <a:srgbClr val="000000"/>
                </a:buClr>
                <a:buSzPts val="2500"/>
                <a:buFont typeface="Arial"/>
                <a:buNone/>
              </a:pPr>
              <a:r>
                <a:rPr b="0" i="0" lang="en" sz="2500" u="none" cap="none" strike="noStrike">
                  <a:solidFill>
                    <a:srgbClr val="000000"/>
                  </a:solidFill>
                  <a:latin typeface="Arial"/>
                  <a:ea typeface="Arial"/>
                  <a:cs typeface="Arial"/>
                  <a:sym typeface="Arial"/>
                </a:rPr>
                <a:t>Data Consumer</a:t>
              </a:r>
              <a:endParaRPr sz="1000"/>
            </a:p>
          </p:txBody>
        </p:sp>
        <p:sp>
          <p:nvSpPr>
            <p:cNvPr id="2321" name="Google Shape;2321;p168"/>
            <p:cNvSpPr/>
            <p:nvPr/>
          </p:nvSpPr>
          <p:spPr>
            <a:xfrm>
              <a:off x="582171" y="857190"/>
              <a:ext cx="2583900" cy="3650400"/>
            </a:xfrm>
            <a:prstGeom prst="rect">
              <a:avLst/>
            </a:prstGeom>
            <a:solidFill>
              <a:schemeClr val="lt1"/>
            </a:solid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2" name="Google Shape;2322;p168"/>
            <p:cNvSpPr txBox="1"/>
            <p:nvPr/>
          </p:nvSpPr>
          <p:spPr>
            <a:xfrm>
              <a:off x="582171" y="857190"/>
              <a:ext cx="2583900" cy="3650400"/>
            </a:xfrm>
            <a:prstGeom prst="rect">
              <a:avLst/>
            </a:prstGeom>
            <a:noFill/>
            <a:ln>
              <a:noFill/>
            </a:ln>
          </p:spPr>
          <p:txBody>
            <a:bodyPr anchorCtr="0" anchor="t" bIns="112000" lIns="112000" spcFirstLastPara="1" rIns="112000" wrap="square" tIns="343125">
              <a:noAutofit/>
            </a:bodyPr>
            <a:lstStyle/>
            <a:p>
              <a:pPr indent="-127000" lvl="1" marL="127000" marR="0" rtl="0" algn="l">
                <a:lnSpc>
                  <a:spcPct val="90000"/>
                </a:lnSpc>
                <a:spcBef>
                  <a:spcPts val="0"/>
                </a:spcBef>
                <a:spcAft>
                  <a:spcPts val="0"/>
                </a:spcAft>
                <a:buSzPts val="1200"/>
                <a:buFont typeface="Arial"/>
                <a:buChar char="•"/>
              </a:pPr>
              <a:r>
                <a:rPr b="0" i="0" lang="en" sz="1200" u="none" cap="none" strike="noStrike">
                  <a:latin typeface="Arial"/>
                  <a:ea typeface="Arial"/>
                  <a:cs typeface="Arial"/>
                  <a:sym typeface="Arial"/>
                </a:rPr>
                <a:t>Data Consumer is a role played by organisation or a person who is interested in data at other party either for its own use or to provide services to the data owner/data provider</a:t>
              </a:r>
              <a:endParaRPr sz="1000"/>
            </a:p>
            <a:p>
              <a:pPr indent="-127000" lvl="1" marL="127000" marR="0" rtl="0" algn="l">
                <a:lnSpc>
                  <a:spcPct val="90000"/>
                </a:lnSpc>
                <a:spcBef>
                  <a:spcPts val="200"/>
                </a:spcBef>
                <a:spcAft>
                  <a:spcPts val="0"/>
                </a:spcAft>
                <a:buSzPts val="1200"/>
                <a:buFont typeface="Arial"/>
                <a:buChar char="•"/>
              </a:pPr>
              <a:r>
                <a:rPr b="0" i="0" lang="en" sz="1200" u="none" cap="none" strike="noStrike">
                  <a:latin typeface="Arial"/>
                  <a:ea typeface="Arial"/>
                  <a:cs typeface="Arial"/>
                  <a:sym typeface="Arial"/>
                </a:rPr>
                <a:t>It needs to handle data it receives in accordance to the conditions set by the data owner</a:t>
              </a:r>
              <a:endParaRPr sz="1000"/>
            </a:p>
          </p:txBody>
        </p:sp>
        <p:sp>
          <p:nvSpPr>
            <p:cNvPr id="2323" name="Google Shape;2323;p168"/>
            <p:cNvSpPr/>
            <p:nvPr/>
          </p:nvSpPr>
          <p:spPr>
            <a:xfrm>
              <a:off x="63398" y="172409"/>
              <a:ext cx="1037400" cy="1037400"/>
            </a:xfrm>
            <a:prstGeom prst="rect">
              <a:avLst/>
            </a:prstGeom>
            <a:blipFill rotWithShape="1">
              <a:blip r:embed="rId3">
                <a:alphaModFix/>
              </a:blip>
              <a:stretch>
                <a:fillRect b="0" l="0" r="0" t="0"/>
              </a:stretch>
            </a:blip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4" name="Google Shape;2324;p168"/>
            <p:cNvSpPr/>
            <p:nvPr/>
          </p:nvSpPr>
          <p:spPr>
            <a:xfrm rot="-5400000">
              <a:off x="2282743" y="2423039"/>
              <a:ext cx="3650400" cy="518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5" name="Google Shape;2325;p168"/>
            <p:cNvSpPr txBox="1"/>
            <p:nvPr/>
          </p:nvSpPr>
          <p:spPr>
            <a:xfrm rot="-5400000">
              <a:off x="2282743" y="2423039"/>
              <a:ext cx="3650400" cy="518700"/>
            </a:xfrm>
            <a:prstGeom prst="rect">
              <a:avLst/>
            </a:prstGeom>
            <a:noFill/>
            <a:ln>
              <a:noFill/>
            </a:ln>
          </p:spPr>
          <p:txBody>
            <a:bodyPr anchorCtr="0" anchor="t" bIns="0" lIns="0" spcFirstLastPara="1" rIns="343125" wrap="square" tIns="0">
              <a:noAutofit/>
            </a:bodyPr>
            <a:lstStyle/>
            <a:p>
              <a:pPr indent="0" lvl="0" marL="0" marR="0" rtl="0" algn="l">
                <a:lnSpc>
                  <a:spcPct val="90000"/>
                </a:lnSpc>
                <a:spcBef>
                  <a:spcPts val="0"/>
                </a:spcBef>
                <a:spcAft>
                  <a:spcPts val="0"/>
                </a:spcAft>
                <a:buClr>
                  <a:srgbClr val="000000"/>
                </a:buClr>
                <a:buSzPts val="2500"/>
                <a:buFont typeface="Arial"/>
                <a:buNone/>
              </a:pPr>
              <a:r>
                <a:rPr b="0" i="0" lang="en" sz="2500" u="none" cap="none" strike="noStrike">
                  <a:solidFill>
                    <a:srgbClr val="000000"/>
                  </a:solidFill>
                  <a:latin typeface="Arial"/>
                  <a:ea typeface="Arial"/>
                  <a:cs typeface="Arial"/>
                  <a:sym typeface="Arial"/>
                </a:rPr>
                <a:t>Data Provider</a:t>
              </a:r>
              <a:endParaRPr sz="1000"/>
            </a:p>
          </p:txBody>
        </p:sp>
        <p:sp>
          <p:nvSpPr>
            <p:cNvPr id="2326" name="Google Shape;2326;p168"/>
            <p:cNvSpPr/>
            <p:nvPr/>
          </p:nvSpPr>
          <p:spPr>
            <a:xfrm>
              <a:off x="4367366" y="857190"/>
              <a:ext cx="2583900" cy="3650400"/>
            </a:xfrm>
            <a:prstGeom prst="rect">
              <a:avLst/>
            </a:prstGeom>
            <a:solidFill>
              <a:schemeClr val="lt1"/>
            </a:solid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7" name="Google Shape;2327;p168"/>
            <p:cNvSpPr txBox="1"/>
            <p:nvPr/>
          </p:nvSpPr>
          <p:spPr>
            <a:xfrm>
              <a:off x="4367366" y="857190"/>
              <a:ext cx="2583900" cy="3650400"/>
            </a:xfrm>
            <a:prstGeom prst="rect">
              <a:avLst/>
            </a:prstGeom>
            <a:noFill/>
            <a:ln>
              <a:noFill/>
            </a:ln>
          </p:spPr>
          <p:txBody>
            <a:bodyPr anchorCtr="0" anchor="t" bIns="112000" lIns="112000" spcFirstLastPara="1" rIns="112000" wrap="square" tIns="343125">
              <a:noAutofit/>
            </a:bodyPr>
            <a:lstStyle/>
            <a:p>
              <a:pPr indent="-127000" lvl="1" marL="127000" marR="0" rtl="0" algn="l">
                <a:lnSpc>
                  <a:spcPct val="90000"/>
                </a:lnSpc>
                <a:spcBef>
                  <a:spcPts val="0"/>
                </a:spcBef>
                <a:spcAft>
                  <a:spcPts val="0"/>
                </a:spcAft>
                <a:buSzPts val="1200"/>
                <a:buFont typeface="Arial"/>
                <a:buChar char="•"/>
              </a:pPr>
              <a:r>
                <a:rPr b="0" i="0" lang="en" sz="1200" u="none" cap="none" strike="noStrike">
                  <a:latin typeface="Arial"/>
                  <a:ea typeface="Arial"/>
                  <a:cs typeface="Arial"/>
                  <a:sym typeface="Arial"/>
                </a:rPr>
                <a:t>Data Provider is role played by organisation who provide data via means of service or portal</a:t>
              </a:r>
              <a:endParaRPr sz="1000"/>
            </a:p>
            <a:p>
              <a:pPr indent="-127000" lvl="1" marL="127000" marR="0" rtl="0" algn="l">
                <a:lnSpc>
                  <a:spcPct val="90000"/>
                </a:lnSpc>
                <a:spcBef>
                  <a:spcPts val="200"/>
                </a:spcBef>
                <a:spcAft>
                  <a:spcPts val="0"/>
                </a:spcAft>
                <a:buSzPts val="1200"/>
                <a:buFont typeface="Arial"/>
                <a:buChar char="•"/>
              </a:pPr>
              <a:r>
                <a:rPr b="0" i="0" lang="en" sz="1200" u="none" cap="none" strike="noStrike">
                  <a:latin typeface="Arial"/>
                  <a:ea typeface="Arial"/>
                  <a:cs typeface="Arial"/>
                  <a:sym typeface="Arial"/>
                </a:rPr>
                <a:t>Data Provider relies on data owner to provide with authorizations and usage rights for the data it shares with data consumer</a:t>
              </a:r>
              <a:endParaRPr sz="1000"/>
            </a:p>
          </p:txBody>
        </p:sp>
        <p:sp>
          <p:nvSpPr>
            <p:cNvPr id="2328" name="Google Shape;2328;p168"/>
            <p:cNvSpPr/>
            <p:nvPr/>
          </p:nvSpPr>
          <p:spPr>
            <a:xfrm>
              <a:off x="3848593" y="172409"/>
              <a:ext cx="1037400" cy="1037400"/>
            </a:xfrm>
            <a:prstGeom prst="rect">
              <a:avLst/>
            </a:prstGeom>
            <a:blipFill rotWithShape="1">
              <a:blip r:embed="rId4">
                <a:alphaModFix/>
              </a:blip>
              <a:stretch>
                <a:fillRect b="0" l="0" r="0" t="0"/>
              </a:stretch>
            </a:blip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9" name="Google Shape;2329;p168"/>
            <p:cNvSpPr/>
            <p:nvPr/>
          </p:nvSpPr>
          <p:spPr>
            <a:xfrm rot="-5400000">
              <a:off x="6067938" y="2423039"/>
              <a:ext cx="3650400" cy="518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0" name="Google Shape;2330;p168"/>
            <p:cNvSpPr txBox="1"/>
            <p:nvPr/>
          </p:nvSpPr>
          <p:spPr>
            <a:xfrm rot="-5400000">
              <a:off x="6067938" y="2423039"/>
              <a:ext cx="3650400" cy="518700"/>
            </a:xfrm>
            <a:prstGeom prst="rect">
              <a:avLst/>
            </a:prstGeom>
            <a:noFill/>
            <a:ln>
              <a:noFill/>
            </a:ln>
          </p:spPr>
          <p:txBody>
            <a:bodyPr anchorCtr="0" anchor="t" bIns="0" lIns="0" spcFirstLastPara="1" rIns="343125" wrap="square" tIns="0">
              <a:noAutofit/>
            </a:bodyPr>
            <a:lstStyle/>
            <a:p>
              <a:pPr indent="0" lvl="0" marL="0" marR="0" rtl="0" algn="l">
                <a:lnSpc>
                  <a:spcPct val="90000"/>
                </a:lnSpc>
                <a:spcBef>
                  <a:spcPts val="0"/>
                </a:spcBef>
                <a:spcAft>
                  <a:spcPts val="0"/>
                </a:spcAft>
                <a:buClr>
                  <a:srgbClr val="000000"/>
                </a:buClr>
                <a:buSzPts val="2500"/>
                <a:buFont typeface="Arial"/>
                <a:buNone/>
              </a:pPr>
              <a:r>
                <a:rPr b="0" i="0" lang="en" sz="2500" u="none" cap="none" strike="noStrike">
                  <a:solidFill>
                    <a:srgbClr val="000000"/>
                  </a:solidFill>
                  <a:latin typeface="Arial"/>
                  <a:ea typeface="Arial"/>
                  <a:cs typeface="Arial"/>
                  <a:sym typeface="Arial"/>
                </a:rPr>
                <a:t>Data Owner</a:t>
              </a:r>
              <a:endParaRPr sz="1000"/>
            </a:p>
          </p:txBody>
        </p:sp>
        <p:sp>
          <p:nvSpPr>
            <p:cNvPr id="2331" name="Google Shape;2331;p168"/>
            <p:cNvSpPr/>
            <p:nvPr/>
          </p:nvSpPr>
          <p:spPr>
            <a:xfrm>
              <a:off x="8152562" y="857190"/>
              <a:ext cx="2583900" cy="3650400"/>
            </a:xfrm>
            <a:prstGeom prst="rect">
              <a:avLst/>
            </a:prstGeom>
            <a:solidFill>
              <a:schemeClr val="lt1"/>
            </a:solid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2" name="Google Shape;2332;p168"/>
            <p:cNvSpPr txBox="1"/>
            <p:nvPr/>
          </p:nvSpPr>
          <p:spPr>
            <a:xfrm>
              <a:off x="8152562" y="857190"/>
              <a:ext cx="2583900" cy="3650400"/>
            </a:xfrm>
            <a:prstGeom prst="rect">
              <a:avLst/>
            </a:prstGeom>
            <a:noFill/>
            <a:ln>
              <a:noFill/>
            </a:ln>
          </p:spPr>
          <p:txBody>
            <a:bodyPr anchorCtr="0" anchor="t" bIns="112000" lIns="112000" spcFirstLastPara="1" rIns="112000" wrap="square" tIns="343125">
              <a:noAutofit/>
            </a:bodyPr>
            <a:lstStyle/>
            <a:p>
              <a:pPr indent="-127000" lvl="1" marL="127000" marR="0" rtl="0" algn="l">
                <a:lnSpc>
                  <a:spcPct val="9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Data Owner is the party who has right over the data in given context and time</a:t>
              </a:r>
              <a:endParaRPr sz="1000"/>
            </a:p>
            <a:p>
              <a:pPr indent="-127000" lvl="1" marL="127000" marR="0" rtl="0" algn="l">
                <a:lnSpc>
                  <a:spcPct val="90000"/>
                </a:lnSpc>
                <a:spcBef>
                  <a:spcPts val="200"/>
                </a:spcBef>
                <a:spcAft>
                  <a:spcPts val="0"/>
                </a:spcAft>
                <a:buSzPts val="1200"/>
                <a:buFont typeface="Arial"/>
                <a:buChar char="•"/>
              </a:pPr>
              <a:r>
                <a:rPr b="0" i="0" lang="en" sz="1200" u="none" cap="none" strike="noStrike">
                  <a:latin typeface="Arial"/>
                  <a:ea typeface="Arial"/>
                  <a:cs typeface="Arial"/>
                  <a:sym typeface="Arial"/>
                </a:rPr>
                <a:t>It provides with authorizations, so data consumer can get access to data</a:t>
              </a:r>
              <a:endParaRPr sz="1000"/>
            </a:p>
            <a:p>
              <a:pPr indent="-127000" lvl="1" marL="127000" marR="0" rtl="0" algn="l">
                <a:lnSpc>
                  <a:spcPct val="90000"/>
                </a:lnSpc>
                <a:spcBef>
                  <a:spcPts val="200"/>
                </a:spcBef>
                <a:spcAft>
                  <a:spcPts val="0"/>
                </a:spcAft>
                <a:buSzPts val="1200"/>
                <a:buFont typeface="Arial"/>
                <a:buChar char="•"/>
              </a:pPr>
              <a:r>
                <a:rPr b="0" i="0" lang="en" sz="1200" u="none" cap="none" strike="noStrike">
                  <a:latin typeface="Arial"/>
                  <a:ea typeface="Arial"/>
                  <a:cs typeface="Arial"/>
                  <a:sym typeface="Arial"/>
                </a:rPr>
                <a:t>In i4Trust, data owner also can specify the conditions under which data is shared, thereby providing it with data sovereignty</a:t>
              </a:r>
              <a:endParaRPr sz="1000"/>
            </a:p>
          </p:txBody>
        </p:sp>
        <p:sp>
          <p:nvSpPr>
            <p:cNvPr id="2333" name="Google Shape;2333;p168"/>
            <p:cNvSpPr/>
            <p:nvPr/>
          </p:nvSpPr>
          <p:spPr>
            <a:xfrm>
              <a:off x="7633789" y="172409"/>
              <a:ext cx="1037400" cy="1037400"/>
            </a:xfrm>
            <a:prstGeom prst="rect">
              <a:avLst/>
            </a:prstGeom>
            <a:blipFill rotWithShape="1">
              <a:blip r:embed="rId5">
                <a:alphaModFix/>
              </a:blip>
              <a:stretch>
                <a:fillRect b="-999" l="0" r="0" t="-999"/>
              </a:stretch>
            </a:blipFill>
            <a:ln cap="flat" cmpd="sng" w="25400">
              <a:solidFill>
                <a:srgbClr val="17D2A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334" name="Google Shape;2334;p168"/>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69"/>
          <p:cNvSpPr txBox="1"/>
          <p:nvPr>
            <p:ph type="title"/>
          </p:nvPr>
        </p:nvSpPr>
        <p:spPr>
          <a:xfrm>
            <a:off x="269248" y="202500"/>
            <a:ext cx="81888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Identity Provider role is designed for users to reuse their existing identity provider at various service/data providers</a:t>
            </a:r>
            <a:endParaRPr/>
          </a:p>
        </p:txBody>
      </p:sp>
      <p:grpSp>
        <p:nvGrpSpPr>
          <p:cNvPr id="2341" name="Google Shape;2341;p169"/>
          <p:cNvGrpSpPr/>
          <p:nvPr/>
        </p:nvGrpSpPr>
        <p:grpSpPr>
          <a:xfrm>
            <a:off x="359054" y="1080000"/>
            <a:ext cx="8098920" cy="3510000"/>
            <a:chOff x="0" y="0"/>
            <a:chExt cx="10800000" cy="4680000"/>
          </a:xfrm>
        </p:grpSpPr>
        <p:sp>
          <p:nvSpPr>
            <p:cNvPr id="2342" name="Google Shape;2342;p169"/>
            <p:cNvSpPr/>
            <p:nvPr/>
          </p:nvSpPr>
          <p:spPr>
            <a:xfrm>
              <a:off x="0" y="0"/>
              <a:ext cx="10800000" cy="4680000"/>
            </a:xfrm>
            <a:prstGeom prst="roundRect">
              <a:avLst>
                <a:gd fmla="val 10000" name="adj"/>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3" name="Google Shape;2343;p169"/>
            <p:cNvSpPr txBox="1"/>
            <p:nvPr/>
          </p:nvSpPr>
          <p:spPr>
            <a:xfrm>
              <a:off x="2628000" y="0"/>
              <a:ext cx="8172000" cy="4680000"/>
            </a:xfrm>
            <a:prstGeom prst="rect">
              <a:avLst/>
            </a:prstGeom>
            <a:noFill/>
            <a:ln>
              <a:noFill/>
            </a:ln>
          </p:spPr>
          <p:txBody>
            <a:bodyPr anchorCtr="0" anchor="t" bIns="85725" lIns="85725" spcFirstLastPara="1" rIns="85725" wrap="square" tIns="85725">
              <a:noAutofit/>
            </a:bodyPr>
            <a:lstStyle/>
            <a:p>
              <a:pPr indent="0" lvl="0" marL="0" marR="0" rtl="0" algn="l">
                <a:lnSpc>
                  <a:spcPct val="90000"/>
                </a:lnSpc>
                <a:spcBef>
                  <a:spcPts val="0"/>
                </a:spcBef>
                <a:spcAft>
                  <a:spcPts val="0"/>
                </a:spcAft>
                <a:buClr>
                  <a:srgbClr val="000000"/>
                </a:buClr>
                <a:buSzPts val="2200"/>
                <a:buFont typeface="Arial"/>
                <a:buNone/>
              </a:pPr>
              <a:r>
                <a:rPr b="0" i="0" lang="en" sz="2200" u="none" cap="none" strike="noStrike">
                  <a:latin typeface="Arial"/>
                  <a:ea typeface="Arial"/>
                  <a:cs typeface="Arial"/>
                  <a:sym typeface="Arial"/>
                </a:rPr>
                <a:t>Identity Provider</a:t>
              </a:r>
              <a:endParaRPr sz="1000"/>
            </a:p>
            <a:p>
              <a:pPr indent="-158750" lvl="1" marL="165100" marR="0" rtl="0" algn="l">
                <a:lnSpc>
                  <a:spcPct val="90000"/>
                </a:lnSpc>
                <a:spcBef>
                  <a:spcPts val="800"/>
                </a:spcBef>
                <a:spcAft>
                  <a:spcPts val="0"/>
                </a:spcAft>
                <a:buSzPts val="1700"/>
                <a:buFont typeface="Arial"/>
                <a:buChar char="•"/>
              </a:pPr>
              <a:r>
                <a:rPr b="0" i="0" lang="en" sz="1700" u="none" cap="none" strike="noStrike">
                  <a:latin typeface="Arial"/>
                  <a:ea typeface="Arial"/>
                  <a:cs typeface="Arial"/>
                  <a:sym typeface="Arial"/>
                </a:rPr>
                <a:t>The Identity Provider role deals with the human identities with varying level of assurances, as defined in eIDAS framework, to support various use cases </a:t>
              </a:r>
              <a:endParaRPr b="0" i="0" sz="1700" u="none" cap="none" strike="noStrike">
                <a:latin typeface="Arial"/>
                <a:ea typeface="Arial"/>
                <a:cs typeface="Arial"/>
                <a:sym typeface="Arial"/>
              </a:endParaRPr>
            </a:p>
            <a:p>
              <a:pPr indent="-158750" lvl="1" marL="165100" marR="0" rtl="0" algn="l">
                <a:lnSpc>
                  <a:spcPct val="90000"/>
                </a:lnSpc>
                <a:spcBef>
                  <a:spcPts val="300"/>
                </a:spcBef>
                <a:spcAft>
                  <a:spcPts val="0"/>
                </a:spcAft>
                <a:buSzPts val="1700"/>
                <a:buFont typeface="Arial"/>
                <a:buChar char="•"/>
              </a:pPr>
              <a:r>
                <a:rPr b="0" i="0" lang="en" sz="1700" u="none" cap="none" strike="noStrike">
                  <a:latin typeface="Arial"/>
                  <a:ea typeface="Arial"/>
                  <a:cs typeface="Arial"/>
                  <a:sym typeface="Arial"/>
                </a:rPr>
                <a:t>Depending on the criticality of the data, appropriate level of assurance for an identity can be requested</a:t>
              </a:r>
              <a:endParaRPr b="0" i="0" sz="1700" u="none" cap="none" strike="noStrike">
                <a:latin typeface="Arial"/>
                <a:ea typeface="Arial"/>
                <a:cs typeface="Arial"/>
                <a:sym typeface="Arial"/>
              </a:endParaRPr>
            </a:p>
            <a:p>
              <a:pPr indent="-158750" lvl="1" marL="165100" marR="0" rtl="0" algn="l">
                <a:lnSpc>
                  <a:spcPct val="90000"/>
                </a:lnSpc>
                <a:spcBef>
                  <a:spcPts val="300"/>
                </a:spcBef>
                <a:spcAft>
                  <a:spcPts val="0"/>
                </a:spcAft>
                <a:buSzPts val="1700"/>
                <a:buFont typeface="Arial"/>
                <a:buChar char="•"/>
              </a:pPr>
              <a:r>
                <a:rPr b="0" i="0" lang="en" sz="1700" u="none" cap="none" strike="noStrike">
                  <a:latin typeface="Arial"/>
                  <a:ea typeface="Arial"/>
                  <a:cs typeface="Arial"/>
                  <a:sym typeface="Arial"/>
                </a:rPr>
                <a:t>iSHARE specifications are designed such that service/data provider does not necessarily need to pre-register an identity provider as it can verify if it is an iSHARE certified provider from iSHARE satellite</a:t>
              </a:r>
              <a:endParaRPr sz="1000"/>
            </a:p>
            <a:p>
              <a:pPr indent="-158750" lvl="1" marL="165100" marR="0" rtl="0" algn="l">
                <a:lnSpc>
                  <a:spcPct val="90000"/>
                </a:lnSpc>
                <a:spcBef>
                  <a:spcPts val="300"/>
                </a:spcBef>
                <a:spcAft>
                  <a:spcPts val="0"/>
                </a:spcAft>
                <a:buSzPts val="1700"/>
                <a:buFont typeface="Arial"/>
                <a:buChar char="•"/>
              </a:pPr>
              <a:r>
                <a:rPr b="0" i="0" lang="en" sz="1700" u="none" cap="none" strike="noStrike">
                  <a:latin typeface="Arial"/>
                  <a:ea typeface="Arial"/>
                  <a:cs typeface="Arial"/>
                  <a:sym typeface="Arial"/>
                </a:rPr>
                <a:t>Keyrock an Identity Provider software from FIWARE already complies with iSHARE specifications and is available as open source</a:t>
              </a:r>
              <a:endParaRPr sz="1000"/>
            </a:p>
          </p:txBody>
        </p:sp>
        <p:sp>
          <p:nvSpPr>
            <p:cNvPr id="2344" name="Google Shape;2344;p169"/>
            <p:cNvSpPr/>
            <p:nvPr/>
          </p:nvSpPr>
          <p:spPr>
            <a:xfrm>
              <a:off x="468000" y="468000"/>
              <a:ext cx="2160000" cy="3744000"/>
            </a:xfrm>
            <a:prstGeom prst="roundRect">
              <a:avLst>
                <a:gd fmla="val 10000" name="adj"/>
              </a:avLst>
            </a:prstGeom>
            <a:blipFill rotWithShape="1">
              <a:blip r:embed="rId3">
                <a:alphaModFix/>
              </a:blip>
              <a:stretch>
                <a:fillRect b="21159" l="0" r="0" t="21149"/>
              </a:stretch>
            </a:blip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345" name="Google Shape;2345;p169"/>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70"/>
          <p:cNvSpPr txBox="1"/>
          <p:nvPr>
            <p:ph type="title"/>
          </p:nvPr>
        </p:nvSpPr>
        <p:spPr>
          <a:xfrm>
            <a:off x="269248" y="202500"/>
            <a:ext cx="8027100" cy="56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Authorisations Provider is a role which can be played by any organization as defined in iSHARE</a:t>
            </a:r>
            <a:br>
              <a:rPr lang="en"/>
            </a:br>
            <a:endParaRPr/>
          </a:p>
        </p:txBody>
      </p:sp>
      <p:grpSp>
        <p:nvGrpSpPr>
          <p:cNvPr id="2352" name="Google Shape;2352;p170"/>
          <p:cNvGrpSpPr/>
          <p:nvPr/>
        </p:nvGrpSpPr>
        <p:grpSpPr>
          <a:xfrm>
            <a:off x="1037337" y="1478249"/>
            <a:ext cx="6742351" cy="2713500"/>
            <a:chOff x="904499" y="530999"/>
            <a:chExt cx="8991000" cy="3618000"/>
          </a:xfrm>
        </p:grpSpPr>
        <p:sp>
          <p:nvSpPr>
            <p:cNvPr id="2353" name="Google Shape;2353;p170"/>
            <p:cNvSpPr/>
            <p:nvPr/>
          </p:nvSpPr>
          <p:spPr>
            <a:xfrm rot="10800000">
              <a:off x="2713499" y="530999"/>
              <a:ext cx="7182000" cy="3618000"/>
            </a:xfrm>
            <a:prstGeom prst="homePlate">
              <a:avLst>
                <a:gd fmla="val 50000" name="adj"/>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4" name="Google Shape;2354;p170"/>
            <p:cNvSpPr txBox="1"/>
            <p:nvPr/>
          </p:nvSpPr>
          <p:spPr>
            <a:xfrm>
              <a:off x="3617999" y="530999"/>
              <a:ext cx="6277500" cy="3618000"/>
            </a:xfrm>
            <a:prstGeom prst="rect">
              <a:avLst/>
            </a:prstGeom>
            <a:noFill/>
            <a:ln>
              <a:noFill/>
            </a:ln>
          </p:spPr>
          <p:txBody>
            <a:bodyPr anchorCtr="0" anchor="t" bIns="62850" lIns="1196475" spcFirstLastPara="1" rIns="117325" wrap="square" tIns="62850">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latin typeface="Arial"/>
                  <a:ea typeface="Arial"/>
                  <a:cs typeface="Arial"/>
                  <a:sym typeface="Arial"/>
                </a:rPr>
                <a:t>Authorisations Provider</a:t>
              </a:r>
              <a:endParaRPr sz="1000"/>
            </a:p>
            <a:p>
              <a:pPr indent="-133350" lvl="1" marL="127000" marR="0" rtl="0" algn="l">
                <a:lnSpc>
                  <a:spcPct val="90000"/>
                </a:lnSpc>
                <a:spcBef>
                  <a:spcPts val="600"/>
                </a:spcBef>
                <a:spcAft>
                  <a:spcPts val="0"/>
                </a:spcAft>
                <a:buSzPts val="1300"/>
                <a:buFont typeface="Arial"/>
                <a:buChar char="•"/>
              </a:pPr>
              <a:r>
                <a:rPr b="0" i="0" lang="en" sz="1300" u="none" cap="none" strike="noStrike">
                  <a:latin typeface="Arial"/>
                  <a:ea typeface="Arial"/>
                  <a:cs typeface="Arial"/>
                  <a:sym typeface="Arial"/>
                </a:rPr>
                <a:t>The role only defines the interface for asking about authorizations and how the response should look like. </a:t>
              </a:r>
              <a:endParaRPr b="0" i="0" sz="1300" u="none" cap="none" strike="noStrike">
                <a:latin typeface="Arial"/>
                <a:ea typeface="Arial"/>
                <a:cs typeface="Arial"/>
                <a:sym typeface="Arial"/>
              </a:endParaRPr>
            </a:p>
            <a:p>
              <a:pPr indent="-1333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The authorizations can be determined by using a policy database and/or transactional data from backend systems and/or existing authorizations from LDAP/AD or a combination thereof. </a:t>
              </a:r>
              <a:endParaRPr b="0" i="0" sz="1300" u="none" cap="none" strike="noStrike">
                <a:latin typeface="Arial"/>
                <a:ea typeface="Arial"/>
                <a:cs typeface="Arial"/>
                <a:sym typeface="Arial"/>
              </a:endParaRPr>
            </a:p>
            <a:p>
              <a:pPr indent="-133350" lvl="1" marL="127000" marR="0" rtl="0" algn="l">
                <a:lnSpc>
                  <a:spcPct val="90000"/>
                </a:lnSpc>
                <a:spcBef>
                  <a:spcPts val="200"/>
                </a:spcBef>
                <a:spcAft>
                  <a:spcPts val="0"/>
                </a:spcAft>
                <a:buSzPts val="1300"/>
                <a:buFont typeface="Arial"/>
                <a:buChar char="•"/>
              </a:pPr>
              <a:r>
                <a:rPr b="0" i="0" lang="en" sz="1300" u="none" cap="none" strike="noStrike">
                  <a:latin typeface="Arial"/>
                  <a:ea typeface="Arial"/>
                  <a:cs typeface="Arial"/>
                  <a:sym typeface="Arial"/>
                </a:rPr>
                <a:t>Keyrock powered by FIWARE will provide a policy database to define policies for authorizations which can be combined with other sources to determine authorization during runtime. </a:t>
              </a:r>
              <a:endParaRPr b="0" i="0" sz="1300" u="none" cap="none" strike="noStrike">
                <a:latin typeface="Arial"/>
                <a:ea typeface="Arial"/>
                <a:cs typeface="Arial"/>
                <a:sym typeface="Arial"/>
              </a:endParaRPr>
            </a:p>
          </p:txBody>
        </p:sp>
        <p:sp>
          <p:nvSpPr>
            <p:cNvPr id="2355" name="Google Shape;2355;p170"/>
            <p:cNvSpPr/>
            <p:nvPr/>
          </p:nvSpPr>
          <p:spPr>
            <a:xfrm>
              <a:off x="904499" y="530999"/>
              <a:ext cx="3618000" cy="3618000"/>
            </a:xfrm>
            <a:prstGeom prst="ellipse">
              <a:avLst/>
            </a:prstGeom>
            <a:blipFill rotWithShape="1">
              <a:blip r:embed="rId3">
                <a:alphaModFix/>
              </a:blip>
              <a:stretch>
                <a:fillRect b="0" l="0" r="0" t="0"/>
              </a:stretch>
            </a:blip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356" name="Google Shape;2356;p170"/>
          <p:cNvSpPr txBox="1"/>
          <p:nvPr>
            <p:ph idx="12" type="sldNum"/>
          </p:nvPr>
        </p:nvSpPr>
        <p:spPr>
          <a:xfrm>
            <a:off x="3041112" y="3652244"/>
            <a:ext cx="774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171"/>
          <p:cNvSpPr txBox="1"/>
          <p:nvPr>
            <p:ph type="title"/>
          </p:nvPr>
        </p:nvSpPr>
        <p:spPr>
          <a:xfrm>
            <a:off x="269248" y="202500"/>
            <a:ext cx="81888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Marketplace allows discovery and monetization of data and services in a data space</a:t>
            </a:r>
            <a:endParaRPr/>
          </a:p>
        </p:txBody>
      </p:sp>
      <p:grpSp>
        <p:nvGrpSpPr>
          <p:cNvPr id="2363" name="Google Shape;2363;p171"/>
          <p:cNvGrpSpPr/>
          <p:nvPr/>
        </p:nvGrpSpPr>
        <p:grpSpPr>
          <a:xfrm>
            <a:off x="359054" y="1607727"/>
            <a:ext cx="8098919" cy="2454525"/>
            <a:chOff x="0" y="703636"/>
            <a:chExt cx="10799999" cy="3272700"/>
          </a:xfrm>
        </p:grpSpPr>
        <p:sp>
          <p:nvSpPr>
            <p:cNvPr id="2364" name="Google Shape;2364;p171"/>
            <p:cNvSpPr/>
            <p:nvPr/>
          </p:nvSpPr>
          <p:spPr>
            <a:xfrm>
              <a:off x="3563999" y="703636"/>
              <a:ext cx="7236000" cy="3272700"/>
            </a:xfrm>
            <a:prstGeom prst="rect">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5" name="Google Shape;2365;p171"/>
            <p:cNvSpPr txBox="1"/>
            <p:nvPr/>
          </p:nvSpPr>
          <p:spPr>
            <a:xfrm>
              <a:off x="3563999" y="703636"/>
              <a:ext cx="7236000" cy="3272700"/>
            </a:xfrm>
            <a:prstGeom prst="rect">
              <a:avLst/>
            </a:prstGeom>
            <a:noFill/>
            <a:ln>
              <a:noFill/>
            </a:ln>
          </p:spPr>
          <p:txBody>
            <a:bodyPr anchorCtr="0" anchor="t" bIns="74275" lIns="74275" spcFirstLastPara="1" rIns="74275" wrap="square" tIns="74275">
              <a:noAutofit/>
            </a:bodyPr>
            <a:lstStyle/>
            <a:p>
              <a:pPr indent="0" lvl="0" marL="0" marR="0" rtl="0" algn="l">
                <a:lnSpc>
                  <a:spcPct val="90000"/>
                </a:lnSpc>
                <a:spcBef>
                  <a:spcPts val="0"/>
                </a:spcBef>
                <a:spcAft>
                  <a:spcPts val="0"/>
                </a:spcAft>
                <a:buClr>
                  <a:srgbClr val="000000"/>
                </a:buClr>
                <a:buSzPts val="1900"/>
                <a:buFont typeface="Arial"/>
                <a:buNone/>
              </a:pPr>
              <a:r>
                <a:rPr b="0" i="0" lang="en" sz="1900" u="none" cap="none" strike="noStrike">
                  <a:latin typeface="Arial"/>
                  <a:ea typeface="Arial"/>
                  <a:cs typeface="Arial"/>
                  <a:sym typeface="Arial"/>
                </a:rPr>
                <a:t>Marketplace</a:t>
              </a:r>
              <a:endParaRPr sz="1000"/>
            </a:p>
            <a:p>
              <a:pPr indent="-171450" lvl="1" marL="165100" marR="0" rtl="0" algn="l">
                <a:lnSpc>
                  <a:spcPct val="90000"/>
                </a:lnSpc>
                <a:spcBef>
                  <a:spcPts val="700"/>
                </a:spcBef>
                <a:spcAft>
                  <a:spcPts val="0"/>
                </a:spcAft>
                <a:buSzPts val="1500"/>
                <a:buFont typeface="Arial"/>
                <a:buChar char="•"/>
              </a:pPr>
              <a:r>
                <a:rPr b="0" i="0" lang="en" sz="1500" u="none" cap="none" strike="noStrike">
                  <a:latin typeface="Arial"/>
                  <a:ea typeface="Arial"/>
                  <a:cs typeface="Arial"/>
                  <a:sym typeface="Arial"/>
                </a:rPr>
                <a:t>The Marketplace provided by FIWARE technology allows data providers and data owners to list data and/or services to offer which data consumers can buy/subscribe to. </a:t>
              </a:r>
              <a:endParaRPr b="0" i="0" sz="1500" u="none" cap="none" strike="noStrike">
                <a:latin typeface="Arial"/>
                <a:ea typeface="Arial"/>
                <a:cs typeface="Arial"/>
                <a:sym typeface="Arial"/>
              </a:endParaRPr>
            </a:p>
            <a:p>
              <a:pPr indent="-171450" lvl="1" marL="165100" marR="0" rtl="0" algn="l">
                <a:lnSpc>
                  <a:spcPct val="90000"/>
                </a:lnSpc>
                <a:spcBef>
                  <a:spcPts val="200"/>
                </a:spcBef>
                <a:spcAft>
                  <a:spcPts val="0"/>
                </a:spcAft>
                <a:buSzPts val="1500"/>
                <a:buFont typeface="Arial"/>
                <a:buChar char="•"/>
              </a:pPr>
              <a:r>
                <a:rPr b="0" i="0" lang="en" sz="1500" u="none" cap="none" strike="noStrike">
                  <a:latin typeface="Arial"/>
                  <a:ea typeface="Arial"/>
                  <a:cs typeface="Arial"/>
                  <a:sym typeface="Arial"/>
                </a:rPr>
                <a:t>On the other hand, data consumers can find offerings of relevant data from multiple data providers/owners. </a:t>
              </a:r>
              <a:endParaRPr b="0" i="0" sz="1500" u="none" cap="none" strike="noStrike">
                <a:latin typeface="Arial"/>
                <a:ea typeface="Arial"/>
                <a:cs typeface="Arial"/>
                <a:sym typeface="Arial"/>
              </a:endParaRPr>
            </a:p>
            <a:p>
              <a:pPr indent="-171450" lvl="1" marL="165100" marR="0" rtl="0" algn="l">
                <a:lnSpc>
                  <a:spcPct val="90000"/>
                </a:lnSpc>
                <a:spcBef>
                  <a:spcPts val="200"/>
                </a:spcBef>
                <a:spcAft>
                  <a:spcPts val="0"/>
                </a:spcAft>
                <a:buSzPts val="1500"/>
                <a:buFont typeface="Arial"/>
                <a:buChar char="•"/>
              </a:pPr>
              <a:r>
                <a:rPr b="0" i="0" lang="en" sz="1500" u="none" cap="none" strike="noStrike">
                  <a:latin typeface="Arial"/>
                  <a:ea typeface="Arial"/>
                  <a:cs typeface="Arial"/>
                  <a:sym typeface="Arial"/>
                </a:rPr>
                <a:t>Besides, marketplace can act as clearing house and broker when required between the parties exchanging data so that data sharing transactions can be logged at 3</a:t>
              </a:r>
              <a:r>
                <a:rPr b="0" baseline="30000" i="0" lang="en" sz="1500" u="none" cap="none" strike="noStrike">
                  <a:latin typeface="Arial"/>
                  <a:ea typeface="Arial"/>
                  <a:cs typeface="Arial"/>
                  <a:sym typeface="Arial"/>
                </a:rPr>
                <a:t>rd</a:t>
              </a:r>
              <a:r>
                <a:rPr b="0" i="0" lang="en" sz="1500" u="none" cap="none" strike="noStrike">
                  <a:latin typeface="Arial"/>
                  <a:ea typeface="Arial"/>
                  <a:cs typeface="Arial"/>
                  <a:sym typeface="Arial"/>
                </a:rPr>
                <a:t> party for auditing and billing purposes.</a:t>
              </a:r>
              <a:endParaRPr b="0" i="0" sz="1500" u="none" cap="none" strike="noStrike">
                <a:latin typeface="Arial"/>
                <a:ea typeface="Arial"/>
                <a:cs typeface="Arial"/>
                <a:sym typeface="Arial"/>
              </a:endParaRPr>
            </a:p>
          </p:txBody>
        </p:sp>
        <p:sp>
          <p:nvSpPr>
            <p:cNvPr id="2366" name="Google Shape;2366;p171"/>
            <p:cNvSpPr/>
            <p:nvPr/>
          </p:nvSpPr>
          <p:spPr>
            <a:xfrm>
              <a:off x="0" y="703636"/>
              <a:ext cx="3240000" cy="3272700"/>
            </a:xfrm>
            <a:prstGeom prst="rect">
              <a:avLst/>
            </a:prstGeom>
            <a:blipFill rotWithShape="1">
              <a:blip r:embed="rId3">
                <a:alphaModFix/>
              </a:blip>
              <a:stretch>
                <a:fillRect b="499" l="0" r="0" t="499"/>
              </a:stretch>
            </a:blip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367" name="Google Shape;2367;p171"/>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172"/>
          <p:cNvSpPr txBox="1"/>
          <p:nvPr>
            <p:ph type="title"/>
          </p:nvPr>
        </p:nvSpPr>
        <p:spPr>
          <a:xfrm>
            <a:off x="269248" y="202500"/>
            <a:ext cx="8054100" cy="56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Additionally, other service providers can provide specific services within a data space</a:t>
            </a:r>
            <a:endParaRPr/>
          </a:p>
        </p:txBody>
      </p:sp>
      <p:grpSp>
        <p:nvGrpSpPr>
          <p:cNvPr id="2374" name="Google Shape;2374;p172"/>
          <p:cNvGrpSpPr/>
          <p:nvPr/>
        </p:nvGrpSpPr>
        <p:grpSpPr>
          <a:xfrm>
            <a:off x="1043048" y="1080000"/>
            <a:ext cx="6730983" cy="3509919"/>
            <a:chOff x="912114" y="0"/>
            <a:chExt cx="8975841" cy="4679892"/>
          </a:xfrm>
        </p:grpSpPr>
        <p:sp>
          <p:nvSpPr>
            <p:cNvPr id="2375" name="Google Shape;2375;p172"/>
            <p:cNvSpPr/>
            <p:nvPr/>
          </p:nvSpPr>
          <p:spPr>
            <a:xfrm>
              <a:off x="2368881" y="2414879"/>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6" name="Google Shape;2376;p172"/>
            <p:cNvSpPr txBox="1"/>
            <p:nvPr/>
          </p:nvSpPr>
          <p:spPr>
            <a:xfrm>
              <a:off x="2631084" y="2640029"/>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Clearing Houses</a:t>
              </a:r>
              <a:endParaRPr sz="1000"/>
            </a:p>
          </p:txBody>
        </p:sp>
        <p:sp>
          <p:nvSpPr>
            <p:cNvPr id="2377" name="Google Shape;2377;p172"/>
            <p:cNvSpPr/>
            <p:nvPr/>
          </p:nvSpPr>
          <p:spPr>
            <a:xfrm>
              <a:off x="2409272" y="3064932"/>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8" name="Google Shape;2378;p172"/>
            <p:cNvSpPr/>
            <p:nvPr/>
          </p:nvSpPr>
          <p:spPr>
            <a:xfrm>
              <a:off x="912114" y="1611324"/>
              <a:ext cx="1692900" cy="1453500"/>
            </a:xfrm>
            <a:prstGeom prst="hexagon">
              <a:avLst>
                <a:gd fmla="val 25000" name="adj"/>
                <a:gd fmla="val 115470" name="vf"/>
              </a:avLst>
            </a:prstGeom>
            <a:blipFill rotWithShape="1">
              <a:blip r:embed="rId3">
                <a:alphaModFix/>
              </a:blip>
              <a:stretch>
                <a:fillRect b="13919" l="18259" r="17069" t="1076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9" name="Google Shape;2379;p172"/>
            <p:cNvSpPr/>
            <p:nvPr/>
          </p:nvSpPr>
          <p:spPr>
            <a:xfrm>
              <a:off x="2071783" y="2872116"/>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0" name="Google Shape;2380;p172"/>
            <p:cNvSpPr/>
            <p:nvPr/>
          </p:nvSpPr>
          <p:spPr>
            <a:xfrm>
              <a:off x="3825649" y="1607111"/>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1" name="Google Shape;2381;p172"/>
            <p:cNvSpPr txBox="1"/>
            <p:nvPr/>
          </p:nvSpPr>
          <p:spPr>
            <a:xfrm>
              <a:off x="4087852" y="1832261"/>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Identity Provider Broker</a:t>
              </a:r>
              <a:endParaRPr sz="1000"/>
            </a:p>
          </p:txBody>
        </p:sp>
        <p:sp>
          <p:nvSpPr>
            <p:cNvPr id="2382" name="Google Shape;2382;p172"/>
            <p:cNvSpPr/>
            <p:nvPr/>
          </p:nvSpPr>
          <p:spPr>
            <a:xfrm>
              <a:off x="4990704" y="2864160"/>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3" name="Google Shape;2383;p172"/>
            <p:cNvSpPr/>
            <p:nvPr/>
          </p:nvSpPr>
          <p:spPr>
            <a:xfrm>
              <a:off x="5281519" y="2412071"/>
              <a:ext cx="1692900" cy="1453500"/>
            </a:xfrm>
            <a:prstGeom prst="hexagon">
              <a:avLst>
                <a:gd fmla="val 25000" name="adj"/>
                <a:gd fmla="val 115470" name="vf"/>
              </a:avLst>
            </a:prstGeom>
            <a:blipFill rotWithShape="1">
              <a:blip r:embed="rId4">
                <a:alphaModFix/>
              </a:blip>
              <a:stretch>
                <a:fillRect b="14779" l="17459" r="17699" t="973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4" name="Google Shape;2384;p172"/>
            <p:cNvSpPr/>
            <p:nvPr/>
          </p:nvSpPr>
          <p:spPr>
            <a:xfrm>
              <a:off x="5322808" y="3058848"/>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5" name="Google Shape;2385;p172"/>
            <p:cNvSpPr/>
            <p:nvPr/>
          </p:nvSpPr>
          <p:spPr>
            <a:xfrm>
              <a:off x="2368881" y="808235"/>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6" name="Google Shape;2386;p172"/>
            <p:cNvSpPr txBox="1"/>
            <p:nvPr/>
          </p:nvSpPr>
          <p:spPr>
            <a:xfrm>
              <a:off x="2631084" y="1033385"/>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Authorisations Provider Broker</a:t>
              </a:r>
              <a:endParaRPr sz="1000"/>
            </a:p>
          </p:txBody>
        </p:sp>
        <p:sp>
          <p:nvSpPr>
            <p:cNvPr id="2387" name="Google Shape;2387;p172"/>
            <p:cNvSpPr/>
            <p:nvPr/>
          </p:nvSpPr>
          <p:spPr>
            <a:xfrm>
              <a:off x="3528551" y="83584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8" name="Google Shape;2388;p172"/>
            <p:cNvSpPr/>
            <p:nvPr/>
          </p:nvSpPr>
          <p:spPr>
            <a:xfrm>
              <a:off x="3826064" y="0"/>
              <a:ext cx="1692000" cy="1453500"/>
            </a:xfrm>
            <a:prstGeom prst="hexagon">
              <a:avLst>
                <a:gd fmla="val 25000" name="adj"/>
                <a:gd fmla="val 115470" name="vf"/>
              </a:avLst>
            </a:prstGeom>
            <a:blipFill rotWithShape="1">
              <a:blip r:embed="rId4">
                <a:alphaModFix/>
              </a:blip>
              <a:stretch>
                <a:fillRect b="14779" l="17459" r="17699" t="973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9" name="Google Shape;2389;p172"/>
            <p:cNvSpPr/>
            <p:nvPr/>
          </p:nvSpPr>
          <p:spPr>
            <a:xfrm>
              <a:off x="3873221" y="64396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0" name="Google Shape;2390;p172"/>
            <p:cNvSpPr/>
            <p:nvPr/>
          </p:nvSpPr>
          <p:spPr>
            <a:xfrm>
              <a:off x="5281519" y="804959"/>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1" name="Google Shape;2391;p172"/>
            <p:cNvSpPr txBox="1"/>
            <p:nvPr/>
          </p:nvSpPr>
          <p:spPr>
            <a:xfrm>
              <a:off x="5543722" y="1030109"/>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Data Broker</a:t>
              </a:r>
              <a:endParaRPr sz="1000"/>
            </a:p>
          </p:txBody>
        </p:sp>
        <p:sp>
          <p:nvSpPr>
            <p:cNvPr id="2392" name="Google Shape;2392;p172"/>
            <p:cNvSpPr/>
            <p:nvPr/>
          </p:nvSpPr>
          <p:spPr>
            <a:xfrm>
              <a:off x="6746365" y="144892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3" name="Google Shape;2393;p172"/>
            <p:cNvSpPr/>
            <p:nvPr/>
          </p:nvSpPr>
          <p:spPr>
            <a:xfrm>
              <a:off x="6738287" y="1622087"/>
              <a:ext cx="1692900" cy="1453500"/>
            </a:xfrm>
            <a:prstGeom prst="hexagon">
              <a:avLst>
                <a:gd fmla="val 25000" name="adj"/>
                <a:gd fmla="val 115470" name="vf"/>
              </a:avLst>
            </a:prstGeom>
            <a:blipFill rotWithShape="1">
              <a:blip r:embed="rId4">
                <a:alphaModFix/>
              </a:blip>
              <a:stretch>
                <a:fillRect b="14779" l="17459" r="17699" t="973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4" name="Google Shape;2394;p172"/>
            <p:cNvSpPr/>
            <p:nvPr/>
          </p:nvSpPr>
          <p:spPr>
            <a:xfrm>
              <a:off x="7068596" y="1648295"/>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5" name="Google Shape;2395;p172"/>
            <p:cNvSpPr/>
            <p:nvPr/>
          </p:nvSpPr>
          <p:spPr>
            <a:xfrm>
              <a:off x="6738287" y="15443"/>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6" name="Google Shape;2396;p172"/>
            <p:cNvSpPr txBox="1"/>
            <p:nvPr/>
          </p:nvSpPr>
          <p:spPr>
            <a:xfrm>
              <a:off x="7000490" y="240593"/>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Data Language Vocabulary Provider</a:t>
              </a:r>
              <a:endParaRPr sz="1000"/>
            </a:p>
          </p:txBody>
        </p:sp>
        <p:sp>
          <p:nvSpPr>
            <p:cNvPr id="2397" name="Google Shape;2397;p172"/>
            <p:cNvSpPr/>
            <p:nvPr/>
          </p:nvSpPr>
          <p:spPr>
            <a:xfrm>
              <a:off x="8203133" y="666899"/>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8" name="Google Shape;2398;p172"/>
            <p:cNvSpPr/>
            <p:nvPr/>
          </p:nvSpPr>
          <p:spPr>
            <a:xfrm>
              <a:off x="8195055" y="826487"/>
              <a:ext cx="1692900" cy="1453500"/>
            </a:xfrm>
            <a:prstGeom prst="hexagon">
              <a:avLst>
                <a:gd fmla="val 25000" name="adj"/>
                <a:gd fmla="val 115470" name="vf"/>
              </a:avLst>
            </a:prstGeom>
            <a:blipFill rotWithShape="1">
              <a:blip r:embed="rId5">
                <a:alphaModFix/>
              </a:blip>
              <a:stretch>
                <a:fillRect b="13159" l="18369" r="17449" t="1208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9" name="Google Shape;2399;p172"/>
            <p:cNvSpPr/>
            <p:nvPr/>
          </p:nvSpPr>
          <p:spPr>
            <a:xfrm>
              <a:off x="8532544" y="858779"/>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0" name="Google Shape;2400;p172"/>
            <p:cNvSpPr/>
            <p:nvPr/>
          </p:nvSpPr>
          <p:spPr>
            <a:xfrm>
              <a:off x="8195055" y="2430791"/>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1" name="Google Shape;2401;p172"/>
            <p:cNvSpPr txBox="1"/>
            <p:nvPr/>
          </p:nvSpPr>
          <p:spPr>
            <a:xfrm>
              <a:off x="8457258" y="2655941"/>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 sz="1000" u="none" cap="none" strike="noStrike">
                  <a:latin typeface="Arial"/>
                  <a:ea typeface="Arial"/>
                  <a:cs typeface="Arial"/>
                  <a:sym typeface="Arial"/>
                </a:rPr>
                <a:t>Data Model Translation Provider</a:t>
              </a:r>
              <a:endParaRPr sz="1000"/>
            </a:p>
          </p:txBody>
        </p:sp>
        <p:sp>
          <p:nvSpPr>
            <p:cNvPr id="2402" name="Google Shape;2402;p172"/>
            <p:cNvSpPr/>
            <p:nvPr/>
          </p:nvSpPr>
          <p:spPr>
            <a:xfrm>
              <a:off x="8530749" y="3703752"/>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3" name="Google Shape;2403;p172"/>
            <p:cNvSpPr/>
            <p:nvPr/>
          </p:nvSpPr>
          <p:spPr>
            <a:xfrm>
              <a:off x="6738287" y="3226392"/>
              <a:ext cx="1692900" cy="1453500"/>
            </a:xfrm>
            <a:prstGeom prst="hexagon">
              <a:avLst>
                <a:gd fmla="val 25000" name="adj"/>
                <a:gd fmla="val 115470" name="vf"/>
              </a:avLst>
            </a:prstGeom>
            <a:blipFill rotWithShape="1">
              <a:blip r:embed="rId6">
                <a:alphaModFix/>
              </a:blip>
              <a:stretch>
                <a:fillRect b="13289" l="19240" r="17359" t="12879"/>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4" name="Google Shape;2404;p172"/>
            <p:cNvSpPr/>
            <p:nvPr/>
          </p:nvSpPr>
          <p:spPr>
            <a:xfrm>
              <a:off x="8216597" y="3864276"/>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2405" name="Google Shape;2405;p172"/>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73"/>
          <p:cNvSpPr txBox="1"/>
          <p:nvPr>
            <p:ph type="ctrTitle"/>
          </p:nvPr>
        </p:nvSpPr>
        <p:spPr>
          <a:xfrm>
            <a:off x="359054" y="2339590"/>
            <a:ext cx="8425500" cy="79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Closing of session</a:t>
            </a:r>
            <a:endParaRPr/>
          </a:p>
        </p:txBody>
      </p:sp>
      <p:sp>
        <p:nvSpPr>
          <p:cNvPr id="2411" name="Google Shape;2411;p173"/>
          <p:cNvSpPr txBox="1"/>
          <p:nvPr>
            <p:ph idx="12" type="sldNum"/>
          </p:nvPr>
        </p:nvSpPr>
        <p:spPr>
          <a:xfrm>
            <a:off x="4055340" y="4869659"/>
            <a:ext cx="10332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74"/>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
              <a:t>i4Trust – why to join</a:t>
            </a:r>
            <a:endParaRPr/>
          </a:p>
        </p:txBody>
      </p:sp>
      <p:sp>
        <p:nvSpPr>
          <p:cNvPr id="2418" name="Google Shape;2418;p174"/>
          <p:cNvSpPr txBox="1"/>
          <p:nvPr>
            <p:ph idx="1" type="body"/>
          </p:nvPr>
        </p:nvSpPr>
        <p:spPr>
          <a:xfrm>
            <a:off x="359054" y="929156"/>
            <a:ext cx="5485200" cy="4005600"/>
          </a:xfrm>
          <a:prstGeom prst="rect">
            <a:avLst/>
          </a:prstGeom>
          <a:noFill/>
          <a:ln>
            <a:noFill/>
          </a:ln>
        </p:spPr>
        <p:txBody>
          <a:bodyPr anchorCtr="0" anchor="t" bIns="0" lIns="0" spcFirstLastPara="1" rIns="0" wrap="square" tIns="0">
            <a:noAutofit/>
          </a:bodyPr>
          <a:lstStyle/>
          <a:p>
            <a:pPr indent="-273050" lvl="0" marL="342900" rtl="0" algn="l">
              <a:lnSpc>
                <a:spcPct val="100000"/>
              </a:lnSpc>
              <a:spcBef>
                <a:spcPts val="700"/>
              </a:spcBef>
              <a:spcAft>
                <a:spcPts val="0"/>
              </a:spcAft>
              <a:buSzPts val="1500"/>
              <a:buChar char="■"/>
            </a:pPr>
            <a:r>
              <a:rPr lang="en"/>
              <a:t>Level of maturity of iSHARE and FIWARE building blocks</a:t>
            </a:r>
            <a:endParaRPr/>
          </a:p>
          <a:p>
            <a:pPr indent="-273050" lvl="0" marL="342900" rtl="0" algn="l">
              <a:lnSpc>
                <a:spcPct val="100000"/>
              </a:lnSpc>
              <a:spcBef>
                <a:spcPts val="700"/>
              </a:spcBef>
              <a:spcAft>
                <a:spcPts val="0"/>
              </a:spcAft>
              <a:buSzPts val="1500"/>
              <a:buChar char="■"/>
            </a:pPr>
            <a:r>
              <a:rPr lang="en"/>
              <a:t>Existing ecosystems around iSHARE and FIWARE</a:t>
            </a:r>
            <a:endParaRPr/>
          </a:p>
          <a:p>
            <a:pPr indent="-273050" lvl="1" marL="685800" rtl="0" algn="l">
              <a:lnSpc>
                <a:spcPct val="100000"/>
              </a:lnSpc>
              <a:spcBef>
                <a:spcPts val="200"/>
              </a:spcBef>
              <a:spcAft>
                <a:spcPts val="0"/>
              </a:spcAft>
              <a:buSzPts val="1500"/>
              <a:buChar char="■"/>
            </a:pPr>
            <a:r>
              <a:rPr lang="en"/>
              <a:t>iSHARE:</a:t>
            </a:r>
            <a:endParaRPr/>
          </a:p>
          <a:p>
            <a:pPr indent="-273050" lvl="2" marL="1028700" rtl="0" algn="l">
              <a:lnSpc>
                <a:spcPct val="100000"/>
              </a:lnSpc>
              <a:spcBef>
                <a:spcPts val="200"/>
              </a:spcBef>
              <a:spcAft>
                <a:spcPts val="0"/>
              </a:spcAft>
              <a:buSzPts val="1500"/>
              <a:buChar char="■"/>
            </a:pPr>
            <a:r>
              <a:rPr lang="en"/>
              <a:t>5 K+ participants managing data</a:t>
            </a:r>
            <a:endParaRPr/>
          </a:p>
          <a:p>
            <a:pPr indent="-273050" lvl="2" marL="1028700" rtl="0" algn="l">
              <a:lnSpc>
                <a:spcPct val="100000"/>
              </a:lnSpc>
              <a:spcBef>
                <a:spcPts val="200"/>
              </a:spcBef>
              <a:spcAft>
                <a:spcPts val="0"/>
              </a:spcAft>
              <a:buSzPts val="1500"/>
              <a:buChar char="■"/>
            </a:pPr>
            <a:r>
              <a:rPr lang="en"/>
              <a:t>45 K+ identities sharing that data</a:t>
            </a:r>
            <a:endParaRPr/>
          </a:p>
          <a:p>
            <a:pPr indent="-273050" lvl="1" marL="685800" rtl="0" algn="l">
              <a:lnSpc>
                <a:spcPct val="100000"/>
              </a:lnSpc>
              <a:spcBef>
                <a:spcPts val="200"/>
              </a:spcBef>
              <a:spcAft>
                <a:spcPts val="0"/>
              </a:spcAft>
              <a:buSzPts val="1500"/>
              <a:buChar char="■"/>
            </a:pPr>
            <a:r>
              <a:rPr lang="en"/>
              <a:t>FIWARE:</a:t>
            </a:r>
            <a:endParaRPr/>
          </a:p>
          <a:p>
            <a:pPr indent="-273050" lvl="2" marL="1028700" rtl="0" algn="l">
              <a:lnSpc>
                <a:spcPct val="100000"/>
              </a:lnSpc>
              <a:spcBef>
                <a:spcPts val="200"/>
              </a:spcBef>
              <a:spcAft>
                <a:spcPts val="0"/>
              </a:spcAft>
              <a:buSzPts val="1500"/>
              <a:buChar char="■"/>
            </a:pPr>
            <a:r>
              <a:rPr lang="en"/>
              <a:t>90+ organization members, 270+ individual members</a:t>
            </a:r>
            <a:endParaRPr/>
          </a:p>
          <a:p>
            <a:pPr indent="-273050" lvl="2" marL="1028700" rtl="0" algn="l">
              <a:lnSpc>
                <a:spcPct val="100000"/>
              </a:lnSpc>
              <a:spcBef>
                <a:spcPts val="200"/>
              </a:spcBef>
              <a:spcAft>
                <a:spcPts val="0"/>
              </a:spcAft>
              <a:buSzPts val="1500"/>
              <a:buChar char="■"/>
            </a:pPr>
            <a:r>
              <a:rPr lang="en"/>
              <a:t>150+ product offerings, 150+ cities adopting FIWARE </a:t>
            </a:r>
            <a:endParaRPr/>
          </a:p>
          <a:p>
            <a:pPr indent="-273050" lvl="2" marL="1028700" rtl="0" algn="l">
              <a:lnSpc>
                <a:spcPct val="100000"/>
              </a:lnSpc>
              <a:spcBef>
                <a:spcPts val="200"/>
              </a:spcBef>
              <a:spcAft>
                <a:spcPts val="0"/>
              </a:spcAft>
              <a:buSzPts val="1500"/>
              <a:buChar char="■"/>
            </a:pPr>
            <a:r>
              <a:rPr lang="en"/>
              <a:t>growing market successes in other sectors</a:t>
            </a:r>
            <a:endParaRPr/>
          </a:p>
          <a:p>
            <a:pPr indent="-273050" lvl="0" marL="342900" rtl="0" algn="l">
              <a:lnSpc>
                <a:spcPct val="100000"/>
              </a:lnSpc>
              <a:spcBef>
                <a:spcPts val="700"/>
              </a:spcBef>
              <a:spcAft>
                <a:spcPts val="0"/>
              </a:spcAft>
              <a:buSzPts val="1500"/>
              <a:buChar char="■"/>
            </a:pPr>
            <a:r>
              <a:rPr lang="en"/>
              <a:t>Strategic alignment with EC CEF Digital program</a:t>
            </a:r>
            <a:endParaRPr/>
          </a:p>
          <a:p>
            <a:pPr indent="-273050" lvl="0" marL="342900" rtl="0" algn="l">
              <a:lnSpc>
                <a:spcPct val="100000"/>
              </a:lnSpc>
              <a:spcBef>
                <a:spcPts val="700"/>
              </a:spcBef>
              <a:spcAft>
                <a:spcPts val="0"/>
              </a:spcAft>
              <a:buSzPts val="1500"/>
              <a:buChar char="■"/>
            </a:pPr>
            <a:r>
              <a:rPr lang="en"/>
              <a:t>Opportunity to join a vibrant Community where to share knowledge and best-practices</a:t>
            </a:r>
            <a:endParaRPr/>
          </a:p>
          <a:p>
            <a:pPr indent="-273050" lvl="0" marL="342900" rtl="0" algn="l">
              <a:lnSpc>
                <a:spcPct val="100000"/>
              </a:lnSpc>
              <a:spcBef>
                <a:spcPts val="700"/>
              </a:spcBef>
              <a:spcAft>
                <a:spcPts val="0"/>
              </a:spcAft>
              <a:buSzPts val="1500"/>
              <a:buChar char="■"/>
            </a:pPr>
            <a:r>
              <a:rPr lang="en"/>
              <a:t>Opportunity to become FIWARE iHub and iSHARE partner</a:t>
            </a:r>
            <a:endParaRPr/>
          </a:p>
          <a:p>
            <a:pPr indent="-273050" lvl="0" marL="342900" rtl="0" algn="l">
              <a:lnSpc>
                <a:spcPct val="100000"/>
              </a:lnSpc>
              <a:spcBef>
                <a:spcPts val="700"/>
              </a:spcBef>
              <a:spcAft>
                <a:spcPts val="0"/>
              </a:spcAft>
              <a:buSzPts val="1500"/>
              <a:buChar char="■"/>
            </a:pPr>
            <a:r>
              <a:rPr lang="en"/>
              <a:t>Be recognized as a front-runner !!</a:t>
            </a:r>
            <a:endParaRPr/>
          </a:p>
          <a:p>
            <a:pPr indent="0" lvl="0" marL="0" rtl="0" algn="l">
              <a:lnSpc>
                <a:spcPct val="100000"/>
              </a:lnSpc>
              <a:spcBef>
                <a:spcPts val="700"/>
              </a:spcBef>
              <a:spcAft>
                <a:spcPts val="0"/>
              </a:spcAft>
              <a:buSzPts val="1500"/>
              <a:buNone/>
            </a:pPr>
            <a:r>
              <a:t/>
            </a:r>
            <a:endParaRPr/>
          </a:p>
          <a:p>
            <a:pPr indent="-177800" lvl="0" marL="342900" marR="0" rtl="0" algn="l">
              <a:lnSpc>
                <a:spcPct val="100000"/>
              </a:lnSpc>
              <a:spcBef>
                <a:spcPts val="400"/>
              </a:spcBef>
              <a:spcAft>
                <a:spcPts val="0"/>
              </a:spcAft>
              <a:buClr>
                <a:schemeClr val="accent1"/>
              </a:buClr>
              <a:buSzPts val="1500"/>
              <a:buFont typeface="Arial"/>
              <a:buNone/>
            </a:pPr>
            <a:r>
              <a:t/>
            </a:r>
            <a:endParaRPr/>
          </a:p>
          <a:p>
            <a:pPr indent="-177800" lvl="0" marL="342900" marR="0" rtl="0" algn="l">
              <a:lnSpc>
                <a:spcPct val="100000"/>
              </a:lnSpc>
              <a:spcBef>
                <a:spcPts val="400"/>
              </a:spcBef>
              <a:spcAft>
                <a:spcPts val="0"/>
              </a:spcAft>
              <a:buClr>
                <a:schemeClr val="accent1"/>
              </a:buClr>
              <a:buSzPts val="1500"/>
              <a:buFont typeface="Arial"/>
              <a:buNone/>
            </a:pPr>
            <a:r>
              <a:t/>
            </a:r>
            <a:endParaRPr/>
          </a:p>
        </p:txBody>
      </p:sp>
      <p:sp>
        <p:nvSpPr>
          <p:cNvPr id="2419" name="Google Shape;2419;p17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420" name="Google Shape;2420;p174"/>
          <p:cNvPicPr preferRelativeResize="0"/>
          <p:nvPr/>
        </p:nvPicPr>
        <p:blipFill rotWithShape="1">
          <a:blip r:embed="rId3">
            <a:alphaModFix/>
          </a:blip>
          <a:srcRect b="0" l="0" r="0" t="0"/>
          <a:stretch/>
        </p:blipFill>
        <p:spPr>
          <a:xfrm>
            <a:off x="5959397" y="1224457"/>
            <a:ext cx="3047606" cy="1561899"/>
          </a:xfrm>
          <a:prstGeom prst="rect">
            <a:avLst/>
          </a:prstGeom>
          <a:noFill/>
          <a:ln>
            <a:noFill/>
          </a:ln>
        </p:spPr>
      </p:pic>
      <p:pic>
        <p:nvPicPr>
          <p:cNvPr id="2421" name="Google Shape;2421;p174"/>
          <p:cNvPicPr preferRelativeResize="0"/>
          <p:nvPr/>
        </p:nvPicPr>
        <p:blipFill rotWithShape="1">
          <a:blip r:embed="rId4">
            <a:alphaModFix/>
          </a:blip>
          <a:srcRect b="0" l="0" r="0" t="0"/>
          <a:stretch/>
        </p:blipFill>
        <p:spPr>
          <a:xfrm>
            <a:off x="6086829" y="2571749"/>
            <a:ext cx="2644700" cy="176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94"/>
          <p:cNvGrpSpPr/>
          <p:nvPr/>
        </p:nvGrpSpPr>
        <p:grpSpPr>
          <a:xfrm>
            <a:off x="1818477" y="818063"/>
            <a:ext cx="5013383" cy="4051070"/>
            <a:chOff x="1818477" y="818063"/>
            <a:chExt cx="5013383" cy="4051070"/>
          </a:xfrm>
        </p:grpSpPr>
        <p:pic>
          <p:nvPicPr>
            <p:cNvPr id="611" name="Google Shape;611;p94"/>
            <p:cNvPicPr preferRelativeResize="0"/>
            <p:nvPr/>
          </p:nvPicPr>
          <p:blipFill>
            <a:blip r:embed="rId3">
              <a:alphaModFix/>
            </a:blip>
            <a:stretch>
              <a:fillRect/>
            </a:stretch>
          </p:blipFill>
          <p:spPr>
            <a:xfrm>
              <a:off x="1818477" y="818063"/>
              <a:ext cx="5013383" cy="4051070"/>
            </a:xfrm>
            <a:prstGeom prst="rect">
              <a:avLst/>
            </a:prstGeom>
            <a:noFill/>
            <a:ln>
              <a:noFill/>
            </a:ln>
          </p:spPr>
        </p:pic>
        <p:sp>
          <p:nvSpPr>
            <p:cNvPr id="612" name="Google Shape;612;p94"/>
            <p:cNvSpPr/>
            <p:nvPr/>
          </p:nvSpPr>
          <p:spPr>
            <a:xfrm>
              <a:off x="4975100" y="1809900"/>
              <a:ext cx="910200" cy="46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94"/>
          <p:cNvSpPr txBox="1"/>
          <p:nvPr>
            <p:ph idx="12" type="sldNum"/>
          </p:nvPr>
        </p:nvSpPr>
        <p:spPr>
          <a:xfrm>
            <a:off x="4055340" y="4869659"/>
            <a:ext cx="10332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
        <p:nvSpPr>
          <p:cNvPr id="614" name="Google Shape;614;p94"/>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
              <a:t>i4Trust Mission, Vision, Values</a:t>
            </a:r>
            <a:endParaRPr/>
          </a:p>
        </p:txBody>
      </p:sp>
      <p:sp>
        <p:nvSpPr>
          <p:cNvPr id="615" name="Google Shape;615;p94"/>
          <p:cNvSpPr txBox="1"/>
          <p:nvPr/>
        </p:nvSpPr>
        <p:spPr>
          <a:xfrm>
            <a:off x="4572000" y="1780425"/>
            <a:ext cx="91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Trustworthiness</a:t>
            </a:r>
            <a:endParaRPr sz="800"/>
          </a:p>
          <a:p>
            <a:pPr indent="0" lvl="0" marL="0" rtl="0" algn="ctr">
              <a:spcBef>
                <a:spcPts val="0"/>
              </a:spcBef>
              <a:spcAft>
                <a:spcPts val="0"/>
              </a:spcAft>
              <a:buNone/>
            </a:pPr>
            <a:r>
              <a:rPr lang="en" sz="800"/>
              <a:t>Sovereignty</a:t>
            </a:r>
            <a:endParaRPr sz="800"/>
          </a:p>
          <a:p>
            <a:pPr indent="0" lvl="0" marL="0" rtl="0" algn="ctr">
              <a:spcBef>
                <a:spcPts val="0"/>
              </a:spcBef>
              <a:spcAft>
                <a:spcPts val="0"/>
              </a:spcAft>
              <a:buNone/>
            </a:pPr>
            <a:r>
              <a:rPr lang="en" sz="800"/>
              <a:t>Effectiveness</a:t>
            </a:r>
            <a:endParaRPr sz="800"/>
          </a:p>
        </p:txBody>
      </p:sp>
      <p:sp>
        <p:nvSpPr>
          <p:cNvPr id="616" name="Google Shape;616;p94"/>
          <p:cNvSpPr txBox="1"/>
          <p:nvPr/>
        </p:nvSpPr>
        <p:spPr>
          <a:xfrm>
            <a:off x="5342275" y="1780425"/>
            <a:ext cx="91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Cross-domain</a:t>
            </a:r>
            <a:endParaRPr sz="800"/>
          </a:p>
          <a:p>
            <a:pPr indent="0" lvl="0" marL="0" rtl="0" algn="ctr">
              <a:spcBef>
                <a:spcPts val="0"/>
              </a:spcBef>
              <a:spcAft>
                <a:spcPts val="0"/>
              </a:spcAft>
              <a:buNone/>
            </a:pPr>
            <a:r>
              <a:rPr lang="en" sz="800"/>
              <a:t>Innovation</a:t>
            </a:r>
            <a:endParaRPr sz="800"/>
          </a:p>
          <a:p>
            <a:pPr indent="0" lvl="0" marL="0" rtl="0" algn="ctr">
              <a:spcBef>
                <a:spcPts val="0"/>
              </a:spcBef>
              <a:spcAft>
                <a:spcPts val="0"/>
              </a:spcAft>
              <a:buNone/>
            </a:pPr>
            <a:r>
              <a:rPr lang="en" sz="800"/>
              <a:t>Growth</a:t>
            </a:r>
            <a:endParaRPr sz="800"/>
          </a:p>
        </p:txBody>
      </p:sp>
      <p:sp>
        <p:nvSpPr>
          <p:cNvPr id="617" name="Google Shape;617;p94"/>
          <p:cNvSpPr txBox="1"/>
          <p:nvPr/>
        </p:nvSpPr>
        <p:spPr>
          <a:xfrm>
            <a:off x="4778700" y="2187750"/>
            <a:ext cx="1289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Openness</a:t>
            </a:r>
            <a:endParaRPr sz="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